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312" r:id="rId3"/>
    <p:sldId id="319" r:id="rId4"/>
    <p:sldId id="320" r:id="rId5"/>
    <p:sldId id="281" r:id="rId6"/>
    <p:sldId id="284" r:id="rId7"/>
    <p:sldId id="285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290" r:id="rId17"/>
    <p:sldId id="294" r:id="rId18"/>
    <p:sldId id="262" r:id="rId19"/>
    <p:sldId id="264" r:id="rId20"/>
    <p:sldId id="263" r:id="rId21"/>
    <p:sldId id="304" r:id="rId22"/>
    <p:sldId id="306" r:id="rId23"/>
    <p:sldId id="297" r:id="rId24"/>
    <p:sldId id="305" r:id="rId25"/>
    <p:sldId id="298" r:id="rId26"/>
    <p:sldId id="318" r:id="rId27"/>
    <p:sldId id="272" r:id="rId28"/>
    <p:sldId id="273" r:id="rId29"/>
    <p:sldId id="274" r:id="rId30"/>
    <p:sldId id="280" r:id="rId31"/>
    <p:sldId id="314" r:id="rId32"/>
    <p:sldId id="315" r:id="rId33"/>
    <p:sldId id="316" r:id="rId34"/>
    <p:sldId id="293" r:id="rId35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3333FF"/>
    <a:srgbClr val="800000"/>
    <a:srgbClr val="9933FF"/>
    <a:srgbClr val="CC3300"/>
    <a:srgbClr val="9966FF"/>
    <a:srgbClr val="6600CC"/>
    <a:srgbClr val="006699"/>
    <a:srgbClr val="CC0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41" autoAdjust="0"/>
  </p:normalViewPr>
  <p:slideViewPr>
    <p:cSldViewPr>
      <p:cViewPr varScale="1">
        <p:scale>
          <a:sx n="86" d="100"/>
          <a:sy n="86" d="100"/>
        </p:scale>
        <p:origin x="112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87697-373F-418D-8075-419FAE93BE1B}" type="datetimeFigureOut">
              <a:rPr lang="zh-TW" altLang="en-US" smtClean="0"/>
              <a:t>2016/4/13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714C2-649F-45DF-966F-387DA831CA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6636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714C2-649F-45DF-966F-387DA831CA2E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1710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714C2-649F-45DF-966F-387DA831CA2E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0437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714C2-649F-45DF-966F-387DA831CA2E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4065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714C2-649F-45DF-966F-387DA831CA2E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3484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2498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362499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2249D9-7221-4DB5-AF0D-2F2D46CB1579}" type="slidenum">
              <a:rPr lang="zh-TW" altLang="en-US">
                <a:ea typeface="微軟正黑體"/>
                <a:cs typeface="微軟正黑體"/>
              </a:rPr>
              <a:pPr/>
              <a:t>19</a:t>
            </a:fld>
            <a:endParaRPr lang="en-US" altLang="zh-TW"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492551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2498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362499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2249D9-7221-4DB5-AF0D-2F2D46CB1579}" type="slidenum">
              <a:rPr lang="zh-TW" altLang="en-US">
                <a:ea typeface="微軟正黑體"/>
                <a:cs typeface="微軟正黑體"/>
              </a:rPr>
              <a:pPr/>
              <a:t>20</a:t>
            </a:fld>
            <a:endParaRPr lang="en-US" altLang="zh-TW"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683058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5195" y="4650640"/>
            <a:ext cx="7329840" cy="859205"/>
          </a:xfrm>
          <a:effectLst/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195" y="5566870"/>
            <a:ext cx="7329840" cy="45811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ABC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矩形 8"/>
          <p:cNvSpPr/>
          <p:nvPr userDrawn="1"/>
        </p:nvSpPr>
        <p:spPr>
          <a:xfrm>
            <a:off x="8389625" y="6483100"/>
            <a:ext cx="754375" cy="37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" y="4586071"/>
            <a:ext cx="4119947" cy="2282127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781" y="5383212"/>
            <a:ext cx="1341294" cy="134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443835"/>
            <a:ext cx="8229600" cy="45811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054655"/>
            <a:ext cx="8229600" cy="391880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6852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245" y="6356350"/>
            <a:ext cx="496019" cy="496019"/>
          </a:xfrm>
          <a:prstGeom prst="rect">
            <a:avLst/>
          </a:prstGeom>
        </p:spPr>
      </p:pic>
      <p:grpSp>
        <p:nvGrpSpPr>
          <p:cNvPr id="9" name="群組 8"/>
          <p:cNvGrpSpPr>
            <a:grpSpLocks noChangeAspect="1"/>
          </p:cNvGrpSpPr>
          <p:nvPr userDrawn="1"/>
        </p:nvGrpSpPr>
        <p:grpSpPr>
          <a:xfrm>
            <a:off x="71845" y="83658"/>
            <a:ext cx="1554692" cy="861180"/>
            <a:chOff x="29577" y="4586071"/>
            <a:chExt cx="4119947" cy="2282127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77" y="4586071"/>
              <a:ext cx="4119947" cy="2282127"/>
            </a:xfrm>
            <a:prstGeom prst="rect">
              <a:avLst/>
            </a:prstGeom>
            <a:effectLst>
              <a:softEdge rad="50800"/>
            </a:effectLst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781" y="5383212"/>
              <a:ext cx="1341294" cy="1341294"/>
            </a:xfrm>
            <a:prstGeom prst="rect">
              <a:avLst/>
            </a:prstGeom>
          </p:spPr>
        </p:pic>
      </p:grpSp>
      <p:pic>
        <p:nvPicPr>
          <p:cNvPr id="12" name="圖片 11"/>
          <p:cNvPicPr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73194" y="145121"/>
            <a:ext cx="7639194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8" r:id="rId4"/>
    <p:sldLayoutId id="2147483659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5.png"/><Relationship Id="rId3" Type="http://schemas.openxmlformats.org/officeDocument/2006/relationships/image" Target="../media/image25.png"/><Relationship Id="rId7" Type="http://schemas.openxmlformats.org/officeDocument/2006/relationships/image" Target="../media/image18.png"/><Relationship Id="rId12" Type="http://schemas.openxmlformats.org/officeDocument/2006/relationships/image" Target="../media/image32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13.png"/><Relationship Id="rId5" Type="http://schemas.openxmlformats.org/officeDocument/2006/relationships/image" Target="../media/image16.jpe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3.cyhg.gov.tw/public/Data/62316353629.JPG" TargetMode="External"/><Relationship Id="rId3" Type="http://schemas.openxmlformats.org/officeDocument/2006/relationships/image" Target="../media/image34.png"/><Relationship Id="rId7" Type="http://schemas.openxmlformats.org/officeDocument/2006/relationships/image" Target="../media/image41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3.jpeg"/><Relationship Id="rId4" Type="http://schemas.openxmlformats.org/officeDocument/2006/relationships/image" Target="../media/image35.png"/><Relationship Id="rId9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38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30.jpg"/><Relationship Id="rId7" Type="http://schemas.openxmlformats.org/officeDocument/2006/relationships/image" Target="../media/image18.png"/><Relationship Id="rId12" Type="http://schemas.openxmlformats.org/officeDocument/2006/relationships/image" Target="../media/image5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58.jpeg"/><Relationship Id="rId5" Type="http://schemas.openxmlformats.org/officeDocument/2006/relationships/image" Target="../media/image26.png"/><Relationship Id="rId10" Type="http://schemas.openxmlformats.org/officeDocument/2006/relationships/image" Target="../media/image57.png"/><Relationship Id="rId4" Type="http://schemas.openxmlformats.org/officeDocument/2006/relationships/image" Target="../media/image37.pn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79.jpeg"/><Relationship Id="rId5" Type="http://schemas.openxmlformats.org/officeDocument/2006/relationships/image" Target="../media/image74.jpeg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png"/><Relationship Id="rId9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jp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28485" y="4650640"/>
            <a:ext cx="488656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l" eaLnBrk="1" hangingPunct="1"/>
            <a:r>
              <a:rPr lang="zh-TW" altLang="en-US" b="1" kern="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簡報</a:t>
            </a:r>
            <a:r>
              <a:rPr lang="zh-TW" altLang="en-US" b="1" kern="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者</a:t>
            </a:r>
            <a:r>
              <a:rPr lang="zh-TW" altLang="en-US" b="1" kern="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：李明岳</a:t>
            </a:r>
            <a:endParaRPr lang="en-US" altLang="zh-TW" b="1" kern="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 eaLnBrk="1" hangingPunct="1"/>
            <a:r>
              <a:rPr lang="zh-TW" altLang="en-US" b="1" kern="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日期</a:t>
            </a:r>
            <a:r>
              <a:rPr lang="zh-TW" altLang="en-US" b="1" kern="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b="1" kern="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105</a:t>
            </a:r>
            <a:r>
              <a:rPr lang="zh-TW" altLang="en-US" b="1" kern="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kern="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lang="zh-TW" altLang="en-US" b="1" kern="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kern="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13</a:t>
            </a:r>
            <a:r>
              <a:rPr lang="zh-TW" altLang="en-US" b="1" kern="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endParaRPr lang="zh-TW" altLang="en-US" b="1" kern="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100" y="69490"/>
            <a:ext cx="1333500" cy="13335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754375" y="667977"/>
            <a:ext cx="671902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66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引領創新</a:t>
            </a:r>
            <a:endParaRPr lang="en-US" altLang="zh-TW" sz="6600" b="1" dirty="0" smtClean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en-US" altLang="zh-TW" sz="6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66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lang="zh-TW" altLang="en-US" sz="66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嘉義新時代</a:t>
            </a:r>
            <a:endParaRPr lang="en-US" altLang="zh-TW" dirty="0" smtClean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695035" y="6478927"/>
            <a:ext cx="4892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1561968" y="144572"/>
            <a:ext cx="5929828" cy="822664"/>
            <a:chOff x="1561968" y="166606"/>
            <a:chExt cx="5929828" cy="822664"/>
          </a:xfrm>
        </p:grpSpPr>
        <p:sp>
          <p:nvSpPr>
            <p:cNvPr id="3" name="文字方塊 2"/>
            <p:cNvSpPr txBox="1"/>
            <p:nvPr/>
          </p:nvSpPr>
          <p:spPr>
            <a:xfrm>
              <a:off x="1561968" y="166606"/>
              <a:ext cx="59298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鼓勵業者異業合作凝聚低碳觀光能量</a:t>
              </a:r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1918022" y="527605"/>
              <a:ext cx="44935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零預算成立嘉義縣低碳轉運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中心</a:t>
              </a:r>
              <a:endPara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8054472" y="210003"/>
            <a:ext cx="1094400" cy="637200"/>
            <a:chOff x="192323" y="2889714"/>
            <a:chExt cx="1823627" cy="1062425"/>
          </a:xfrm>
        </p:grpSpPr>
        <p:grpSp>
          <p:nvGrpSpPr>
            <p:cNvPr id="37" name="群組 36"/>
            <p:cNvGrpSpPr/>
            <p:nvPr/>
          </p:nvGrpSpPr>
          <p:grpSpPr>
            <a:xfrm>
              <a:off x="335732" y="2889714"/>
              <a:ext cx="1531472" cy="1062425"/>
              <a:chOff x="1170377" y="4995955"/>
              <a:chExt cx="1416458" cy="1548548"/>
            </a:xfrm>
          </p:grpSpPr>
          <p:sp>
            <p:nvSpPr>
              <p:cNvPr id="39" name="Hexagon 31"/>
              <p:cNvSpPr/>
              <p:nvPr/>
            </p:nvSpPr>
            <p:spPr>
              <a:xfrm rot="5400000">
                <a:off x="1104332" y="5062000"/>
                <a:ext cx="1548548" cy="1416458"/>
              </a:xfrm>
              <a:prstGeom prst="hexagon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1301077" y="5225771"/>
                <a:ext cx="1155398" cy="1088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127000" dir="13620000">
                  <a:prstClr val="black">
                    <a:alpha val="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38" name="文字方塊 37"/>
            <p:cNvSpPr txBox="1"/>
            <p:nvPr/>
          </p:nvSpPr>
          <p:spPr>
            <a:xfrm>
              <a:off x="192323" y="2983963"/>
              <a:ext cx="1823627" cy="872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合</a:t>
              </a:r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作</a:t>
              </a:r>
              <a:endParaRPr lang="en-US" altLang="zh-TW" sz="14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</a:t>
              </a:r>
            </a:p>
          </p:txBody>
        </p:sp>
      </p:grpSp>
      <p:pic>
        <p:nvPicPr>
          <p:cNvPr id="35" name="圖片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4" y="1117994"/>
            <a:ext cx="8546306" cy="5876163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852013" y="3464021"/>
            <a:ext cx="429405" cy="257184"/>
          </a:xfrm>
          <a:prstGeom prst="rect">
            <a:avLst/>
          </a:prstGeom>
        </p:spPr>
      </p:pic>
      <p:pic>
        <p:nvPicPr>
          <p:cNvPr id="42" name="圖片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261179" y="3478430"/>
            <a:ext cx="429405" cy="257184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422608" y="3407335"/>
            <a:ext cx="429405" cy="257184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196" y="4096761"/>
            <a:ext cx="417113" cy="257184"/>
          </a:xfrm>
          <a:prstGeom prst="rect">
            <a:avLst/>
          </a:prstGeom>
        </p:spPr>
      </p:pic>
      <p:pic>
        <p:nvPicPr>
          <p:cNvPr id="45" name="圖片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758" y="4134030"/>
            <a:ext cx="417113" cy="257184"/>
          </a:xfrm>
          <a:prstGeom prst="rect">
            <a:avLst/>
          </a:prstGeom>
        </p:spPr>
      </p:pic>
      <p:pic>
        <p:nvPicPr>
          <p:cNvPr id="46" name="圖片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154" y="4191317"/>
            <a:ext cx="417113" cy="257184"/>
          </a:xfrm>
          <a:prstGeom prst="rect">
            <a:avLst/>
          </a:prstGeom>
        </p:spPr>
      </p:pic>
      <p:pic>
        <p:nvPicPr>
          <p:cNvPr id="47" name="圖片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887087" y="4544712"/>
            <a:ext cx="429405" cy="257184"/>
          </a:xfrm>
          <a:prstGeom prst="rect">
            <a:avLst/>
          </a:prstGeom>
        </p:spPr>
      </p:pic>
      <p:pic>
        <p:nvPicPr>
          <p:cNvPr id="48" name="圖片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828381" y="5056913"/>
            <a:ext cx="429405" cy="257184"/>
          </a:xfrm>
          <a:prstGeom prst="rect">
            <a:avLst/>
          </a:prstGeom>
        </p:spPr>
      </p:pic>
      <p:pic>
        <p:nvPicPr>
          <p:cNvPr id="49" name="圖片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913868" y="3552169"/>
            <a:ext cx="407780" cy="389196"/>
          </a:xfrm>
          <a:prstGeom prst="rect">
            <a:avLst/>
          </a:prstGeom>
        </p:spPr>
      </p:pic>
      <p:pic>
        <p:nvPicPr>
          <p:cNvPr id="50" name="Picture 2" descr="嘉義縣政府在太保縣治特區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807" y="5406650"/>
            <a:ext cx="1205869" cy="75043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https://photo.network.com.tw/scenery/3FD91FE3-E256-446B-B51A-F9793CBBE145_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60" y="4677048"/>
            <a:ext cx="1273328" cy="767922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圖片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3794" y="2184602"/>
            <a:ext cx="1628191" cy="1023969"/>
          </a:xfrm>
          <a:prstGeom prst="rect">
            <a:avLst/>
          </a:prstGeom>
        </p:spPr>
      </p:pic>
      <p:sp>
        <p:nvSpPr>
          <p:cNvPr id="53" name="文字方塊 52"/>
          <p:cNvSpPr txBox="1"/>
          <p:nvPr/>
        </p:nvSpPr>
        <p:spPr>
          <a:xfrm>
            <a:off x="1898904" y="538300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縣治特區</a:t>
            </a:r>
            <a:endParaRPr lang="zh-TW" altLang="en-US" sz="1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2223371" y="225936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故宮南院</a:t>
            </a:r>
            <a:endParaRPr lang="zh-TW" altLang="en-US" sz="1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7599101" y="4631957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嘉義高</a:t>
            </a: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鐵</a:t>
            </a:r>
          </a:p>
        </p:txBody>
      </p:sp>
      <p:pic>
        <p:nvPicPr>
          <p:cNvPr id="56" name="圖片 55"/>
          <p:cNvPicPr>
            <a:picLocks noChangeAspect="1"/>
          </p:cNvPicPr>
          <p:nvPr/>
        </p:nvPicPr>
        <p:blipFill rotWithShape="1">
          <a:blip r:embed="rId8"/>
          <a:srcRect l="25723" t="29700" r="26608" b="19104"/>
          <a:stretch/>
        </p:blipFill>
        <p:spPr>
          <a:xfrm>
            <a:off x="7326744" y="5405999"/>
            <a:ext cx="371387" cy="398865"/>
          </a:xfrm>
          <a:prstGeom prst="rect">
            <a:avLst/>
          </a:prstGeom>
        </p:spPr>
      </p:pic>
      <p:pic>
        <p:nvPicPr>
          <p:cNvPr id="57" name="圖片 56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201" y="1377233"/>
            <a:ext cx="1136678" cy="62189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8" name="圖片 5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256" y="6218940"/>
            <a:ext cx="1192448" cy="64534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9" name="文字方塊 58"/>
          <p:cNvSpPr txBox="1"/>
          <p:nvPr/>
        </p:nvSpPr>
        <p:spPr>
          <a:xfrm>
            <a:off x="4440426" y="1678862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蒜頭蔗埕文化園區</a:t>
            </a:r>
          </a:p>
        </p:txBody>
      </p:sp>
      <p:sp>
        <p:nvSpPr>
          <p:cNvPr id="60" name="文字方塊 59"/>
          <p:cNvSpPr txBox="1"/>
          <p:nvPr/>
        </p:nvSpPr>
        <p:spPr>
          <a:xfrm>
            <a:off x="187987" y="5976217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馬稠後工業區</a:t>
            </a:r>
            <a:endParaRPr lang="zh-TW" altLang="en-US" sz="1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1" name="圖片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695" y="1956563"/>
            <a:ext cx="417113" cy="257184"/>
          </a:xfrm>
          <a:prstGeom prst="rect">
            <a:avLst/>
          </a:prstGeom>
        </p:spPr>
      </p:pic>
      <p:pic>
        <p:nvPicPr>
          <p:cNvPr id="62" name="圖片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641" y="3696375"/>
            <a:ext cx="417113" cy="257184"/>
          </a:xfrm>
          <a:prstGeom prst="rect">
            <a:avLst/>
          </a:prstGeom>
        </p:spPr>
      </p:pic>
      <p:pic>
        <p:nvPicPr>
          <p:cNvPr id="63" name="圖片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574321" y="3128838"/>
            <a:ext cx="429405" cy="257184"/>
          </a:xfrm>
          <a:prstGeom prst="rect">
            <a:avLst/>
          </a:prstGeom>
        </p:spPr>
      </p:pic>
      <p:pic>
        <p:nvPicPr>
          <p:cNvPr id="64" name="圖片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896" y="1895865"/>
            <a:ext cx="416283" cy="389196"/>
          </a:xfrm>
          <a:prstGeom prst="rect">
            <a:avLst/>
          </a:prstGeom>
        </p:spPr>
      </p:pic>
      <p:pic>
        <p:nvPicPr>
          <p:cNvPr id="65" name="圖片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476" y="3128838"/>
            <a:ext cx="416283" cy="389196"/>
          </a:xfrm>
          <a:prstGeom prst="rect">
            <a:avLst/>
          </a:prstGeom>
        </p:spPr>
      </p:pic>
      <p:pic>
        <p:nvPicPr>
          <p:cNvPr id="91" name="圖片 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43421" y="4775913"/>
            <a:ext cx="407780" cy="389196"/>
          </a:xfrm>
          <a:prstGeom prst="rect">
            <a:avLst/>
          </a:prstGeom>
        </p:spPr>
      </p:pic>
      <p:pic>
        <p:nvPicPr>
          <p:cNvPr id="92" name="圖片 9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0303" y="2946956"/>
            <a:ext cx="821532" cy="4887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3" name="圖片 9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381757" y="5429394"/>
            <a:ext cx="843316" cy="4887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4" name="圖片 9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4078392" y="5181957"/>
            <a:ext cx="843316" cy="48872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5" name="流程圖: 替代處理程序 94"/>
          <p:cNvSpPr/>
          <p:nvPr/>
        </p:nvSpPr>
        <p:spPr>
          <a:xfrm rot="16388828">
            <a:off x="6809959" y="4917077"/>
            <a:ext cx="1081341" cy="82800"/>
          </a:xfrm>
          <a:prstGeom prst="flowChartAlternateProcess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6" name="流程圖: 替代處理程序 95"/>
          <p:cNvSpPr/>
          <p:nvPr/>
        </p:nvSpPr>
        <p:spPr>
          <a:xfrm rot="1736887">
            <a:off x="6997355" y="4292848"/>
            <a:ext cx="432000" cy="82800"/>
          </a:xfrm>
          <a:prstGeom prst="flowChartAlternateProcess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7" name="流程圖: 替代處理程序 96"/>
          <p:cNvSpPr/>
          <p:nvPr/>
        </p:nvSpPr>
        <p:spPr>
          <a:xfrm rot="749766">
            <a:off x="5967748" y="4069565"/>
            <a:ext cx="1081341" cy="82800"/>
          </a:xfrm>
          <a:prstGeom prst="flowChartAlternateProcess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8" name="流程圖: 替代處理程序 97"/>
          <p:cNvSpPr/>
          <p:nvPr/>
        </p:nvSpPr>
        <p:spPr>
          <a:xfrm rot="402436">
            <a:off x="2490384" y="3749726"/>
            <a:ext cx="3546005" cy="84102"/>
          </a:xfrm>
          <a:prstGeom prst="flowChartAlternateProcess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9" name="矩形 98"/>
          <p:cNvSpPr/>
          <p:nvPr/>
        </p:nvSpPr>
        <p:spPr>
          <a:xfrm rot="374923">
            <a:off x="3820290" y="3873765"/>
            <a:ext cx="19624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 smtClean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「自行車路</a:t>
            </a:r>
            <a:r>
              <a:rPr lang="zh-TW" altLang="en-US" sz="2000" b="1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</a:t>
            </a:r>
            <a:r>
              <a:rPr lang="zh-TW" altLang="en-US" sz="2000" b="1" dirty="0" smtClean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zh-TW" altLang="en-US" b="1" dirty="0">
              <a:solidFill>
                <a:srgbClr val="00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1" name="流程圖: 替代處理程序 100"/>
          <p:cNvSpPr/>
          <p:nvPr/>
        </p:nvSpPr>
        <p:spPr>
          <a:xfrm rot="6480641">
            <a:off x="2604278" y="2777157"/>
            <a:ext cx="1764785" cy="93380"/>
          </a:xfrm>
          <a:prstGeom prst="flowChartAlternateProcess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2" name="流程圖: 替代處理程序 101"/>
          <p:cNvSpPr/>
          <p:nvPr/>
        </p:nvSpPr>
        <p:spPr>
          <a:xfrm rot="5400000">
            <a:off x="2673546" y="2011223"/>
            <a:ext cx="523495" cy="82800"/>
          </a:xfrm>
          <a:prstGeom prst="flowChartAlternateProcess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3" name="流程圖: 替代處理程序 102"/>
          <p:cNvSpPr/>
          <p:nvPr/>
        </p:nvSpPr>
        <p:spPr>
          <a:xfrm rot="10800000">
            <a:off x="2899113" y="1773437"/>
            <a:ext cx="523495" cy="82800"/>
          </a:xfrm>
          <a:prstGeom prst="flowChartAlternateProcess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4" name="圖片 1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700191" y="2128552"/>
            <a:ext cx="429405" cy="257184"/>
          </a:xfrm>
          <a:prstGeom prst="rect">
            <a:avLst/>
          </a:prstGeom>
        </p:spPr>
      </p:pic>
      <p:pic>
        <p:nvPicPr>
          <p:cNvPr id="105" name="圖片 10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5725" y="2712323"/>
            <a:ext cx="821532" cy="4887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6" name="圖片 10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90936" y="3833731"/>
            <a:ext cx="416598" cy="434640"/>
          </a:xfrm>
          <a:prstGeom prst="rect">
            <a:avLst/>
          </a:prstGeom>
        </p:spPr>
      </p:pic>
      <p:pic>
        <p:nvPicPr>
          <p:cNvPr id="107" name="圖片 10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45739" y="1691079"/>
            <a:ext cx="416598" cy="434640"/>
          </a:xfrm>
          <a:prstGeom prst="rect">
            <a:avLst/>
          </a:prstGeom>
        </p:spPr>
      </p:pic>
      <p:pic>
        <p:nvPicPr>
          <p:cNvPr id="108" name="圖片 10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5919444" y="5300069"/>
            <a:ext cx="415490" cy="434640"/>
          </a:xfrm>
          <a:prstGeom prst="rect">
            <a:avLst/>
          </a:prstGeom>
        </p:spPr>
      </p:pic>
      <p:pic>
        <p:nvPicPr>
          <p:cNvPr id="109" name="圖片 10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824" y="3464021"/>
            <a:ext cx="405821" cy="411538"/>
          </a:xfrm>
          <a:prstGeom prst="rect">
            <a:avLst/>
          </a:prstGeom>
        </p:spPr>
      </p:pic>
      <p:pic>
        <p:nvPicPr>
          <p:cNvPr id="110" name="圖片 10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786" y="4678278"/>
            <a:ext cx="405821" cy="411538"/>
          </a:xfrm>
          <a:prstGeom prst="rect">
            <a:avLst/>
          </a:prstGeom>
        </p:spPr>
      </p:pic>
      <p:pic>
        <p:nvPicPr>
          <p:cNvPr id="111" name="圖片 1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805" y="5275284"/>
            <a:ext cx="405821" cy="411538"/>
          </a:xfrm>
          <a:prstGeom prst="rect">
            <a:avLst/>
          </a:prstGeom>
        </p:spPr>
      </p:pic>
      <p:sp>
        <p:nvSpPr>
          <p:cNvPr id="66" name="文字方塊 65"/>
          <p:cNvSpPr txBox="1"/>
          <p:nvPr/>
        </p:nvSpPr>
        <p:spPr>
          <a:xfrm>
            <a:off x="330875" y="914400"/>
            <a:ext cx="7859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低碳交通無縫接</a:t>
            </a:r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軌</a:t>
            </a:r>
            <a:r>
              <a:rPr lang="en-US" altLang="zh-TW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故宮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南院</a:t>
            </a:r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與高鐵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嘉義</a:t>
            </a:r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站</a:t>
            </a:r>
            <a:r>
              <a:rPr lang="en-US" altLang="zh-TW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2" name="文字方塊 111"/>
          <p:cNvSpPr txBox="1"/>
          <p:nvPr/>
        </p:nvSpPr>
        <p:spPr>
          <a:xfrm>
            <a:off x="8620387" y="6478927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318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1561968" y="144572"/>
            <a:ext cx="5929828" cy="822664"/>
            <a:chOff x="1561968" y="166606"/>
            <a:chExt cx="5929828" cy="822664"/>
          </a:xfrm>
        </p:grpSpPr>
        <p:sp>
          <p:nvSpPr>
            <p:cNvPr id="3" name="文字方塊 2"/>
            <p:cNvSpPr txBox="1"/>
            <p:nvPr/>
          </p:nvSpPr>
          <p:spPr>
            <a:xfrm>
              <a:off x="1561968" y="166606"/>
              <a:ext cx="59298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鼓勵業者異業合作凝聚低碳觀光能量</a:t>
              </a:r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1918022" y="527605"/>
              <a:ext cx="44935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零預算成立嘉義縣低碳轉運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中心</a:t>
              </a:r>
              <a:endPara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8054472" y="210003"/>
            <a:ext cx="1094400" cy="637200"/>
            <a:chOff x="192323" y="2889714"/>
            <a:chExt cx="1823627" cy="1062425"/>
          </a:xfrm>
        </p:grpSpPr>
        <p:grpSp>
          <p:nvGrpSpPr>
            <p:cNvPr id="37" name="群組 36"/>
            <p:cNvGrpSpPr/>
            <p:nvPr/>
          </p:nvGrpSpPr>
          <p:grpSpPr>
            <a:xfrm>
              <a:off x="335732" y="2889714"/>
              <a:ext cx="1531472" cy="1062425"/>
              <a:chOff x="1170377" y="4995955"/>
              <a:chExt cx="1416458" cy="1548548"/>
            </a:xfrm>
          </p:grpSpPr>
          <p:sp>
            <p:nvSpPr>
              <p:cNvPr id="39" name="Hexagon 31"/>
              <p:cNvSpPr/>
              <p:nvPr/>
            </p:nvSpPr>
            <p:spPr>
              <a:xfrm rot="5400000">
                <a:off x="1104332" y="5062000"/>
                <a:ext cx="1548548" cy="1416458"/>
              </a:xfrm>
              <a:prstGeom prst="hexagon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1301077" y="5225771"/>
                <a:ext cx="1155398" cy="1088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127000" dir="13620000">
                  <a:prstClr val="black">
                    <a:alpha val="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38" name="文字方塊 37"/>
            <p:cNvSpPr txBox="1"/>
            <p:nvPr/>
          </p:nvSpPr>
          <p:spPr>
            <a:xfrm>
              <a:off x="192323" y="2983963"/>
              <a:ext cx="1823627" cy="872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合</a:t>
              </a:r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作</a:t>
              </a:r>
              <a:endParaRPr lang="en-US" altLang="zh-TW" sz="14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</a:t>
              </a:r>
            </a:p>
          </p:txBody>
        </p:sp>
      </p:grpSp>
      <p:sp>
        <p:nvSpPr>
          <p:cNvPr id="66" name="文字方塊 65"/>
          <p:cNvSpPr txBox="1"/>
          <p:nvPr/>
        </p:nvSpPr>
        <p:spPr>
          <a:xfrm>
            <a:off x="330875" y="914400"/>
            <a:ext cx="30572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各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階段營運規劃</a:t>
            </a:r>
          </a:p>
          <a:p>
            <a:endParaRPr lang="zh-TW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268224" y="1474632"/>
            <a:ext cx="8708644" cy="5326070"/>
            <a:chOff x="304800" y="1309735"/>
            <a:chExt cx="8708644" cy="5326070"/>
          </a:xfrm>
        </p:grpSpPr>
        <p:grpSp>
          <p:nvGrpSpPr>
            <p:cNvPr id="11" name="群組 10"/>
            <p:cNvGrpSpPr/>
            <p:nvPr/>
          </p:nvGrpSpPr>
          <p:grpSpPr>
            <a:xfrm>
              <a:off x="759594" y="1309735"/>
              <a:ext cx="7769585" cy="3960228"/>
              <a:chOff x="759594" y="1227130"/>
              <a:chExt cx="7769585" cy="3960228"/>
            </a:xfrm>
          </p:grpSpPr>
          <p:cxnSp>
            <p:nvCxnSpPr>
              <p:cNvPr id="12" name="Straight Connector 22"/>
              <p:cNvCxnSpPr/>
              <p:nvPr/>
            </p:nvCxnSpPr>
            <p:spPr>
              <a:xfrm flipV="1">
                <a:off x="1436854" y="2386254"/>
                <a:ext cx="6272046" cy="2189621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al 32"/>
              <p:cNvSpPr>
                <a:spLocks noChangeAspect="1"/>
              </p:cNvSpPr>
              <p:nvPr/>
            </p:nvSpPr>
            <p:spPr>
              <a:xfrm>
                <a:off x="2824434" y="2912398"/>
                <a:ext cx="1548000" cy="154800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4" name="Oval 33"/>
              <p:cNvSpPr>
                <a:spLocks noChangeAspect="1"/>
              </p:cNvSpPr>
              <p:nvPr/>
            </p:nvSpPr>
            <p:spPr>
              <a:xfrm>
                <a:off x="4899631" y="2200652"/>
                <a:ext cx="1548000" cy="1548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" name="Oval 34"/>
              <p:cNvSpPr>
                <a:spLocks noChangeAspect="1"/>
              </p:cNvSpPr>
              <p:nvPr/>
            </p:nvSpPr>
            <p:spPr>
              <a:xfrm>
                <a:off x="6981179" y="1408953"/>
                <a:ext cx="1548000" cy="154800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6" name="Arc 20"/>
              <p:cNvSpPr/>
              <p:nvPr/>
            </p:nvSpPr>
            <p:spPr>
              <a:xfrm rot="17222009">
                <a:off x="1689236" y="2702690"/>
                <a:ext cx="1803224" cy="1884945"/>
              </a:xfrm>
              <a:prstGeom prst="arc">
                <a:avLst>
                  <a:gd name="adj1" fmla="val 15586005"/>
                  <a:gd name="adj2" fmla="val 1101394"/>
                </a:avLst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7" name="Arc 37"/>
              <p:cNvSpPr/>
              <p:nvPr/>
            </p:nvSpPr>
            <p:spPr>
              <a:xfrm rot="17222009">
                <a:off x="3633756" y="1923515"/>
                <a:ext cx="1803224" cy="1884945"/>
              </a:xfrm>
              <a:prstGeom prst="arc">
                <a:avLst>
                  <a:gd name="adj1" fmla="val 15586005"/>
                  <a:gd name="adj2" fmla="val 1101394"/>
                </a:avLst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8" name="Arc 38"/>
              <p:cNvSpPr/>
              <p:nvPr/>
            </p:nvSpPr>
            <p:spPr>
              <a:xfrm rot="17222009">
                <a:off x="5623151" y="1186269"/>
                <a:ext cx="1803224" cy="1884945"/>
              </a:xfrm>
              <a:prstGeom prst="arc">
                <a:avLst>
                  <a:gd name="adj1" fmla="val 15586005"/>
                  <a:gd name="adj2" fmla="val 1101394"/>
                </a:avLst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9" name="Oval 18"/>
              <p:cNvSpPr>
                <a:spLocks noChangeAspect="1"/>
              </p:cNvSpPr>
              <p:nvPr/>
            </p:nvSpPr>
            <p:spPr>
              <a:xfrm>
                <a:off x="759594" y="3639358"/>
                <a:ext cx="1548000" cy="1548000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20" name="圖片 19"/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6951" y="4250750"/>
                <a:ext cx="552635" cy="552635"/>
              </a:xfrm>
              <a:prstGeom prst="rect">
                <a:avLst/>
              </a:prstGeom>
            </p:spPr>
          </p:pic>
          <p:pic>
            <p:nvPicPr>
              <p:cNvPr id="21" name="圖片 20"/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1271" y="4251084"/>
                <a:ext cx="552635" cy="552635"/>
              </a:xfrm>
              <a:prstGeom prst="rect">
                <a:avLst/>
              </a:prstGeom>
            </p:spPr>
          </p:pic>
          <p:pic>
            <p:nvPicPr>
              <p:cNvPr id="22" name="圖片 21"/>
              <p:cNvPicPr>
                <a:picLocks noChangeAspect="1"/>
              </p:cNvPicPr>
              <p:nvPr/>
            </p:nvPicPr>
            <p:blipFill>
              <a:blip r:embed="rId4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6187" y="3472563"/>
                <a:ext cx="910222" cy="910222"/>
              </a:xfrm>
              <a:prstGeom prst="rect">
                <a:avLst/>
              </a:prstGeom>
            </p:spPr>
          </p:pic>
        </p:grpSp>
        <p:sp>
          <p:nvSpPr>
            <p:cNvPr id="23" name="Diamond 28"/>
            <p:cNvSpPr/>
            <p:nvPr/>
          </p:nvSpPr>
          <p:spPr>
            <a:xfrm>
              <a:off x="6563164" y="3082477"/>
              <a:ext cx="2345266" cy="1262570"/>
            </a:xfrm>
            <a:prstGeom prst="diamond">
              <a:avLst/>
            </a:prstGeom>
            <a:solidFill>
              <a:schemeClr val="accent1">
                <a:lumMod val="75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Diamond 27"/>
            <p:cNvSpPr/>
            <p:nvPr/>
          </p:nvSpPr>
          <p:spPr>
            <a:xfrm>
              <a:off x="4343400" y="3860763"/>
              <a:ext cx="2345266" cy="1262570"/>
            </a:xfrm>
            <a:prstGeom prst="diamond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Diamond 6"/>
            <p:cNvSpPr/>
            <p:nvPr/>
          </p:nvSpPr>
          <p:spPr>
            <a:xfrm>
              <a:off x="304800" y="5301521"/>
              <a:ext cx="2345266" cy="1262570"/>
            </a:xfrm>
            <a:prstGeom prst="diamond">
              <a:avLst/>
            </a:prstGeom>
            <a:solidFill>
              <a:srgbClr val="0066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Diamond 6"/>
            <p:cNvSpPr/>
            <p:nvPr/>
          </p:nvSpPr>
          <p:spPr>
            <a:xfrm>
              <a:off x="2873433" y="4592359"/>
              <a:ext cx="2345266" cy="1262570"/>
            </a:xfrm>
            <a:prstGeom prst="diamond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Diamond 6"/>
            <p:cNvSpPr/>
            <p:nvPr/>
          </p:nvSpPr>
          <p:spPr>
            <a:xfrm>
              <a:off x="406899" y="5373235"/>
              <a:ext cx="2345266" cy="1262570"/>
            </a:xfrm>
            <a:prstGeom prst="diamond">
              <a:avLst/>
            </a:prstGeom>
            <a:solidFill>
              <a:srgbClr val="0066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Diamond 6"/>
            <p:cNvSpPr/>
            <p:nvPr/>
          </p:nvSpPr>
          <p:spPr>
            <a:xfrm>
              <a:off x="2986815" y="4651339"/>
              <a:ext cx="2345266" cy="1262570"/>
            </a:xfrm>
            <a:prstGeom prst="diamond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Diamond 27"/>
            <p:cNvSpPr/>
            <p:nvPr/>
          </p:nvSpPr>
          <p:spPr>
            <a:xfrm>
              <a:off x="4450048" y="3925435"/>
              <a:ext cx="2345266" cy="1262570"/>
            </a:xfrm>
            <a:prstGeom prst="diamond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Diamond 28"/>
            <p:cNvSpPr/>
            <p:nvPr/>
          </p:nvSpPr>
          <p:spPr>
            <a:xfrm>
              <a:off x="6668178" y="3140747"/>
              <a:ext cx="2345266" cy="1262570"/>
            </a:xfrm>
            <a:prstGeom prst="diamond">
              <a:avLst/>
            </a:prstGeom>
            <a:solidFill>
              <a:schemeClr val="accent1">
                <a:lumMod val="75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文字方塊 30"/>
            <p:cNvSpPr txBox="1"/>
            <p:nvPr/>
          </p:nvSpPr>
          <p:spPr>
            <a:xfrm>
              <a:off x="789621" y="5505061"/>
              <a:ext cx="156966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初期</a:t>
              </a:r>
              <a:endParaRPr lang="en-US" altLang="zh-TW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低碳轉運中心</a:t>
              </a:r>
              <a:endParaRPr lang="en-US" altLang="zh-TW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佈建</a:t>
              </a:r>
              <a:endParaRPr lang="zh-TW" altLang="en-US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3374618" y="4769004"/>
              <a:ext cx="156966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近期</a:t>
              </a:r>
              <a:endParaRPr lang="en-US" altLang="zh-TW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異業優惠方案</a:t>
              </a:r>
              <a:endParaRPr lang="en-US" altLang="zh-TW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合作</a:t>
              </a:r>
              <a:endParaRPr lang="zh-TW" altLang="en-US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4800600" y="4055805"/>
              <a:ext cx="156966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4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近期</a:t>
              </a:r>
              <a:endParaRPr lang="en-US" altLang="zh-TW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低碳觀光</a:t>
              </a:r>
              <a:r>
                <a:rPr lang="zh-TW" altLang="en-US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遊程</a:t>
              </a:r>
              <a:endParaRPr lang="en-US" altLang="zh-TW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規劃</a:t>
              </a:r>
              <a:endParaRPr lang="zh-TW" altLang="en-US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7060306" y="3278997"/>
              <a:ext cx="156966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4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永續</a:t>
              </a:r>
              <a:endParaRPr lang="en-US" altLang="zh-TW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租賃服務據點</a:t>
              </a:r>
              <a:endParaRPr lang="en-US" altLang="zh-TW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拓</a:t>
              </a:r>
              <a:r>
                <a:rPr lang="zh-TW" altLang="en-US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展</a:t>
              </a:r>
              <a:endParaRPr lang="en-US" altLang="zh-TW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35" name="圖片 34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7078" y="3153393"/>
              <a:ext cx="1219200" cy="1219200"/>
            </a:xfrm>
            <a:prstGeom prst="rect">
              <a:avLst/>
            </a:prstGeom>
          </p:spPr>
        </p:pic>
        <p:pic>
          <p:nvPicPr>
            <p:cNvPr id="41" name="圖片 40"/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8895" y="2108534"/>
              <a:ext cx="620213" cy="620213"/>
            </a:xfrm>
            <a:prstGeom prst="rect">
              <a:avLst/>
            </a:prstGeom>
          </p:spPr>
        </p:pic>
        <p:pic>
          <p:nvPicPr>
            <p:cNvPr id="42" name="圖片 41"/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9180" y="2108638"/>
              <a:ext cx="620213" cy="620213"/>
            </a:xfrm>
            <a:prstGeom prst="rect">
              <a:avLst/>
            </a:prstGeom>
          </p:spPr>
        </p:pic>
        <p:pic>
          <p:nvPicPr>
            <p:cNvPr id="43" name="圖片 42"/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5210" y="1527804"/>
              <a:ext cx="620213" cy="620213"/>
            </a:xfrm>
            <a:prstGeom prst="rect">
              <a:avLst/>
            </a:prstGeom>
          </p:spPr>
        </p:pic>
        <p:pic>
          <p:nvPicPr>
            <p:cNvPr id="44" name="圖片 43"/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668" y="2515674"/>
              <a:ext cx="1059230" cy="1059230"/>
            </a:xfrm>
            <a:prstGeom prst="rect">
              <a:avLst/>
            </a:prstGeom>
          </p:spPr>
        </p:pic>
      </p:grpSp>
      <p:sp>
        <p:nvSpPr>
          <p:cNvPr id="45" name="文字方塊 44"/>
          <p:cNvSpPr txBox="1"/>
          <p:nvPr/>
        </p:nvSpPr>
        <p:spPr>
          <a:xfrm>
            <a:off x="155428" y="1676424"/>
            <a:ext cx="5519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</a:t>
            </a:r>
            <a:r>
              <a:rPr lang="zh-TW" altLang="en-US" sz="32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絡</a:t>
            </a:r>
            <a:r>
              <a:rPr lang="zh-TW" altLang="en-US" sz="32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嘉義縣在地低碳觀光網絡</a:t>
            </a:r>
            <a:endParaRPr lang="zh-TW" altLang="en-US" sz="32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文字方塊 45"/>
          <p:cNvSpPr txBox="1"/>
          <p:nvPr/>
        </p:nvSpPr>
        <p:spPr>
          <a:xfrm>
            <a:off x="2945381" y="6029792"/>
            <a:ext cx="5109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確保低碳轉運中心永續經營</a:t>
            </a:r>
            <a:endParaRPr lang="zh-TW" altLang="en-US" sz="32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文字方塊 46"/>
          <p:cNvSpPr txBox="1"/>
          <p:nvPr/>
        </p:nvSpPr>
        <p:spPr>
          <a:xfrm>
            <a:off x="8620387" y="6478927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816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1561968" y="144572"/>
            <a:ext cx="5929828" cy="822664"/>
            <a:chOff x="1561968" y="166606"/>
            <a:chExt cx="5929828" cy="822664"/>
          </a:xfrm>
        </p:grpSpPr>
        <p:sp>
          <p:nvSpPr>
            <p:cNvPr id="3" name="文字方塊 2"/>
            <p:cNvSpPr txBox="1"/>
            <p:nvPr/>
          </p:nvSpPr>
          <p:spPr>
            <a:xfrm>
              <a:off x="1561968" y="166606"/>
              <a:ext cx="59298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鼓勵業者異業合作凝聚低碳觀光能量</a:t>
              </a:r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1918022" y="527605"/>
              <a:ext cx="44935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零預算成立嘉義縣低碳轉運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中心</a:t>
              </a:r>
              <a:endPara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8054472" y="210003"/>
            <a:ext cx="1094400" cy="637200"/>
            <a:chOff x="192323" y="2889714"/>
            <a:chExt cx="1823627" cy="1062425"/>
          </a:xfrm>
        </p:grpSpPr>
        <p:grpSp>
          <p:nvGrpSpPr>
            <p:cNvPr id="37" name="群組 36"/>
            <p:cNvGrpSpPr/>
            <p:nvPr/>
          </p:nvGrpSpPr>
          <p:grpSpPr>
            <a:xfrm>
              <a:off x="335732" y="2889714"/>
              <a:ext cx="1531472" cy="1062425"/>
              <a:chOff x="1170377" y="4995955"/>
              <a:chExt cx="1416458" cy="1548548"/>
            </a:xfrm>
          </p:grpSpPr>
          <p:sp>
            <p:nvSpPr>
              <p:cNvPr id="39" name="Hexagon 31"/>
              <p:cNvSpPr/>
              <p:nvPr/>
            </p:nvSpPr>
            <p:spPr>
              <a:xfrm rot="5400000">
                <a:off x="1104332" y="5062000"/>
                <a:ext cx="1548548" cy="1416458"/>
              </a:xfrm>
              <a:prstGeom prst="hexagon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1301077" y="5225771"/>
                <a:ext cx="1155398" cy="1088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127000" dir="13620000">
                  <a:prstClr val="black">
                    <a:alpha val="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38" name="文字方塊 37"/>
            <p:cNvSpPr txBox="1"/>
            <p:nvPr/>
          </p:nvSpPr>
          <p:spPr>
            <a:xfrm>
              <a:off x="192323" y="2983963"/>
              <a:ext cx="1823627" cy="872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合</a:t>
              </a:r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作</a:t>
              </a:r>
              <a:endParaRPr lang="en-US" altLang="zh-TW" sz="14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</a:t>
              </a:r>
            </a:p>
          </p:txBody>
        </p:sp>
      </p:grpSp>
      <p:sp>
        <p:nvSpPr>
          <p:cNvPr id="66" name="文字方塊 65"/>
          <p:cNvSpPr txBox="1"/>
          <p:nvPr/>
        </p:nvSpPr>
        <p:spPr>
          <a:xfrm>
            <a:off x="330875" y="914400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初期</a:t>
            </a:r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佈建</a:t>
            </a:r>
            <a:endParaRPr lang="zh-TW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454794" y="1408795"/>
            <a:ext cx="1548000" cy="1714795"/>
            <a:chOff x="759594" y="3472563"/>
            <a:chExt cx="1548000" cy="1714795"/>
          </a:xfrm>
        </p:grpSpPr>
        <p:sp>
          <p:nvSpPr>
            <p:cNvPr id="12" name="Oval 18"/>
            <p:cNvSpPr>
              <a:spLocks noChangeAspect="1"/>
            </p:cNvSpPr>
            <p:nvPr/>
          </p:nvSpPr>
          <p:spPr>
            <a:xfrm>
              <a:off x="759594" y="3639358"/>
              <a:ext cx="1548000" cy="1548000"/>
            </a:xfrm>
            <a:prstGeom prst="ellipse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6951" y="4250750"/>
              <a:ext cx="552635" cy="552635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271" y="4251084"/>
              <a:ext cx="552635" cy="552635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187" y="3472563"/>
              <a:ext cx="910222" cy="910222"/>
            </a:xfrm>
            <a:prstGeom prst="rect">
              <a:avLst/>
            </a:prstGeom>
          </p:spPr>
        </p:pic>
      </p:grpSp>
      <p:pic>
        <p:nvPicPr>
          <p:cNvPr id="16" name="Picture 28" descr="http://www2.cyhg.gov.tw/chinese/npm/pic/UBike5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3733800"/>
            <a:ext cx="2719396" cy="2664000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0" descr="moto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975" y="3763926"/>
            <a:ext cx="2755862" cy="2664000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2" descr="moto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62" y="1372607"/>
            <a:ext cx="2933430" cy="2340000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2016「新春來嘉低碳觀光旅遊4.0」記者會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71600"/>
            <a:ext cx="3510000" cy="2340000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2" descr="https://external-tpe1-1.xx.fbcdn.net/safe_image.php?d=AQDLh9wF5mtVZUzh&amp;w=300&amp;h=300&amp;url=http%3A%2F%2Fp1-news.yamedia.tw%2FMjY3NDcwODZuZXdz%2Fafb567bc0be7ece0.jpg&amp;cfs=1&amp;sx=46&amp;sy=0&amp;sw=730&amp;sh=730&amp;ext=png2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05" y="3200396"/>
            <a:ext cx="3200400" cy="3200400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字方塊 21"/>
          <p:cNvSpPr txBox="1"/>
          <p:nvPr/>
        </p:nvSpPr>
        <p:spPr>
          <a:xfrm>
            <a:off x="8620387" y="6478927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1899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1561968" y="144572"/>
            <a:ext cx="5929828" cy="822664"/>
            <a:chOff x="1561968" y="166606"/>
            <a:chExt cx="5929828" cy="822664"/>
          </a:xfrm>
        </p:grpSpPr>
        <p:sp>
          <p:nvSpPr>
            <p:cNvPr id="3" name="文字方塊 2"/>
            <p:cNvSpPr txBox="1"/>
            <p:nvPr/>
          </p:nvSpPr>
          <p:spPr>
            <a:xfrm>
              <a:off x="1561968" y="166606"/>
              <a:ext cx="59298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鼓勵業者異業合作凝聚低碳觀光能量</a:t>
              </a:r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1918022" y="527605"/>
              <a:ext cx="44935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零預算成立嘉義縣低碳轉運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中心</a:t>
              </a:r>
              <a:endPara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8054472" y="210003"/>
            <a:ext cx="1094400" cy="637200"/>
            <a:chOff x="192323" y="2889714"/>
            <a:chExt cx="1823627" cy="1062425"/>
          </a:xfrm>
        </p:grpSpPr>
        <p:grpSp>
          <p:nvGrpSpPr>
            <p:cNvPr id="37" name="群組 36"/>
            <p:cNvGrpSpPr/>
            <p:nvPr/>
          </p:nvGrpSpPr>
          <p:grpSpPr>
            <a:xfrm>
              <a:off x="335732" y="2889714"/>
              <a:ext cx="1531472" cy="1062425"/>
              <a:chOff x="1170377" y="4995955"/>
              <a:chExt cx="1416458" cy="1548548"/>
            </a:xfrm>
          </p:grpSpPr>
          <p:sp>
            <p:nvSpPr>
              <p:cNvPr id="39" name="Hexagon 31"/>
              <p:cNvSpPr/>
              <p:nvPr/>
            </p:nvSpPr>
            <p:spPr>
              <a:xfrm rot="5400000">
                <a:off x="1104332" y="5062000"/>
                <a:ext cx="1548548" cy="1416458"/>
              </a:xfrm>
              <a:prstGeom prst="hexagon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1301077" y="5225771"/>
                <a:ext cx="1155398" cy="1088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127000" dir="13620000">
                  <a:prstClr val="black">
                    <a:alpha val="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38" name="文字方塊 37"/>
            <p:cNvSpPr txBox="1"/>
            <p:nvPr/>
          </p:nvSpPr>
          <p:spPr>
            <a:xfrm>
              <a:off x="192323" y="2983963"/>
              <a:ext cx="1823627" cy="872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合</a:t>
              </a:r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作</a:t>
              </a:r>
              <a:endParaRPr lang="en-US" altLang="zh-TW" sz="14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</a:t>
              </a:r>
            </a:p>
          </p:txBody>
        </p:sp>
      </p:grpSp>
      <p:sp>
        <p:nvSpPr>
          <p:cNvPr id="66" name="文字方塊 65"/>
          <p:cNvSpPr txBox="1"/>
          <p:nvPr/>
        </p:nvSpPr>
        <p:spPr>
          <a:xfrm>
            <a:off x="330875" y="91440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異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業優惠方案合作</a:t>
            </a:r>
          </a:p>
        </p:txBody>
      </p:sp>
      <p:grpSp>
        <p:nvGrpSpPr>
          <p:cNvPr id="12" name="Group 61"/>
          <p:cNvGrpSpPr/>
          <p:nvPr/>
        </p:nvGrpSpPr>
        <p:grpSpPr>
          <a:xfrm rot="5644115">
            <a:off x="3105493" y="4257390"/>
            <a:ext cx="1917484" cy="1772223"/>
            <a:chOff x="1358372" y="3772018"/>
            <a:chExt cx="1533843" cy="1417646"/>
          </a:xfrm>
        </p:grpSpPr>
        <p:sp>
          <p:nvSpPr>
            <p:cNvPr id="13" name="Chord 7"/>
            <p:cNvSpPr/>
            <p:nvPr/>
          </p:nvSpPr>
          <p:spPr>
            <a:xfrm rot="17536179">
              <a:off x="1469470" y="3660920"/>
              <a:ext cx="1305402" cy="1527598"/>
            </a:xfrm>
            <a:custGeom>
              <a:avLst/>
              <a:gdLst>
                <a:gd name="connsiteX0" fmla="*/ 1843675 w 2160000"/>
                <a:gd name="connsiteY0" fmla="*/ 1843675 h 2160000"/>
                <a:gd name="connsiteX1" fmla="*/ 540000 w 2160000"/>
                <a:gd name="connsiteY1" fmla="*/ 2015307 h 2160000"/>
                <a:gd name="connsiteX2" fmla="*/ 36800 w 2160000"/>
                <a:gd name="connsiteY2" fmla="*/ 800475 h 2160000"/>
                <a:gd name="connsiteX3" fmla="*/ 1080000 w 2160000"/>
                <a:gd name="connsiteY3" fmla="*/ 0 h 2160000"/>
                <a:gd name="connsiteX4" fmla="*/ 1843675 w 2160000"/>
                <a:gd name="connsiteY4" fmla="*/ 1843675 h 2160000"/>
                <a:gd name="connsiteX0" fmla="*/ 1843772 w 1843772"/>
                <a:gd name="connsiteY0" fmla="*/ 1843675 h 2160024"/>
                <a:gd name="connsiteX1" fmla="*/ 540097 w 1843772"/>
                <a:gd name="connsiteY1" fmla="*/ 2015307 h 2160024"/>
                <a:gd name="connsiteX2" fmla="*/ 36897 w 1843772"/>
                <a:gd name="connsiteY2" fmla="*/ 800475 h 2160024"/>
                <a:gd name="connsiteX3" fmla="*/ 1080097 w 1843772"/>
                <a:gd name="connsiteY3" fmla="*/ 0 h 2160024"/>
                <a:gd name="connsiteX4" fmla="*/ 1843772 w 1843772"/>
                <a:gd name="connsiteY4" fmla="*/ 1843675 h 2160024"/>
                <a:gd name="connsiteX0" fmla="*/ 1843772 w 1843772"/>
                <a:gd name="connsiteY0" fmla="*/ 1843675 h 2160024"/>
                <a:gd name="connsiteX1" fmla="*/ 540097 w 1843772"/>
                <a:gd name="connsiteY1" fmla="*/ 2015307 h 2160024"/>
                <a:gd name="connsiteX2" fmla="*/ 36897 w 1843772"/>
                <a:gd name="connsiteY2" fmla="*/ 800475 h 2160024"/>
                <a:gd name="connsiteX3" fmla="*/ 1080097 w 1843772"/>
                <a:gd name="connsiteY3" fmla="*/ 0 h 2160024"/>
                <a:gd name="connsiteX4" fmla="*/ 1843772 w 1843772"/>
                <a:gd name="connsiteY4" fmla="*/ 1843675 h 216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3772" h="2160024">
                  <a:moveTo>
                    <a:pt x="1843772" y="1843675"/>
                  </a:moveTo>
                  <a:cubicBezTo>
                    <a:pt x="1498128" y="2189319"/>
                    <a:pt x="963422" y="2259714"/>
                    <a:pt x="540097" y="2015307"/>
                  </a:cubicBezTo>
                  <a:cubicBezTo>
                    <a:pt x="116772" y="1770900"/>
                    <a:pt x="-89617" y="1272633"/>
                    <a:pt x="36897" y="800475"/>
                  </a:cubicBezTo>
                  <a:cubicBezTo>
                    <a:pt x="163411" y="328317"/>
                    <a:pt x="591283" y="0"/>
                    <a:pt x="1080097" y="0"/>
                  </a:cubicBezTo>
                  <a:cubicBezTo>
                    <a:pt x="1034404" y="928457"/>
                    <a:pt x="1357202" y="1351947"/>
                    <a:pt x="1843772" y="184367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Chord 7"/>
            <p:cNvSpPr/>
            <p:nvPr/>
          </p:nvSpPr>
          <p:spPr>
            <a:xfrm rot="17524747">
              <a:off x="1475715" y="3773164"/>
              <a:ext cx="1305402" cy="1527598"/>
            </a:xfrm>
            <a:custGeom>
              <a:avLst/>
              <a:gdLst>
                <a:gd name="connsiteX0" fmla="*/ 1843675 w 2160000"/>
                <a:gd name="connsiteY0" fmla="*/ 1843675 h 2160000"/>
                <a:gd name="connsiteX1" fmla="*/ 540000 w 2160000"/>
                <a:gd name="connsiteY1" fmla="*/ 2015307 h 2160000"/>
                <a:gd name="connsiteX2" fmla="*/ 36800 w 2160000"/>
                <a:gd name="connsiteY2" fmla="*/ 800475 h 2160000"/>
                <a:gd name="connsiteX3" fmla="*/ 1080000 w 2160000"/>
                <a:gd name="connsiteY3" fmla="*/ 0 h 2160000"/>
                <a:gd name="connsiteX4" fmla="*/ 1843675 w 2160000"/>
                <a:gd name="connsiteY4" fmla="*/ 1843675 h 2160000"/>
                <a:gd name="connsiteX0" fmla="*/ 1843772 w 1843772"/>
                <a:gd name="connsiteY0" fmla="*/ 1843675 h 2160024"/>
                <a:gd name="connsiteX1" fmla="*/ 540097 w 1843772"/>
                <a:gd name="connsiteY1" fmla="*/ 2015307 h 2160024"/>
                <a:gd name="connsiteX2" fmla="*/ 36897 w 1843772"/>
                <a:gd name="connsiteY2" fmla="*/ 800475 h 2160024"/>
                <a:gd name="connsiteX3" fmla="*/ 1080097 w 1843772"/>
                <a:gd name="connsiteY3" fmla="*/ 0 h 2160024"/>
                <a:gd name="connsiteX4" fmla="*/ 1843772 w 1843772"/>
                <a:gd name="connsiteY4" fmla="*/ 1843675 h 2160024"/>
                <a:gd name="connsiteX0" fmla="*/ 1843772 w 1843772"/>
                <a:gd name="connsiteY0" fmla="*/ 1843675 h 2160024"/>
                <a:gd name="connsiteX1" fmla="*/ 540097 w 1843772"/>
                <a:gd name="connsiteY1" fmla="*/ 2015307 h 2160024"/>
                <a:gd name="connsiteX2" fmla="*/ 36897 w 1843772"/>
                <a:gd name="connsiteY2" fmla="*/ 800475 h 2160024"/>
                <a:gd name="connsiteX3" fmla="*/ 1080097 w 1843772"/>
                <a:gd name="connsiteY3" fmla="*/ 0 h 2160024"/>
                <a:gd name="connsiteX4" fmla="*/ 1843772 w 1843772"/>
                <a:gd name="connsiteY4" fmla="*/ 1843675 h 216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3772" h="2160024">
                  <a:moveTo>
                    <a:pt x="1843772" y="1843675"/>
                  </a:moveTo>
                  <a:cubicBezTo>
                    <a:pt x="1498128" y="2189319"/>
                    <a:pt x="963422" y="2259714"/>
                    <a:pt x="540097" y="2015307"/>
                  </a:cubicBezTo>
                  <a:cubicBezTo>
                    <a:pt x="116772" y="1770900"/>
                    <a:pt x="-89617" y="1272633"/>
                    <a:pt x="36897" y="800475"/>
                  </a:cubicBezTo>
                  <a:cubicBezTo>
                    <a:pt x="163411" y="328317"/>
                    <a:pt x="591283" y="0"/>
                    <a:pt x="1080097" y="0"/>
                  </a:cubicBezTo>
                  <a:cubicBezTo>
                    <a:pt x="1034404" y="928457"/>
                    <a:pt x="1357202" y="1351947"/>
                    <a:pt x="1843772" y="18436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5" name="圖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613695"/>
            <a:ext cx="4383135" cy="292275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13" y="4409922"/>
            <a:ext cx="2286843" cy="2286843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7" name="Oval 32"/>
          <p:cNvSpPr>
            <a:spLocks noChangeAspect="1"/>
          </p:cNvSpPr>
          <p:nvPr/>
        </p:nvSpPr>
        <p:spPr>
          <a:xfrm>
            <a:off x="433200" y="1575590"/>
            <a:ext cx="1548000" cy="1548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44" y="1733980"/>
            <a:ext cx="1219200" cy="1219200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319" y="5886800"/>
            <a:ext cx="764649" cy="792519"/>
          </a:xfrm>
          <a:prstGeom prst="rect">
            <a:avLst/>
          </a:prstGeom>
        </p:spPr>
      </p:pic>
      <p:grpSp>
        <p:nvGrpSpPr>
          <p:cNvPr id="20" name="Group 61"/>
          <p:cNvGrpSpPr/>
          <p:nvPr/>
        </p:nvGrpSpPr>
        <p:grpSpPr>
          <a:xfrm rot="5616736">
            <a:off x="3110214" y="1739361"/>
            <a:ext cx="1917484" cy="1772223"/>
            <a:chOff x="1358372" y="3772018"/>
            <a:chExt cx="1533843" cy="1417646"/>
          </a:xfrm>
        </p:grpSpPr>
        <p:sp>
          <p:nvSpPr>
            <p:cNvPr id="21" name="Chord 7"/>
            <p:cNvSpPr/>
            <p:nvPr/>
          </p:nvSpPr>
          <p:spPr>
            <a:xfrm rot="17536179">
              <a:off x="1469470" y="3660920"/>
              <a:ext cx="1305402" cy="1527598"/>
            </a:xfrm>
            <a:custGeom>
              <a:avLst/>
              <a:gdLst>
                <a:gd name="connsiteX0" fmla="*/ 1843675 w 2160000"/>
                <a:gd name="connsiteY0" fmla="*/ 1843675 h 2160000"/>
                <a:gd name="connsiteX1" fmla="*/ 540000 w 2160000"/>
                <a:gd name="connsiteY1" fmla="*/ 2015307 h 2160000"/>
                <a:gd name="connsiteX2" fmla="*/ 36800 w 2160000"/>
                <a:gd name="connsiteY2" fmla="*/ 800475 h 2160000"/>
                <a:gd name="connsiteX3" fmla="*/ 1080000 w 2160000"/>
                <a:gd name="connsiteY3" fmla="*/ 0 h 2160000"/>
                <a:gd name="connsiteX4" fmla="*/ 1843675 w 2160000"/>
                <a:gd name="connsiteY4" fmla="*/ 1843675 h 2160000"/>
                <a:gd name="connsiteX0" fmla="*/ 1843772 w 1843772"/>
                <a:gd name="connsiteY0" fmla="*/ 1843675 h 2160024"/>
                <a:gd name="connsiteX1" fmla="*/ 540097 w 1843772"/>
                <a:gd name="connsiteY1" fmla="*/ 2015307 h 2160024"/>
                <a:gd name="connsiteX2" fmla="*/ 36897 w 1843772"/>
                <a:gd name="connsiteY2" fmla="*/ 800475 h 2160024"/>
                <a:gd name="connsiteX3" fmla="*/ 1080097 w 1843772"/>
                <a:gd name="connsiteY3" fmla="*/ 0 h 2160024"/>
                <a:gd name="connsiteX4" fmla="*/ 1843772 w 1843772"/>
                <a:gd name="connsiteY4" fmla="*/ 1843675 h 2160024"/>
                <a:gd name="connsiteX0" fmla="*/ 1843772 w 1843772"/>
                <a:gd name="connsiteY0" fmla="*/ 1843675 h 2160024"/>
                <a:gd name="connsiteX1" fmla="*/ 540097 w 1843772"/>
                <a:gd name="connsiteY1" fmla="*/ 2015307 h 2160024"/>
                <a:gd name="connsiteX2" fmla="*/ 36897 w 1843772"/>
                <a:gd name="connsiteY2" fmla="*/ 800475 h 2160024"/>
                <a:gd name="connsiteX3" fmla="*/ 1080097 w 1843772"/>
                <a:gd name="connsiteY3" fmla="*/ 0 h 2160024"/>
                <a:gd name="connsiteX4" fmla="*/ 1843772 w 1843772"/>
                <a:gd name="connsiteY4" fmla="*/ 1843675 h 216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3772" h="2160024">
                  <a:moveTo>
                    <a:pt x="1843772" y="1843675"/>
                  </a:moveTo>
                  <a:cubicBezTo>
                    <a:pt x="1498128" y="2189319"/>
                    <a:pt x="963422" y="2259714"/>
                    <a:pt x="540097" y="2015307"/>
                  </a:cubicBezTo>
                  <a:cubicBezTo>
                    <a:pt x="116772" y="1770900"/>
                    <a:pt x="-89617" y="1272633"/>
                    <a:pt x="36897" y="800475"/>
                  </a:cubicBezTo>
                  <a:cubicBezTo>
                    <a:pt x="163411" y="328317"/>
                    <a:pt x="591283" y="0"/>
                    <a:pt x="1080097" y="0"/>
                  </a:cubicBezTo>
                  <a:cubicBezTo>
                    <a:pt x="1034404" y="928457"/>
                    <a:pt x="1357202" y="1351947"/>
                    <a:pt x="1843772" y="184367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Chord 7"/>
            <p:cNvSpPr/>
            <p:nvPr/>
          </p:nvSpPr>
          <p:spPr>
            <a:xfrm rot="17524747">
              <a:off x="1475715" y="3773164"/>
              <a:ext cx="1305402" cy="1527598"/>
            </a:xfrm>
            <a:custGeom>
              <a:avLst/>
              <a:gdLst>
                <a:gd name="connsiteX0" fmla="*/ 1843675 w 2160000"/>
                <a:gd name="connsiteY0" fmla="*/ 1843675 h 2160000"/>
                <a:gd name="connsiteX1" fmla="*/ 540000 w 2160000"/>
                <a:gd name="connsiteY1" fmla="*/ 2015307 h 2160000"/>
                <a:gd name="connsiteX2" fmla="*/ 36800 w 2160000"/>
                <a:gd name="connsiteY2" fmla="*/ 800475 h 2160000"/>
                <a:gd name="connsiteX3" fmla="*/ 1080000 w 2160000"/>
                <a:gd name="connsiteY3" fmla="*/ 0 h 2160000"/>
                <a:gd name="connsiteX4" fmla="*/ 1843675 w 2160000"/>
                <a:gd name="connsiteY4" fmla="*/ 1843675 h 2160000"/>
                <a:gd name="connsiteX0" fmla="*/ 1843772 w 1843772"/>
                <a:gd name="connsiteY0" fmla="*/ 1843675 h 2160024"/>
                <a:gd name="connsiteX1" fmla="*/ 540097 w 1843772"/>
                <a:gd name="connsiteY1" fmla="*/ 2015307 h 2160024"/>
                <a:gd name="connsiteX2" fmla="*/ 36897 w 1843772"/>
                <a:gd name="connsiteY2" fmla="*/ 800475 h 2160024"/>
                <a:gd name="connsiteX3" fmla="*/ 1080097 w 1843772"/>
                <a:gd name="connsiteY3" fmla="*/ 0 h 2160024"/>
                <a:gd name="connsiteX4" fmla="*/ 1843772 w 1843772"/>
                <a:gd name="connsiteY4" fmla="*/ 1843675 h 2160024"/>
                <a:gd name="connsiteX0" fmla="*/ 1843772 w 1843772"/>
                <a:gd name="connsiteY0" fmla="*/ 1843675 h 2160024"/>
                <a:gd name="connsiteX1" fmla="*/ 540097 w 1843772"/>
                <a:gd name="connsiteY1" fmla="*/ 2015307 h 2160024"/>
                <a:gd name="connsiteX2" fmla="*/ 36897 w 1843772"/>
                <a:gd name="connsiteY2" fmla="*/ 800475 h 2160024"/>
                <a:gd name="connsiteX3" fmla="*/ 1080097 w 1843772"/>
                <a:gd name="connsiteY3" fmla="*/ 0 h 2160024"/>
                <a:gd name="connsiteX4" fmla="*/ 1843772 w 1843772"/>
                <a:gd name="connsiteY4" fmla="*/ 1843675 h 216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3772" h="2160024">
                  <a:moveTo>
                    <a:pt x="1843772" y="1843675"/>
                  </a:moveTo>
                  <a:cubicBezTo>
                    <a:pt x="1498128" y="2189319"/>
                    <a:pt x="963422" y="2259714"/>
                    <a:pt x="540097" y="2015307"/>
                  </a:cubicBezTo>
                  <a:cubicBezTo>
                    <a:pt x="116772" y="1770900"/>
                    <a:pt x="-89617" y="1272633"/>
                    <a:pt x="36897" y="800475"/>
                  </a:cubicBezTo>
                  <a:cubicBezTo>
                    <a:pt x="163411" y="328317"/>
                    <a:pt x="591283" y="0"/>
                    <a:pt x="1080097" y="0"/>
                  </a:cubicBezTo>
                  <a:cubicBezTo>
                    <a:pt x="1034404" y="928457"/>
                    <a:pt x="1357202" y="1351947"/>
                    <a:pt x="1843772" y="18436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3" name="文字方塊 22"/>
          <p:cNvSpPr txBox="1"/>
          <p:nvPr/>
        </p:nvSpPr>
        <p:spPr>
          <a:xfrm>
            <a:off x="3242982" y="2147893"/>
            <a:ext cx="9028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旅遊</a:t>
            </a:r>
            <a:endParaRPr lang="en-US" altLang="zh-TW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熱點</a:t>
            </a:r>
            <a:endParaRPr lang="zh-TW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3242982" y="4604987"/>
            <a:ext cx="9028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特約</a:t>
            </a:r>
            <a:endParaRPr lang="en-US" altLang="zh-TW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店家</a:t>
            </a:r>
            <a:endParaRPr lang="zh-TW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783" y="1596540"/>
            <a:ext cx="3390595" cy="2260397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26" name="Group 61"/>
          <p:cNvGrpSpPr/>
          <p:nvPr/>
        </p:nvGrpSpPr>
        <p:grpSpPr>
          <a:xfrm rot="9364648">
            <a:off x="294438" y="3174186"/>
            <a:ext cx="1917484" cy="1772223"/>
            <a:chOff x="1358372" y="3772018"/>
            <a:chExt cx="1533843" cy="1417646"/>
          </a:xfrm>
        </p:grpSpPr>
        <p:sp>
          <p:nvSpPr>
            <p:cNvPr id="27" name="Chord 7"/>
            <p:cNvSpPr/>
            <p:nvPr/>
          </p:nvSpPr>
          <p:spPr>
            <a:xfrm rot="17536179">
              <a:off x="1469470" y="3660920"/>
              <a:ext cx="1305402" cy="1527598"/>
            </a:xfrm>
            <a:custGeom>
              <a:avLst/>
              <a:gdLst>
                <a:gd name="connsiteX0" fmla="*/ 1843675 w 2160000"/>
                <a:gd name="connsiteY0" fmla="*/ 1843675 h 2160000"/>
                <a:gd name="connsiteX1" fmla="*/ 540000 w 2160000"/>
                <a:gd name="connsiteY1" fmla="*/ 2015307 h 2160000"/>
                <a:gd name="connsiteX2" fmla="*/ 36800 w 2160000"/>
                <a:gd name="connsiteY2" fmla="*/ 800475 h 2160000"/>
                <a:gd name="connsiteX3" fmla="*/ 1080000 w 2160000"/>
                <a:gd name="connsiteY3" fmla="*/ 0 h 2160000"/>
                <a:gd name="connsiteX4" fmla="*/ 1843675 w 2160000"/>
                <a:gd name="connsiteY4" fmla="*/ 1843675 h 2160000"/>
                <a:gd name="connsiteX0" fmla="*/ 1843772 w 1843772"/>
                <a:gd name="connsiteY0" fmla="*/ 1843675 h 2160024"/>
                <a:gd name="connsiteX1" fmla="*/ 540097 w 1843772"/>
                <a:gd name="connsiteY1" fmla="*/ 2015307 h 2160024"/>
                <a:gd name="connsiteX2" fmla="*/ 36897 w 1843772"/>
                <a:gd name="connsiteY2" fmla="*/ 800475 h 2160024"/>
                <a:gd name="connsiteX3" fmla="*/ 1080097 w 1843772"/>
                <a:gd name="connsiteY3" fmla="*/ 0 h 2160024"/>
                <a:gd name="connsiteX4" fmla="*/ 1843772 w 1843772"/>
                <a:gd name="connsiteY4" fmla="*/ 1843675 h 2160024"/>
                <a:gd name="connsiteX0" fmla="*/ 1843772 w 1843772"/>
                <a:gd name="connsiteY0" fmla="*/ 1843675 h 2160024"/>
                <a:gd name="connsiteX1" fmla="*/ 540097 w 1843772"/>
                <a:gd name="connsiteY1" fmla="*/ 2015307 h 2160024"/>
                <a:gd name="connsiteX2" fmla="*/ 36897 w 1843772"/>
                <a:gd name="connsiteY2" fmla="*/ 800475 h 2160024"/>
                <a:gd name="connsiteX3" fmla="*/ 1080097 w 1843772"/>
                <a:gd name="connsiteY3" fmla="*/ 0 h 2160024"/>
                <a:gd name="connsiteX4" fmla="*/ 1843772 w 1843772"/>
                <a:gd name="connsiteY4" fmla="*/ 1843675 h 216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3772" h="2160024">
                  <a:moveTo>
                    <a:pt x="1843772" y="1843675"/>
                  </a:moveTo>
                  <a:cubicBezTo>
                    <a:pt x="1498128" y="2189319"/>
                    <a:pt x="963422" y="2259714"/>
                    <a:pt x="540097" y="2015307"/>
                  </a:cubicBezTo>
                  <a:cubicBezTo>
                    <a:pt x="116772" y="1770900"/>
                    <a:pt x="-89617" y="1272633"/>
                    <a:pt x="36897" y="800475"/>
                  </a:cubicBezTo>
                  <a:cubicBezTo>
                    <a:pt x="163411" y="328317"/>
                    <a:pt x="591283" y="0"/>
                    <a:pt x="1080097" y="0"/>
                  </a:cubicBezTo>
                  <a:cubicBezTo>
                    <a:pt x="1034404" y="928457"/>
                    <a:pt x="1357202" y="1351947"/>
                    <a:pt x="1843772" y="184367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Chord 7"/>
            <p:cNvSpPr/>
            <p:nvPr/>
          </p:nvSpPr>
          <p:spPr>
            <a:xfrm rot="17524747">
              <a:off x="1475715" y="3773164"/>
              <a:ext cx="1305402" cy="1527598"/>
            </a:xfrm>
            <a:custGeom>
              <a:avLst/>
              <a:gdLst>
                <a:gd name="connsiteX0" fmla="*/ 1843675 w 2160000"/>
                <a:gd name="connsiteY0" fmla="*/ 1843675 h 2160000"/>
                <a:gd name="connsiteX1" fmla="*/ 540000 w 2160000"/>
                <a:gd name="connsiteY1" fmla="*/ 2015307 h 2160000"/>
                <a:gd name="connsiteX2" fmla="*/ 36800 w 2160000"/>
                <a:gd name="connsiteY2" fmla="*/ 800475 h 2160000"/>
                <a:gd name="connsiteX3" fmla="*/ 1080000 w 2160000"/>
                <a:gd name="connsiteY3" fmla="*/ 0 h 2160000"/>
                <a:gd name="connsiteX4" fmla="*/ 1843675 w 2160000"/>
                <a:gd name="connsiteY4" fmla="*/ 1843675 h 2160000"/>
                <a:gd name="connsiteX0" fmla="*/ 1843772 w 1843772"/>
                <a:gd name="connsiteY0" fmla="*/ 1843675 h 2160024"/>
                <a:gd name="connsiteX1" fmla="*/ 540097 w 1843772"/>
                <a:gd name="connsiteY1" fmla="*/ 2015307 h 2160024"/>
                <a:gd name="connsiteX2" fmla="*/ 36897 w 1843772"/>
                <a:gd name="connsiteY2" fmla="*/ 800475 h 2160024"/>
                <a:gd name="connsiteX3" fmla="*/ 1080097 w 1843772"/>
                <a:gd name="connsiteY3" fmla="*/ 0 h 2160024"/>
                <a:gd name="connsiteX4" fmla="*/ 1843772 w 1843772"/>
                <a:gd name="connsiteY4" fmla="*/ 1843675 h 2160024"/>
                <a:gd name="connsiteX0" fmla="*/ 1843772 w 1843772"/>
                <a:gd name="connsiteY0" fmla="*/ 1843675 h 2160024"/>
                <a:gd name="connsiteX1" fmla="*/ 540097 w 1843772"/>
                <a:gd name="connsiteY1" fmla="*/ 2015307 h 2160024"/>
                <a:gd name="connsiteX2" fmla="*/ 36897 w 1843772"/>
                <a:gd name="connsiteY2" fmla="*/ 800475 h 2160024"/>
                <a:gd name="connsiteX3" fmla="*/ 1080097 w 1843772"/>
                <a:gd name="connsiteY3" fmla="*/ 0 h 2160024"/>
                <a:gd name="connsiteX4" fmla="*/ 1843772 w 1843772"/>
                <a:gd name="connsiteY4" fmla="*/ 1843675 h 216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3772" h="2160024">
                  <a:moveTo>
                    <a:pt x="1843772" y="1843675"/>
                  </a:moveTo>
                  <a:cubicBezTo>
                    <a:pt x="1498128" y="2189319"/>
                    <a:pt x="963422" y="2259714"/>
                    <a:pt x="540097" y="2015307"/>
                  </a:cubicBezTo>
                  <a:cubicBezTo>
                    <a:pt x="116772" y="1770900"/>
                    <a:pt x="-89617" y="1272633"/>
                    <a:pt x="36897" y="800475"/>
                  </a:cubicBezTo>
                  <a:cubicBezTo>
                    <a:pt x="163411" y="328317"/>
                    <a:pt x="591283" y="0"/>
                    <a:pt x="1080097" y="0"/>
                  </a:cubicBezTo>
                  <a:cubicBezTo>
                    <a:pt x="1034404" y="928457"/>
                    <a:pt x="1357202" y="1351947"/>
                    <a:pt x="1843772" y="18436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9" name="文字方塊 28"/>
          <p:cNvSpPr txBox="1"/>
          <p:nvPr/>
        </p:nvSpPr>
        <p:spPr>
          <a:xfrm>
            <a:off x="802964" y="3214392"/>
            <a:ext cx="9028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飯店</a:t>
            </a:r>
            <a:endParaRPr lang="en-US" altLang="zh-TW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接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駁</a:t>
            </a:r>
            <a:endParaRPr lang="en-US" altLang="zh-TW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768" y="3190951"/>
            <a:ext cx="2056822" cy="122358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1" name="文字方塊 30"/>
          <p:cNvSpPr txBox="1"/>
          <p:nvPr/>
        </p:nvSpPr>
        <p:spPr>
          <a:xfrm>
            <a:off x="8620387" y="6478927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390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1561968" y="144572"/>
            <a:ext cx="5929828" cy="822664"/>
            <a:chOff x="1561968" y="166606"/>
            <a:chExt cx="5929828" cy="822664"/>
          </a:xfrm>
        </p:grpSpPr>
        <p:sp>
          <p:nvSpPr>
            <p:cNvPr id="3" name="文字方塊 2"/>
            <p:cNvSpPr txBox="1"/>
            <p:nvPr/>
          </p:nvSpPr>
          <p:spPr>
            <a:xfrm>
              <a:off x="1561968" y="166606"/>
              <a:ext cx="59298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鼓勵業者異業合作凝聚低碳觀光能量</a:t>
              </a:r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1918022" y="527605"/>
              <a:ext cx="44935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零預算成立嘉義縣低碳轉運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中心</a:t>
              </a:r>
              <a:endPara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8054472" y="210003"/>
            <a:ext cx="1094400" cy="637200"/>
            <a:chOff x="192323" y="2889714"/>
            <a:chExt cx="1823627" cy="1062425"/>
          </a:xfrm>
        </p:grpSpPr>
        <p:grpSp>
          <p:nvGrpSpPr>
            <p:cNvPr id="37" name="群組 36"/>
            <p:cNvGrpSpPr/>
            <p:nvPr/>
          </p:nvGrpSpPr>
          <p:grpSpPr>
            <a:xfrm>
              <a:off x="335732" y="2889714"/>
              <a:ext cx="1531472" cy="1062425"/>
              <a:chOff x="1170377" y="4995955"/>
              <a:chExt cx="1416458" cy="1548548"/>
            </a:xfrm>
          </p:grpSpPr>
          <p:sp>
            <p:nvSpPr>
              <p:cNvPr id="39" name="Hexagon 31"/>
              <p:cNvSpPr/>
              <p:nvPr/>
            </p:nvSpPr>
            <p:spPr>
              <a:xfrm rot="5400000">
                <a:off x="1104332" y="5062000"/>
                <a:ext cx="1548548" cy="1416458"/>
              </a:xfrm>
              <a:prstGeom prst="hexagon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1301077" y="5225771"/>
                <a:ext cx="1155398" cy="1088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127000" dir="13620000">
                  <a:prstClr val="black">
                    <a:alpha val="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38" name="文字方塊 37"/>
            <p:cNvSpPr txBox="1"/>
            <p:nvPr/>
          </p:nvSpPr>
          <p:spPr>
            <a:xfrm>
              <a:off x="192323" y="2983963"/>
              <a:ext cx="1823627" cy="872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合</a:t>
              </a:r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作</a:t>
              </a:r>
              <a:endParaRPr lang="en-US" altLang="zh-TW" sz="14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</a:t>
              </a:r>
            </a:p>
          </p:txBody>
        </p:sp>
      </p:grpSp>
      <p:pic>
        <p:nvPicPr>
          <p:cNvPr id="11" name="Picture 20" descr="https://external-tpe1-1.xx.fbcdn.net/safe_image.php?d=AQAxBtij1N7Bte98&amp;w=300&amp;h=300&amp;url=https%3A%2F%2Fscontent-tpe1-1.xx.fbcdn.net%2Fhphotos-xtp1%2Ft31.0-8%2F12697036_1503579903282501_1890485027103013618_o.jpg&amp;cfs=1&amp;ext=png2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000" y="1266665"/>
            <a:ext cx="2466000" cy="2340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https://external-tpe1-1.xx.fbcdn.net/safe_image.php?d=AQAvrYdNFkcRrymL&amp;w=300&amp;h=300&amp;url=https%3A%2F%2Fscontent-tpe1-1.xx.fbcdn.net%2Fhphotos-xtf1%2Ft31.0-8%2F12646909_1503777276596097_3974571897058351633_o.jpg&amp;cfs=1&amp;ext=png2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1295018"/>
            <a:ext cx="2466000" cy="2340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2456407" y="1786554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旅遊熱點</a:t>
            </a:r>
            <a:endParaRPr lang="zh-TW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Oval 33"/>
          <p:cNvSpPr>
            <a:spLocks noChangeAspect="1"/>
          </p:cNvSpPr>
          <p:nvPr/>
        </p:nvSpPr>
        <p:spPr>
          <a:xfrm>
            <a:off x="433200" y="1575590"/>
            <a:ext cx="1548000" cy="1548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37" y="1808007"/>
            <a:ext cx="1059230" cy="1059230"/>
          </a:xfrm>
          <a:prstGeom prst="rect">
            <a:avLst/>
          </a:prstGeom>
        </p:spPr>
      </p:pic>
      <p:pic>
        <p:nvPicPr>
          <p:cNvPr id="16" name="Picture 18" descr="https://external-tpe1-1.xx.fbcdn.net/safe_image.php?d=AQAq_sFoKVPcm8BM&amp;w=300&amp;h=300&amp;url=https%3A%2F%2Fwww.facebook.com%2Fads%2Fimage%2F%3Fd%3DAQJKmPcgf7LBLuHDfknso6OYep-6PfeRIL2APh6xN8Vy2iSzuzv9E2lzUrWIh-tPd5EfZbXciV_Fk2mivhCdT3xQFDDGZkxthUbXgN69E4PeJ5oTKdibjeNj0-cTZm4cUXcvS55rsqfSx5UHELrzplLe&amp;cfs=1&amp;ext=png2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187" y="4630194"/>
            <a:ext cx="2466000" cy="2340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ttps://external-tpe1-1.xx.fbcdn.net/safe_image.php?d=AQCIBWH4z1PMGlDb&amp;w=300&amp;h=300&amp;url=https%3A%2F%2Fscontent-tpe1-1.xx.fbcdn.net%2Fhphotos-xpf1%2Ft31.0-8%2F12657790_1503791583261333_793487665710576744_o.jpg&amp;cfs=1&amp;ext=png2jp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66" y="4644277"/>
            <a:ext cx="2466000" cy="2340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ttps://external-tpe1-1.xx.fbcdn.net/safe_image.php?d=AQCTUh-Bkv54Akj4&amp;w=300&amp;h=300&amp;url=https%3A%2F%2Fscontent-tpe1-1.xx.fbcdn.net%2Fhphotos-xla1%2Ft31.0-8%2F12473745_1503809803259511_247704252748640923_o.jpg&amp;cfs=1&amp;ext=png2jpg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4649134"/>
            <a:ext cx="2466000" cy="2340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字方塊 18"/>
          <p:cNvSpPr txBox="1"/>
          <p:nvPr/>
        </p:nvSpPr>
        <p:spPr>
          <a:xfrm>
            <a:off x="233775" y="5029200"/>
            <a:ext cx="12618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綠能量</a:t>
            </a:r>
            <a:endParaRPr lang="en-US" altLang="zh-TW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之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旅</a:t>
            </a:r>
          </a:p>
        </p:txBody>
      </p:sp>
      <p:sp>
        <p:nvSpPr>
          <p:cNvPr id="20" name="矩形 19"/>
          <p:cNvSpPr/>
          <p:nvPr/>
        </p:nvSpPr>
        <p:spPr>
          <a:xfrm>
            <a:off x="6596978" y="5381706"/>
            <a:ext cx="12105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</a:t>
            </a:r>
            <a:r>
              <a:rPr lang="zh-TW" altLang="en-US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腳安灣橋</a:t>
            </a:r>
            <a:endParaRPr lang="en-US" altLang="zh-TW" sz="16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</a:t>
            </a:r>
            <a:r>
              <a:rPr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台最</a:t>
            </a:r>
            <a:r>
              <a:rPr lang="zh-TW" altLang="en-US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</a:t>
            </a:r>
            <a:endParaRPr lang="en-US" altLang="zh-TW" sz="16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苦</a:t>
            </a:r>
            <a:r>
              <a:rPr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楝花道</a:t>
            </a:r>
          </a:p>
        </p:txBody>
      </p:sp>
      <p:sp>
        <p:nvSpPr>
          <p:cNvPr id="21" name="矩形 20"/>
          <p:cNvSpPr/>
          <p:nvPr/>
        </p:nvSpPr>
        <p:spPr>
          <a:xfrm>
            <a:off x="3997604" y="5365812"/>
            <a:ext cx="1415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太保頂</a:t>
            </a:r>
            <a:r>
              <a:rPr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港仔墘</a:t>
            </a:r>
            <a:endParaRPr lang="en-US" altLang="zh-TW" sz="16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小葉欖</a:t>
            </a:r>
            <a:r>
              <a:rPr lang="zh-TW" altLang="en-US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仁</a:t>
            </a:r>
            <a:endParaRPr lang="en-US" altLang="zh-TW" sz="16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綠色</a:t>
            </a:r>
            <a:r>
              <a:rPr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隧道</a:t>
            </a:r>
          </a:p>
        </p:txBody>
      </p:sp>
      <p:sp>
        <p:nvSpPr>
          <p:cNvPr id="22" name="矩形 21"/>
          <p:cNvSpPr/>
          <p:nvPr/>
        </p:nvSpPr>
        <p:spPr>
          <a:xfrm>
            <a:off x="1556499" y="5633061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朴子</a:t>
            </a:r>
            <a:r>
              <a:rPr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溪</a:t>
            </a:r>
            <a:endParaRPr lang="en-US" altLang="zh-TW" sz="16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自行</a:t>
            </a:r>
            <a:r>
              <a:rPr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車</a:t>
            </a:r>
            <a:r>
              <a:rPr lang="zh-TW" altLang="en-US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道</a:t>
            </a:r>
            <a:endParaRPr lang="zh-TW" altLang="en-US" sz="16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7475" y="2804160"/>
            <a:ext cx="2471896" cy="2016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2686" y="2811248"/>
            <a:ext cx="2466947" cy="2016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5" name="文字方塊 24"/>
          <p:cNvSpPr txBox="1"/>
          <p:nvPr/>
        </p:nvSpPr>
        <p:spPr>
          <a:xfrm>
            <a:off x="233775" y="3489058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在地特色</a:t>
            </a:r>
            <a:endParaRPr lang="zh-TW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833975" y="3260458"/>
            <a:ext cx="20313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蒜鰲自行車道</a:t>
            </a:r>
            <a:endParaRPr lang="en-US" altLang="zh-TW" sz="24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朴子</a:t>
            </a:r>
            <a:r>
              <a:rPr lang="zh-TW" altLang="en-US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溪自行</a:t>
            </a:r>
            <a:r>
              <a:rPr lang="zh-TW" altLang="en-US" dirty="0" smtClean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車道</a:t>
            </a:r>
            <a:endParaRPr lang="en-US" altLang="zh-TW" dirty="0" smtClean="0">
              <a:solidFill>
                <a:srgbClr val="00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鰲鼓濕地森林</a:t>
            </a:r>
            <a:r>
              <a:rPr lang="zh-TW" altLang="en-US" dirty="0" smtClean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園區</a:t>
            </a:r>
            <a:endParaRPr lang="zh-TW" altLang="en-US" dirty="0">
              <a:solidFill>
                <a:srgbClr val="00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6" name="文字方塊 65"/>
          <p:cNvSpPr txBox="1"/>
          <p:nvPr/>
        </p:nvSpPr>
        <p:spPr>
          <a:xfrm>
            <a:off x="330875" y="914400"/>
            <a:ext cx="7981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低碳觀光遊程規劃</a:t>
            </a:r>
            <a:r>
              <a:rPr lang="en-US" altLang="zh-TW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空氣清淨的新觀光視野</a:t>
            </a:r>
          </a:p>
        </p:txBody>
      </p:sp>
      <p:sp>
        <p:nvSpPr>
          <p:cNvPr id="28" name="文字方塊 27"/>
          <p:cNvSpPr txBox="1"/>
          <p:nvPr/>
        </p:nvSpPr>
        <p:spPr>
          <a:xfrm>
            <a:off x="8620387" y="6478927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480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1561968" y="144572"/>
            <a:ext cx="5929828" cy="822664"/>
            <a:chOff x="1561968" y="166606"/>
            <a:chExt cx="5929828" cy="822664"/>
          </a:xfrm>
        </p:grpSpPr>
        <p:sp>
          <p:nvSpPr>
            <p:cNvPr id="3" name="文字方塊 2"/>
            <p:cNvSpPr txBox="1"/>
            <p:nvPr/>
          </p:nvSpPr>
          <p:spPr>
            <a:xfrm>
              <a:off x="1561968" y="166606"/>
              <a:ext cx="59298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鼓勵業者異業合作凝聚低碳觀光能量</a:t>
              </a:r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1918022" y="527605"/>
              <a:ext cx="44935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零預算成立嘉義縣低碳轉運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中心</a:t>
              </a:r>
              <a:endPara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8054472" y="210003"/>
            <a:ext cx="1094400" cy="637200"/>
            <a:chOff x="192323" y="2889714"/>
            <a:chExt cx="1823627" cy="1062425"/>
          </a:xfrm>
        </p:grpSpPr>
        <p:grpSp>
          <p:nvGrpSpPr>
            <p:cNvPr id="37" name="群組 36"/>
            <p:cNvGrpSpPr/>
            <p:nvPr/>
          </p:nvGrpSpPr>
          <p:grpSpPr>
            <a:xfrm>
              <a:off x="335732" y="2889714"/>
              <a:ext cx="1531472" cy="1062425"/>
              <a:chOff x="1170377" y="4995955"/>
              <a:chExt cx="1416458" cy="1548548"/>
            </a:xfrm>
          </p:grpSpPr>
          <p:sp>
            <p:nvSpPr>
              <p:cNvPr id="39" name="Hexagon 31"/>
              <p:cNvSpPr/>
              <p:nvPr/>
            </p:nvSpPr>
            <p:spPr>
              <a:xfrm rot="5400000">
                <a:off x="1104332" y="5062000"/>
                <a:ext cx="1548548" cy="1416458"/>
              </a:xfrm>
              <a:prstGeom prst="hexagon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1301077" y="5225771"/>
                <a:ext cx="1155398" cy="1088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127000" dir="13620000">
                  <a:prstClr val="black">
                    <a:alpha val="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38" name="文字方塊 37"/>
            <p:cNvSpPr txBox="1"/>
            <p:nvPr/>
          </p:nvSpPr>
          <p:spPr>
            <a:xfrm>
              <a:off x="192323" y="2983963"/>
              <a:ext cx="1823627" cy="872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合</a:t>
              </a:r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作</a:t>
              </a:r>
              <a:endParaRPr lang="en-US" altLang="zh-TW" sz="14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</a:t>
              </a:r>
            </a:p>
          </p:txBody>
        </p:sp>
      </p:grpSp>
      <p:sp>
        <p:nvSpPr>
          <p:cNvPr id="66" name="文字方塊 65"/>
          <p:cNvSpPr txBox="1"/>
          <p:nvPr/>
        </p:nvSpPr>
        <p:spPr>
          <a:xfrm>
            <a:off x="330875" y="914400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永續經營規劃</a:t>
            </a:r>
            <a:endParaRPr lang="zh-TW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Picture 2" descr="嘉義縣政府在太保縣治特區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240" y="3251272"/>
            <a:ext cx="1775460" cy="11049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3896603" y="297360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縣治特區</a:t>
            </a:r>
            <a:endParaRPr lang="zh-TW" altLang="en-US" sz="1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梯形 12"/>
          <p:cNvSpPr/>
          <p:nvPr/>
        </p:nvSpPr>
        <p:spPr>
          <a:xfrm rot="16873039">
            <a:off x="5198562" y="233177"/>
            <a:ext cx="306262" cy="4528147"/>
          </a:xfrm>
          <a:prstGeom prst="trapezoid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80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270" y="1626245"/>
            <a:ext cx="1480947" cy="965835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15" name="群組 14"/>
          <p:cNvGrpSpPr/>
          <p:nvPr/>
        </p:nvGrpSpPr>
        <p:grpSpPr>
          <a:xfrm>
            <a:off x="433200" y="1575590"/>
            <a:ext cx="1548000" cy="1548000"/>
            <a:chOff x="433200" y="974441"/>
            <a:chExt cx="1548000" cy="1548000"/>
          </a:xfrm>
        </p:grpSpPr>
        <p:sp>
          <p:nvSpPr>
            <p:cNvPr id="16" name="Oval 34"/>
            <p:cNvSpPr>
              <a:spLocks noChangeAspect="1"/>
            </p:cNvSpPr>
            <p:nvPr/>
          </p:nvSpPr>
          <p:spPr>
            <a:xfrm>
              <a:off x="433200" y="974441"/>
              <a:ext cx="1548000" cy="1548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916" y="1591417"/>
              <a:ext cx="620213" cy="620213"/>
            </a:xfrm>
            <a:prstGeom prst="rect">
              <a:avLst/>
            </a:prstGeom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1201" y="1591521"/>
              <a:ext cx="620213" cy="620213"/>
            </a:xfrm>
            <a:prstGeom prst="rect">
              <a:avLst/>
            </a:prstGeom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231" y="1010687"/>
              <a:ext cx="620213" cy="620213"/>
            </a:xfrm>
            <a:prstGeom prst="rect">
              <a:avLst/>
            </a:prstGeom>
          </p:spPr>
        </p:pic>
      </p:grpSp>
      <p:sp>
        <p:nvSpPr>
          <p:cNvPr id="20" name="梯形 19"/>
          <p:cNvSpPr/>
          <p:nvPr/>
        </p:nvSpPr>
        <p:spPr>
          <a:xfrm rot="15086292">
            <a:off x="5082358" y="1698124"/>
            <a:ext cx="306262" cy="5038959"/>
          </a:xfrm>
          <a:prstGeom prst="trapezoid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80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004" y="1901523"/>
            <a:ext cx="1041635" cy="136169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7662661" y="3360003"/>
            <a:ext cx="1415772" cy="830997"/>
          </a:xfrm>
          <a:prstGeom prst="rect">
            <a:avLst/>
          </a:prstGeom>
          <a:solidFill>
            <a:srgbClr val="006600"/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低碳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轉運中心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5647672" y="1376096"/>
            <a:ext cx="1826141" cy="338554"/>
          </a:xfrm>
          <a:prstGeom prst="rect">
            <a:avLst/>
          </a:prstGeom>
          <a:solidFill>
            <a:srgbClr val="006600"/>
          </a:solidFill>
          <a:effectLst>
            <a:softEdge rad="50800"/>
          </a:effectLst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6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蒜頭蔗埕文化園區</a:t>
            </a:r>
          </a:p>
        </p:txBody>
      </p:sp>
      <p:pic>
        <p:nvPicPr>
          <p:cNvPr id="24" name="Picture 4" descr="https://photo.network.com.tw/scenery/3FD91FE3-E256-446B-B51A-F9793CBBE145_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599" y="4142804"/>
            <a:ext cx="1562100" cy="1038796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1999" y="2528399"/>
            <a:ext cx="2413311" cy="1517731"/>
          </a:xfrm>
          <a:prstGeom prst="rect">
            <a:avLst/>
          </a:prstGeom>
        </p:spPr>
      </p:pic>
      <p:sp>
        <p:nvSpPr>
          <p:cNvPr id="26" name="文字方塊 25"/>
          <p:cNvSpPr txBox="1"/>
          <p:nvPr/>
        </p:nvSpPr>
        <p:spPr>
          <a:xfrm>
            <a:off x="5635856" y="2667203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故宮南院</a:t>
            </a:r>
            <a:endParaRPr lang="zh-TW" altLang="en-US" sz="1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7934701" y="413143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嘉義高</a:t>
            </a: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鐵</a:t>
            </a: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36" y="4476559"/>
            <a:ext cx="2025142" cy="1148715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29" name="文字方塊 28"/>
          <p:cNvSpPr txBox="1"/>
          <p:nvPr/>
        </p:nvSpPr>
        <p:spPr>
          <a:xfrm>
            <a:off x="188138" y="4329874"/>
            <a:ext cx="16962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好美里</a:t>
            </a:r>
            <a:r>
              <a:rPr lang="en-US" altLang="zh-TW" sz="1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3D</a:t>
            </a:r>
            <a:r>
              <a:rPr lang="zh-TW" altLang="en-US" sz="1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彩繪村</a:t>
            </a:r>
            <a:endParaRPr lang="zh-TW" altLang="en-US" sz="1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" name="圖片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618" y="3361412"/>
            <a:ext cx="1508189" cy="1112139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31" name="文字方塊 30"/>
          <p:cNvSpPr txBox="1"/>
          <p:nvPr/>
        </p:nvSpPr>
        <p:spPr>
          <a:xfrm>
            <a:off x="349609" y="3127342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高跟鞋教堂</a:t>
            </a:r>
            <a:endParaRPr lang="zh-TW" altLang="en-US" sz="1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9582" y="4387228"/>
            <a:ext cx="2072069" cy="115424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3" name="文字方塊 32"/>
          <p:cNvSpPr txBox="1"/>
          <p:nvPr/>
        </p:nvSpPr>
        <p:spPr>
          <a:xfrm>
            <a:off x="2612914" y="4123994"/>
            <a:ext cx="1005403" cy="338554"/>
          </a:xfrm>
          <a:prstGeom prst="rect">
            <a:avLst/>
          </a:prstGeom>
          <a:solidFill>
            <a:srgbClr val="006600"/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r>
              <a:rPr lang="zh-TW" altLang="en-US" sz="1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布袋鹽山</a:t>
            </a:r>
            <a:endParaRPr lang="zh-TW" altLang="en-US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4" name="Picture 4" descr="鰲鼓濕地一隅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621" y="1592557"/>
            <a:ext cx="1981200" cy="1485900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文字方塊 34"/>
          <p:cNvSpPr txBox="1"/>
          <p:nvPr/>
        </p:nvSpPr>
        <p:spPr>
          <a:xfrm>
            <a:off x="2148150" y="1524000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鰲鼓濕地森林園區</a:t>
            </a:r>
          </a:p>
        </p:txBody>
      </p:sp>
      <p:sp>
        <p:nvSpPr>
          <p:cNvPr id="41" name="矩形 40"/>
          <p:cNvSpPr/>
          <p:nvPr/>
        </p:nvSpPr>
        <p:spPr>
          <a:xfrm rot="720696">
            <a:off x="3981121" y="2221734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朴子溪自行車道</a:t>
            </a:r>
            <a:endParaRPr lang="en-US" altLang="zh-TW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矩形 41"/>
          <p:cNvSpPr/>
          <p:nvPr/>
        </p:nvSpPr>
        <p:spPr>
          <a:xfrm rot="20510011">
            <a:off x="4103501" y="4090922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布袋低碳轉運中心</a:t>
            </a:r>
            <a:endParaRPr lang="en-US" altLang="zh-TW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5473072" y="4868069"/>
            <a:ext cx="381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104</a:t>
            </a:r>
            <a:r>
              <a:rPr lang="zh-TW"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月：</a:t>
            </a:r>
            <a:endParaRPr lang="en-US" altLang="zh-TW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u="sng" dirty="0" smtClean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嘉義縣低碳轉運中心</a:t>
            </a:r>
            <a:r>
              <a:rPr lang="zh-TW" altLang="en-US" dirty="0" smtClean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成立</a:t>
            </a:r>
            <a:endParaRPr lang="en-US" altLang="zh-TW" dirty="0" smtClean="0">
              <a:solidFill>
                <a:srgbClr val="00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105</a:t>
            </a:r>
            <a:r>
              <a:rPr lang="zh-TW"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月：</a:t>
            </a:r>
            <a:endParaRPr lang="en-US" altLang="zh-TW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低碳運具轉運中心</a:t>
            </a:r>
            <a:r>
              <a:rPr lang="zh-TW" altLang="en-US" b="1" u="sng" dirty="0" smtClean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蒜頭糖廠站</a:t>
            </a:r>
            <a:r>
              <a:rPr lang="zh-TW" altLang="en-US" dirty="0" smtClean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開幕</a:t>
            </a:r>
            <a:endParaRPr lang="en-US" altLang="zh-TW" dirty="0" smtClean="0">
              <a:solidFill>
                <a:srgbClr val="00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規劃中：</a:t>
            </a:r>
            <a:endParaRPr lang="en-US" altLang="zh-TW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u="sng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布袋</a:t>
            </a:r>
            <a:r>
              <a:rPr lang="zh-TW" altLang="en-US" b="1" dirty="0" smtClean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低碳轉運中心</a:t>
            </a:r>
            <a:r>
              <a:rPr lang="zh-TW" altLang="en-US" dirty="0" smtClean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建置</a:t>
            </a:r>
            <a:endParaRPr lang="zh-TW" altLang="en-US" dirty="0">
              <a:solidFill>
                <a:srgbClr val="00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4" name="Picture 2" descr="http://www.e-moving.com.tw/img/em/em_plus_color_0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68" y="5625274"/>
            <a:ext cx="9715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文字方塊 44"/>
          <p:cNvSpPr txBox="1"/>
          <p:nvPr/>
        </p:nvSpPr>
        <p:spPr>
          <a:xfrm>
            <a:off x="1059785" y="5755268"/>
            <a:ext cx="4541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導入</a:t>
            </a:r>
            <a:r>
              <a:rPr lang="en-US" altLang="zh-TW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e-moving</a:t>
            </a:r>
            <a:r>
              <a:rPr lang="zh-TW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中華電動二輪車</a:t>
            </a:r>
            <a:endParaRPr lang="en-US" altLang="zh-TW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各景點總輛目標 </a:t>
            </a:r>
            <a:r>
              <a:rPr lang="en-US" altLang="zh-TW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300</a:t>
            </a:r>
            <a:r>
              <a:rPr lang="zh-TW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輛 </a:t>
            </a:r>
            <a:endParaRPr lang="zh-TW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文字方塊 45"/>
          <p:cNvSpPr txBox="1"/>
          <p:nvPr/>
        </p:nvSpPr>
        <p:spPr>
          <a:xfrm>
            <a:off x="8620387" y="6478927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280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1561968" y="144572"/>
            <a:ext cx="5211683" cy="822664"/>
            <a:chOff x="1561968" y="166606"/>
            <a:chExt cx="5211683" cy="822664"/>
          </a:xfrm>
        </p:grpSpPr>
        <p:sp>
          <p:nvSpPr>
            <p:cNvPr id="3" name="文字方塊 2"/>
            <p:cNvSpPr txBox="1"/>
            <p:nvPr/>
          </p:nvSpPr>
          <p:spPr>
            <a:xfrm>
              <a:off x="1561968" y="166606"/>
              <a:ext cx="52116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經濟部</a:t>
              </a:r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智慧電動車先導運行計畫</a:t>
              </a:r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1918022" y="527605"/>
              <a:ext cx="41857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建構嘉義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縣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低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碳運輸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服務系統</a:t>
              </a:r>
              <a:endPara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1840461" y="1549230"/>
            <a:ext cx="3999007" cy="4100739"/>
            <a:chOff x="2606589" y="1576966"/>
            <a:chExt cx="3999007" cy="4100739"/>
          </a:xfrm>
        </p:grpSpPr>
        <p:grpSp>
          <p:nvGrpSpPr>
            <p:cNvPr id="11" name="Group 129"/>
            <p:cNvGrpSpPr/>
            <p:nvPr/>
          </p:nvGrpSpPr>
          <p:grpSpPr>
            <a:xfrm rot="20012169">
              <a:off x="2606589" y="1647110"/>
              <a:ext cx="3999007" cy="4030595"/>
              <a:chOff x="3602038" y="3082629"/>
              <a:chExt cx="2022692" cy="2038669"/>
            </a:xfrm>
          </p:grpSpPr>
          <p:sp>
            <p:nvSpPr>
              <p:cNvPr id="12" name="Freeform 130"/>
              <p:cNvSpPr>
                <a:spLocks/>
              </p:cNvSpPr>
              <p:nvPr/>
            </p:nvSpPr>
            <p:spPr bwMode="auto">
              <a:xfrm>
                <a:off x="4014788" y="3303587"/>
                <a:ext cx="1255713" cy="1433512"/>
              </a:xfrm>
              <a:custGeom>
                <a:avLst/>
                <a:gdLst>
                  <a:gd name="T0" fmla="*/ 291 w 334"/>
                  <a:gd name="T1" fmla="*/ 134 h 382"/>
                  <a:gd name="T2" fmla="*/ 57 w 334"/>
                  <a:gd name="T3" fmla="*/ 280 h 382"/>
                  <a:gd name="T4" fmla="*/ 34 w 334"/>
                  <a:gd name="T5" fmla="*/ 105 h 382"/>
                  <a:gd name="T6" fmla="*/ 291 w 334"/>
                  <a:gd name="T7" fmla="*/ 134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4" h="382">
                    <a:moveTo>
                      <a:pt x="291" y="134"/>
                    </a:moveTo>
                    <a:cubicBezTo>
                      <a:pt x="334" y="273"/>
                      <a:pt x="163" y="382"/>
                      <a:pt x="57" y="280"/>
                    </a:cubicBezTo>
                    <a:cubicBezTo>
                      <a:pt x="9" y="234"/>
                      <a:pt x="0" y="161"/>
                      <a:pt x="34" y="105"/>
                    </a:cubicBezTo>
                    <a:cubicBezTo>
                      <a:pt x="96" y="0"/>
                      <a:pt x="254" y="17"/>
                      <a:pt x="291" y="13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3" name="Freeform 131"/>
              <p:cNvSpPr>
                <a:spLocks/>
              </p:cNvSpPr>
              <p:nvPr/>
            </p:nvSpPr>
            <p:spPr bwMode="auto">
              <a:xfrm>
                <a:off x="3602038" y="3089275"/>
                <a:ext cx="1322388" cy="1055687"/>
              </a:xfrm>
              <a:custGeom>
                <a:avLst/>
                <a:gdLst>
                  <a:gd name="T0" fmla="*/ 290 w 352"/>
                  <a:gd name="T1" fmla="*/ 52 h 281"/>
                  <a:gd name="T2" fmla="*/ 352 w 352"/>
                  <a:gd name="T3" fmla="*/ 102 h 281"/>
                  <a:gd name="T4" fmla="*/ 106 w 352"/>
                  <a:gd name="T5" fmla="*/ 200 h 281"/>
                  <a:gd name="T6" fmla="*/ 54 w 352"/>
                  <a:gd name="T7" fmla="*/ 278 h 281"/>
                  <a:gd name="T8" fmla="*/ 6 w 352"/>
                  <a:gd name="T9" fmla="*/ 196 h 281"/>
                  <a:gd name="T10" fmla="*/ 290 w 352"/>
                  <a:gd name="T11" fmla="*/ 52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2" h="281">
                    <a:moveTo>
                      <a:pt x="290" y="52"/>
                    </a:moveTo>
                    <a:cubicBezTo>
                      <a:pt x="314" y="64"/>
                      <a:pt x="335" y="81"/>
                      <a:pt x="352" y="102"/>
                    </a:cubicBezTo>
                    <a:cubicBezTo>
                      <a:pt x="261" y="33"/>
                      <a:pt x="115" y="94"/>
                      <a:pt x="106" y="200"/>
                    </a:cubicBezTo>
                    <a:cubicBezTo>
                      <a:pt x="101" y="256"/>
                      <a:pt x="78" y="281"/>
                      <a:pt x="54" y="278"/>
                    </a:cubicBezTo>
                    <a:cubicBezTo>
                      <a:pt x="10" y="274"/>
                      <a:pt x="0" y="225"/>
                      <a:pt x="6" y="196"/>
                    </a:cubicBezTo>
                    <a:cubicBezTo>
                      <a:pt x="33" y="72"/>
                      <a:pt x="173" y="0"/>
                      <a:pt x="290" y="52"/>
                    </a:cubicBez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8" name="Freeform 12"/>
              <p:cNvSpPr>
                <a:spLocks/>
              </p:cNvSpPr>
              <p:nvPr/>
            </p:nvSpPr>
            <p:spPr bwMode="auto">
              <a:xfrm rot="3046061">
                <a:off x="3863391" y="3932260"/>
                <a:ext cx="1322388" cy="1055687"/>
              </a:xfrm>
              <a:custGeom>
                <a:avLst/>
                <a:gdLst>
                  <a:gd name="T0" fmla="*/ 62 w 352"/>
                  <a:gd name="T1" fmla="*/ 229 h 281"/>
                  <a:gd name="T2" fmla="*/ 0 w 352"/>
                  <a:gd name="T3" fmla="*/ 179 h 281"/>
                  <a:gd name="T4" fmla="*/ 246 w 352"/>
                  <a:gd name="T5" fmla="*/ 81 h 281"/>
                  <a:gd name="T6" fmla="*/ 298 w 352"/>
                  <a:gd name="T7" fmla="*/ 3 h 281"/>
                  <a:gd name="T8" fmla="*/ 346 w 352"/>
                  <a:gd name="T9" fmla="*/ 85 h 281"/>
                  <a:gd name="T10" fmla="*/ 62 w 352"/>
                  <a:gd name="T11" fmla="*/ 229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2" h="281">
                    <a:moveTo>
                      <a:pt x="62" y="229"/>
                    </a:moveTo>
                    <a:cubicBezTo>
                      <a:pt x="38" y="217"/>
                      <a:pt x="17" y="200"/>
                      <a:pt x="0" y="179"/>
                    </a:cubicBezTo>
                    <a:cubicBezTo>
                      <a:pt x="91" y="248"/>
                      <a:pt x="236" y="187"/>
                      <a:pt x="246" y="81"/>
                    </a:cubicBezTo>
                    <a:cubicBezTo>
                      <a:pt x="251" y="27"/>
                      <a:pt x="274" y="0"/>
                      <a:pt x="298" y="3"/>
                    </a:cubicBezTo>
                    <a:cubicBezTo>
                      <a:pt x="342" y="7"/>
                      <a:pt x="352" y="56"/>
                      <a:pt x="346" y="85"/>
                    </a:cubicBezTo>
                    <a:cubicBezTo>
                      <a:pt x="319" y="209"/>
                      <a:pt x="179" y="281"/>
                      <a:pt x="62" y="229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9" name="Freeform 12"/>
              <p:cNvSpPr>
                <a:spLocks/>
              </p:cNvSpPr>
              <p:nvPr/>
            </p:nvSpPr>
            <p:spPr bwMode="auto">
              <a:xfrm rot="17451337">
                <a:off x="4435693" y="3215979"/>
                <a:ext cx="1322388" cy="1055687"/>
              </a:xfrm>
              <a:custGeom>
                <a:avLst/>
                <a:gdLst>
                  <a:gd name="T0" fmla="*/ 62 w 352"/>
                  <a:gd name="T1" fmla="*/ 229 h 281"/>
                  <a:gd name="T2" fmla="*/ 0 w 352"/>
                  <a:gd name="T3" fmla="*/ 179 h 281"/>
                  <a:gd name="T4" fmla="*/ 246 w 352"/>
                  <a:gd name="T5" fmla="*/ 81 h 281"/>
                  <a:gd name="T6" fmla="*/ 298 w 352"/>
                  <a:gd name="T7" fmla="*/ 3 h 281"/>
                  <a:gd name="T8" fmla="*/ 346 w 352"/>
                  <a:gd name="T9" fmla="*/ 85 h 281"/>
                  <a:gd name="T10" fmla="*/ 62 w 352"/>
                  <a:gd name="T11" fmla="*/ 229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2" h="281">
                    <a:moveTo>
                      <a:pt x="62" y="229"/>
                    </a:moveTo>
                    <a:cubicBezTo>
                      <a:pt x="38" y="217"/>
                      <a:pt x="17" y="200"/>
                      <a:pt x="0" y="179"/>
                    </a:cubicBezTo>
                    <a:cubicBezTo>
                      <a:pt x="91" y="248"/>
                      <a:pt x="236" y="187"/>
                      <a:pt x="246" y="81"/>
                    </a:cubicBezTo>
                    <a:cubicBezTo>
                      <a:pt x="251" y="27"/>
                      <a:pt x="274" y="0"/>
                      <a:pt x="298" y="3"/>
                    </a:cubicBezTo>
                    <a:cubicBezTo>
                      <a:pt x="342" y="7"/>
                      <a:pt x="352" y="56"/>
                      <a:pt x="346" y="85"/>
                    </a:cubicBezTo>
                    <a:cubicBezTo>
                      <a:pt x="319" y="209"/>
                      <a:pt x="179" y="281"/>
                      <a:pt x="62" y="229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sp>
          <p:nvSpPr>
            <p:cNvPr id="20" name="文字方塊 19"/>
            <p:cNvSpPr txBox="1"/>
            <p:nvPr/>
          </p:nvSpPr>
          <p:spPr>
            <a:xfrm>
              <a:off x="3577305" y="2907669"/>
              <a:ext cx="182614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3200" b="1" dirty="0" smtClean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電動車</a:t>
              </a:r>
              <a:endParaRPr lang="en-US" altLang="zh-TW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3200" b="1" dirty="0" smtClean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推動現況</a:t>
              </a:r>
              <a:endParaRPr lang="zh-TW" altLang="en-US" sz="32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4279986" y="4629556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800" dirty="0" smtClean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嘉義縣</a:t>
              </a:r>
              <a:endParaRPr lang="zh-TW" altLang="en-US" sz="2800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2698282" y="2847911"/>
              <a:ext cx="543739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800" dirty="0" smtClean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嘉</a:t>
              </a:r>
              <a:endParaRPr lang="en-US" altLang="zh-TW" sz="28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800" dirty="0" smtClean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義</a:t>
              </a:r>
              <a:endParaRPr lang="en-US" altLang="zh-TW" sz="28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800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市</a:t>
              </a:r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4114084" y="1576966"/>
              <a:ext cx="12618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800" dirty="0" smtClean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雲林縣</a:t>
              </a:r>
              <a:endParaRPr lang="zh-TW" altLang="en-US" sz="2800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4743957" y="1105613"/>
            <a:ext cx="3275256" cy="954107"/>
            <a:chOff x="5853228" y="2481626"/>
            <a:chExt cx="3275256" cy="954107"/>
          </a:xfrm>
        </p:grpSpPr>
        <p:sp>
          <p:nvSpPr>
            <p:cNvPr id="24" name="文字方塊 23"/>
            <p:cNvSpPr txBox="1"/>
            <p:nvPr/>
          </p:nvSpPr>
          <p:spPr>
            <a:xfrm>
              <a:off x="5853228" y="2481626"/>
              <a:ext cx="327525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電動巴士</a:t>
              </a:r>
              <a:endParaRPr lang="en-US" altLang="zh-TW" sz="2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2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TW" altLang="en-US" sz="24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高鐵雲林站       雲科大</a:t>
              </a:r>
              <a:endParaRPr lang="zh-TW" altLang="en-US" sz="24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7" name="直線單箭頭接點 6"/>
            <p:cNvCxnSpPr/>
            <p:nvPr/>
          </p:nvCxnSpPr>
          <p:spPr>
            <a:xfrm>
              <a:off x="7574773" y="3166041"/>
              <a:ext cx="458115" cy="0"/>
            </a:xfrm>
            <a:prstGeom prst="straightConnector1">
              <a:avLst/>
            </a:prstGeom>
            <a:ln w="50800" cmpd="sng">
              <a:solidFill>
                <a:srgbClr val="0033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字方塊 25"/>
          <p:cNvSpPr txBox="1"/>
          <p:nvPr/>
        </p:nvSpPr>
        <p:spPr>
          <a:xfrm>
            <a:off x="31253" y="1686576"/>
            <a:ext cx="291329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公共</a:t>
            </a:r>
            <a:r>
              <a:rPr lang="zh-TW" altLang="en-US" sz="2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電動車</a:t>
            </a:r>
            <a:r>
              <a:rPr lang="en-US" altLang="zh-TW" sz="2800" b="1" dirty="0" err="1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eBike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租賃系統</a:t>
            </a:r>
            <a:endParaRPr lang="en-US" altLang="zh-TW" sz="2400" b="1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甲租乙還</a:t>
            </a:r>
            <a:r>
              <a:rPr lang="en-US" altLang="zh-TW" sz="2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en-US" altLang="zh-TW" sz="2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電池交換</a:t>
            </a:r>
            <a:r>
              <a:rPr lang="zh-TW" altLang="en-US" sz="2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站</a:t>
            </a:r>
            <a:r>
              <a:rPr lang="en-US" altLang="zh-TW" sz="2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0" name="群組 29"/>
          <p:cNvGrpSpPr/>
          <p:nvPr/>
        </p:nvGrpSpPr>
        <p:grpSpPr>
          <a:xfrm>
            <a:off x="382157" y="4998235"/>
            <a:ext cx="7571303" cy="1261884"/>
            <a:chOff x="2365889" y="5135368"/>
            <a:chExt cx="7571303" cy="1261884"/>
          </a:xfrm>
        </p:grpSpPr>
        <p:sp>
          <p:nvSpPr>
            <p:cNvPr id="28" name="文字方塊 27"/>
            <p:cNvSpPr txBox="1"/>
            <p:nvPr/>
          </p:nvSpPr>
          <p:spPr>
            <a:xfrm>
              <a:off x="2365889" y="5135368"/>
              <a:ext cx="7571303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嘉義縣低碳轉運中心</a:t>
              </a:r>
              <a:endParaRPr lang="en-US" altLang="zh-TW" sz="2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24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七人座接駁：高鐵嘉義站       故宮南院、特約飯店接駁</a:t>
              </a:r>
              <a:endParaRPr lang="en-US" altLang="zh-TW" sz="2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2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2400" b="1" dirty="0" err="1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eBike</a:t>
              </a:r>
              <a:r>
                <a:rPr lang="zh-TW" altLang="en-US" sz="24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</a:t>
              </a:r>
              <a:r>
                <a:rPr lang="en-US" altLang="zh-TW" sz="2400" b="1" dirty="0" err="1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eMoto</a:t>
              </a:r>
              <a:r>
                <a:rPr lang="zh-TW" altLang="en-US" sz="24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</a:t>
              </a:r>
              <a:r>
                <a:rPr lang="en-US" altLang="zh-TW" sz="2400" b="1" dirty="0" err="1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eCar</a:t>
              </a:r>
              <a:r>
                <a:rPr lang="zh-TW" altLang="en-US" sz="24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租賃系統</a:t>
              </a:r>
              <a:endParaRPr lang="en-US" altLang="zh-TW" sz="2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9" name="直線單箭頭接點 28"/>
            <p:cNvCxnSpPr/>
            <p:nvPr/>
          </p:nvCxnSpPr>
          <p:spPr>
            <a:xfrm>
              <a:off x="5905797" y="5790694"/>
              <a:ext cx="458115" cy="0"/>
            </a:xfrm>
            <a:prstGeom prst="straightConnector1">
              <a:avLst/>
            </a:prstGeom>
            <a:ln w="50800" cmpd="sng">
              <a:solidFill>
                <a:srgbClr val="0033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群組 5"/>
          <p:cNvGrpSpPr/>
          <p:nvPr/>
        </p:nvGrpSpPr>
        <p:grpSpPr>
          <a:xfrm>
            <a:off x="8059504" y="211355"/>
            <a:ext cx="1094400" cy="637200"/>
            <a:chOff x="908459" y="3653412"/>
            <a:chExt cx="1823627" cy="1062425"/>
          </a:xfrm>
        </p:grpSpPr>
        <p:grpSp>
          <p:nvGrpSpPr>
            <p:cNvPr id="27" name="群組 26"/>
            <p:cNvGrpSpPr/>
            <p:nvPr/>
          </p:nvGrpSpPr>
          <p:grpSpPr>
            <a:xfrm>
              <a:off x="1046027" y="3653412"/>
              <a:ext cx="1531472" cy="1062425"/>
              <a:chOff x="462148" y="1291130"/>
              <a:chExt cx="1416458" cy="1548548"/>
            </a:xfrm>
          </p:grpSpPr>
          <p:sp>
            <p:nvSpPr>
              <p:cNvPr id="31" name="Hexagon 1"/>
              <p:cNvSpPr/>
              <p:nvPr/>
            </p:nvSpPr>
            <p:spPr>
              <a:xfrm rot="5400000">
                <a:off x="396103" y="1357175"/>
                <a:ext cx="1548548" cy="1416458"/>
              </a:xfrm>
              <a:prstGeom prst="hexagon">
                <a:avLst/>
              </a:prstGeom>
              <a:solidFill>
                <a:srgbClr val="33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32" name="Oval 3"/>
              <p:cNvSpPr/>
              <p:nvPr/>
            </p:nvSpPr>
            <p:spPr>
              <a:xfrm>
                <a:off x="592678" y="1520944"/>
                <a:ext cx="1155398" cy="1088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127000" dir="13620000">
                  <a:prstClr val="black">
                    <a:alpha val="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33" name="文字方塊 32"/>
            <p:cNvSpPr txBox="1"/>
            <p:nvPr/>
          </p:nvSpPr>
          <p:spPr>
            <a:xfrm>
              <a:off x="908459" y="3770017"/>
              <a:ext cx="1823627" cy="724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低碳</a:t>
              </a:r>
              <a:endParaRPr lang="en-US" altLang="zh-TW" sz="14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</a:t>
              </a:r>
            </a:p>
          </p:txBody>
        </p:sp>
      </p:grpSp>
      <p:sp>
        <p:nvSpPr>
          <p:cNvPr id="34" name="文字方塊 33"/>
          <p:cNvSpPr txBox="1"/>
          <p:nvPr/>
        </p:nvSpPr>
        <p:spPr>
          <a:xfrm>
            <a:off x="5591372" y="2767743"/>
            <a:ext cx="3467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爭取</a:t>
            </a:r>
            <a:endParaRPr lang="en-US" altLang="zh-TW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雲嘉嘉充電座共享</a:t>
            </a:r>
            <a:endParaRPr lang="en-US" altLang="zh-TW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增加計畫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效益</a:t>
            </a:r>
          </a:p>
        </p:txBody>
      </p:sp>
      <p:sp>
        <p:nvSpPr>
          <p:cNvPr id="36" name="文字方塊 35"/>
          <p:cNvSpPr txBox="1"/>
          <p:nvPr/>
        </p:nvSpPr>
        <p:spPr>
          <a:xfrm>
            <a:off x="8620387" y="6478927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531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圖片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033211" y="4690463"/>
            <a:ext cx="1244081" cy="79100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文字方塊 12"/>
          <p:cNvSpPr txBox="1"/>
          <p:nvPr/>
        </p:nvSpPr>
        <p:spPr>
          <a:xfrm>
            <a:off x="330875" y="914400"/>
            <a:ext cx="46987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以高鐵嘉義站</a:t>
            </a:r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為運輸樞紐</a:t>
            </a:r>
            <a:endParaRPr lang="en-US" altLang="zh-TW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故宮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南院為核心</a:t>
            </a:r>
            <a:endParaRPr lang="en-US" altLang="zh-TW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3" name="橢圓 142"/>
          <p:cNvSpPr/>
          <p:nvPr/>
        </p:nvSpPr>
        <p:spPr>
          <a:xfrm>
            <a:off x="463835" y="2440057"/>
            <a:ext cx="5633626" cy="414074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738" y="5786100"/>
            <a:ext cx="1602865" cy="964287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330" y="5308453"/>
            <a:ext cx="2039510" cy="1300361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3092506" y="5279444"/>
            <a:ext cx="1405259" cy="459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故宮南院</a:t>
            </a:r>
            <a:endParaRPr lang="zh-TW" altLang="en-US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Line 5"/>
          <p:cNvSpPr>
            <a:spLocks noChangeShapeType="1"/>
          </p:cNvSpPr>
          <p:nvPr/>
        </p:nvSpPr>
        <p:spPr bwMode="gray">
          <a:xfrm rot="20560554" flipV="1">
            <a:off x="2006413" y="2894671"/>
            <a:ext cx="2619032" cy="192255"/>
          </a:xfrm>
          <a:prstGeom prst="line">
            <a:avLst/>
          </a:prstGeom>
          <a:noFill/>
          <a:ln w="9525">
            <a:solidFill>
              <a:sysClr val="window" lastClr="FFFF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Line 7"/>
          <p:cNvSpPr>
            <a:spLocks noChangeShapeType="1"/>
          </p:cNvSpPr>
          <p:nvPr/>
        </p:nvSpPr>
        <p:spPr bwMode="gray">
          <a:xfrm rot="20560554" flipH="1">
            <a:off x="1546215" y="3490492"/>
            <a:ext cx="269481" cy="2092121"/>
          </a:xfrm>
          <a:prstGeom prst="line">
            <a:avLst/>
          </a:prstGeom>
          <a:noFill/>
          <a:ln w="9525">
            <a:solidFill>
              <a:sysClr val="window" lastClr="FFFF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5" name="群組 44"/>
          <p:cNvGrpSpPr/>
          <p:nvPr/>
        </p:nvGrpSpPr>
        <p:grpSpPr>
          <a:xfrm>
            <a:off x="4984897" y="3210984"/>
            <a:ext cx="1149179" cy="1119301"/>
            <a:chOff x="7500240" y="3493712"/>
            <a:chExt cx="1325571" cy="1273518"/>
          </a:xfrm>
        </p:grpSpPr>
        <p:grpSp>
          <p:nvGrpSpPr>
            <p:cNvPr id="37" name="群組 36"/>
            <p:cNvGrpSpPr/>
            <p:nvPr/>
          </p:nvGrpSpPr>
          <p:grpSpPr>
            <a:xfrm>
              <a:off x="7500240" y="3493712"/>
              <a:ext cx="1325571" cy="1273518"/>
              <a:chOff x="2590800" y="914400"/>
              <a:chExt cx="1325571" cy="1273518"/>
            </a:xfrm>
          </p:grpSpPr>
          <p:sp>
            <p:nvSpPr>
              <p:cNvPr id="38" name="Freeform 28"/>
              <p:cNvSpPr>
                <a:spLocks/>
              </p:cNvSpPr>
              <p:nvPr/>
            </p:nvSpPr>
            <p:spPr bwMode="auto">
              <a:xfrm>
                <a:off x="2754689" y="1078541"/>
                <a:ext cx="988594" cy="949773"/>
              </a:xfrm>
              <a:custGeom>
                <a:avLst/>
                <a:gdLst>
                  <a:gd name="T0" fmla="*/ 215 w 429"/>
                  <a:gd name="T1" fmla="*/ 1 h 429"/>
                  <a:gd name="T2" fmla="*/ 1 w 429"/>
                  <a:gd name="T3" fmla="*/ 214 h 429"/>
                  <a:gd name="T4" fmla="*/ 214 w 429"/>
                  <a:gd name="T5" fmla="*/ 429 h 429"/>
                  <a:gd name="T6" fmla="*/ 429 w 429"/>
                  <a:gd name="T7" fmla="*/ 215 h 429"/>
                  <a:gd name="T8" fmla="*/ 215 w 429"/>
                  <a:gd name="T9" fmla="*/ 1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9" h="429">
                    <a:moveTo>
                      <a:pt x="215" y="1"/>
                    </a:moveTo>
                    <a:cubicBezTo>
                      <a:pt x="97" y="0"/>
                      <a:pt x="1" y="96"/>
                      <a:pt x="1" y="214"/>
                    </a:cubicBezTo>
                    <a:cubicBezTo>
                      <a:pt x="0" y="332"/>
                      <a:pt x="96" y="429"/>
                      <a:pt x="214" y="429"/>
                    </a:cubicBezTo>
                    <a:cubicBezTo>
                      <a:pt x="332" y="429"/>
                      <a:pt x="429" y="333"/>
                      <a:pt x="429" y="215"/>
                    </a:cubicBezTo>
                    <a:cubicBezTo>
                      <a:pt x="429" y="97"/>
                      <a:pt x="333" y="1"/>
                      <a:pt x="215" y="1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9" name="Freeform 29"/>
              <p:cNvSpPr>
                <a:spLocks noEditPoints="1"/>
              </p:cNvSpPr>
              <p:nvPr/>
            </p:nvSpPr>
            <p:spPr bwMode="auto">
              <a:xfrm>
                <a:off x="2590800" y="914400"/>
                <a:ext cx="1325571" cy="1273518"/>
              </a:xfrm>
              <a:custGeom>
                <a:avLst/>
                <a:gdLst>
                  <a:gd name="T0" fmla="*/ 288 w 576"/>
                  <a:gd name="T1" fmla="*/ 576 h 576"/>
                  <a:gd name="T2" fmla="*/ 84 w 576"/>
                  <a:gd name="T3" fmla="*/ 491 h 576"/>
                  <a:gd name="T4" fmla="*/ 0 w 576"/>
                  <a:gd name="T5" fmla="*/ 288 h 576"/>
                  <a:gd name="T6" fmla="*/ 84 w 576"/>
                  <a:gd name="T7" fmla="*/ 84 h 576"/>
                  <a:gd name="T8" fmla="*/ 288 w 576"/>
                  <a:gd name="T9" fmla="*/ 0 h 576"/>
                  <a:gd name="T10" fmla="*/ 491 w 576"/>
                  <a:gd name="T11" fmla="*/ 84 h 576"/>
                  <a:gd name="T12" fmla="*/ 576 w 576"/>
                  <a:gd name="T13" fmla="*/ 288 h 576"/>
                  <a:gd name="T14" fmla="*/ 491 w 576"/>
                  <a:gd name="T15" fmla="*/ 491 h 576"/>
                  <a:gd name="T16" fmla="*/ 288 w 576"/>
                  <a:gd name="T17" fmla="*/ 576 h 576"/>
                  <a:gd name="T18" fmla="*/ 288 w 576"/>
                  <a:gd name="T19" fmla="*/ 45 h 576"/>
                  <a:gd name="T20" fmla="*/ 45 w 576"/>
                  <a:gd name="T21" fmla="*/ 288 h 576"/>
                  <a:gd name="T22" fmla="*/ 288 w 576"/>
                  <a:gd name="T23" fmla="*/ 531 h 576"/>
                  <a:gd name="T24" fmla="*/ 531 w 576"/>
                  <a:gd name="T25" fmla="*/ 288 h 576"/>
                  <a:gd name="T26" fmla="*/ 288 w 576"/>
                  <a:gd name="T27" fmla="*/ 45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6" h="576">
                    <a:moveTo>
                      <a:pt x="288" y="576"/>
                    </a:moveTo>
                    <a:cubicBezTo>
                      <a:pt x="211" y="576"/>
                      <a:pt x="139" y="546"/>
                      <a:pt x="84" y="491"/>
                    </a:cubicBezTo>
                    <a:cubicBezTo>
                      <a:pt x="30" y="437"/>
                      <a:pt x="0" y="365"/>
                      <a:pt x="0" y="288"/>
                    </a:cubicBezTo>
                    <a:cubicBezTo>
                      <a:pt x="0" y="211"/>
                      <a:pt x="30" y="139"/>
                      <a:pt x="84" y="84"/>
                    </a:cubicBezTo>
                    <a:cubicBezTo>
                      <a:pt x="139" y="30"/>
                      <a:pt x="211" y="0"/>
                      <a:pt x="288" y="0"/>
                    </a:cubicBezTo>
                    <a:cubicBezTo>
                      <a:pt x="365" y="0"/>
                      <a:pt x="437" y="30"/>
                      <a:pt x="491" y="84"/>
                    </a:cubicBezTo>
                    <a:cubicBezTo>
                      <a:pt x="546" y="139"/>
                      <a:pt x="576" y="211"/>
                      <a:pt x="576" y="288"/>
                    </a:cubicBezTo>
                    <a:cubicBezTo>
                      <a:pt x="576" y="365"/>
                      <a:pt x="546" y="437"/>
                      <a:pt x="491" y="491"/>
                    </a:cubicBezTo>
                    <a:cubicBezTo>
                      <a:pt x="437" y="546"/>
                      <a:pt x="365" y="576"/>
                      <a:pt x="288" y="576"/>
                    </a:cubicBezTo>
                    <a:close/>
                    <a:moveTo>
                      <a:pt x="288" y="45"/>
                    </a:moveTo>
                    <a:cubicBezTo>
                      <a:pt x="154" y="45"/>
                      <a:pt x="45" y="154"/>
                      <a:pt x="45" y="288"/>
                    </a:cubicBezTo>
                    <a:cubicBezTo>
                      <a:pt x="45" y="422"/>
                      <a:pt x="154" y="531"/>
                      <a:pt x="288" y="531"/>
                    </a:cubicBezTo>
                    <a:cubicBezTo>
                      <a:pt x="422" y="531"/>
                      <a:pt x="531" y="422"/>
                      <a:pt x="531" y="288"/>
                    </a:cubicBezTo>
                    <a:cubicBezTo>
                      <a:pt x="531" y="154"/>
                      <a:pt x="422" y="45"/>
                      <a:pt x="288" y="45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40" name="文字方塊 39"/>
            <p:cNvSpPr txBox="1"/>
            <p:nvPr/>
          </p:nvSpPr>
          <p:spPr>
            <a:xfrm>
              <a:off x="7620059" y="3739748"/>
              <a:ext cx="11189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蒜頭</a:t>
              </a:r>
              <a:endParaRPr lang="en-US" altLang="zh-TW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糖廠</a:t>
              </a:r>
              <a:endParaRPr lang="en-US" altLang="zh-TW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849949" y="5251967"/>
            <a:ext cx="1149179" cy="1120873"/>
            <a:chOff x="1731070" y="4601501"/>
            <a:chExt cx="1325571" cy="1275307"/>
          </a:xfrm>
        </p:grpSpPr>
        <p:grpSp>
          <p:nvGrpSpPr>
            <p:cNvPr id="31" name="群組 30"/>
            <p:cNvGrpSpPr/>
            <p:nvPr/>
          </p:nvGrpSpPr>
          <p:grpSpPr>
            <a:xfrm>
              <a:off x="1731070" y="4601501"/>
              <a:ext cx="1325571" cy="1275307"/>
              <a:chOff x="5167409" y="4880969"/>
              <a:chExt cx="1325571" cy="1275307"/>
            </a:xfrm>
          </p:grpSpPr>
          <p:sp>
            <p:nvSpPr>
              <p:cNvPr id="32" name="Freeform 19"/>
              <p:cNvSpPr>
                <a:spLocks/>
              </p:cNvSpPr>
              <p:nvPr/>
            </p:nvSpPr>
            <p:spPr bwMode="auto">
              <a:xfrm>
                <a:off x="5331298" y="5046698"/>
                <a:ext cx="988594" cy="947984"/>
              </a:xfrm>
              <a:custGeom>
                <a:avLst/>
                <a:gdLst>
                  <a:gd name="T0" fmla="*/ 215 w 429"/>
                  <a:gd name="T1" fmla="*/ 1 h 429"/>
                  <a:gd name="T2" fmla="*/ 1 w 429"/>
                  <a:gd name="T3" fmla="*/ 214 h 429"/>
                  <a:gd name="T4" fmla="*/ 214 w 429"/>
                  <a:gd name="T5" fmla="*/ 429 h 429"/>
                  <a:gd name="T6" fmla="*/ 429 w 429"/>
                  <a:gd name="T7" fmla="*/ 215 h 429"/>
                  <a:gd name="T8" fmla="*/ 215 w 429"/>
                  <a:gd name="T9" fmla="*/ 1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9" h="429">
                    <a:moveTo>
                      <a:pt x="215" y="1"/>
                    </a:moveTo>
                    <a:cubicBezTo>
                      <a:pt x="97" y="0"/>
                      <a:pt x="1" y="96"/>
                      <a:pt x="1" y="214"/>
                    </a:cubicBezTo>
                    <a:cubicBezTo>
                      <a:pt x="0" y="332"/>
                      <a:pt x="96" y="429"/>
                      <a:pt x="214" y="429"/>
                    </a:cubicBezTo>
                    <a:cubicBezTo>
                      <a:pt x="332" y="429"/>
                      <a:pt x="429" y="334"/>
                      <a:pt x="429" y="215"/>
                    </a:cubicBezTo>
                    <a:cubicBezTo>
                      <a:pt x="429" y="97"/>
                      <a:pt x="333" y="1"/>
                      <a:pt x="215" y="1"/>
                    </a:cubicBezTo>
                    <a:close/>
                  </a:path>
                </a:pathLst>
              </a:custGeom>
              <a:solidFill>
                <a:srgbClr val="FF505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3" name="Freeform 27"/>
              <p:cNvSpPr>
                <a:spLocks noEditPoints="1"/>
              </p:cNvSpPr>
              <p:nvPr/>
            </p:nvSpPr>
            <p:spPr bwMode="auto">
              <a:xfrm>
                <a:off x="5167409" y="4880969"/>
                <a:ext cx="1325571" cy="1275307"/>
              </a:xfrm>
              <a:custGeom>
                <a:avLst/>
                <a:gdLst>
                  <a:gd name="T0" fmla="*/ 288 w 576"/>
                  <a:gd name="T1" fmla="*/ 576 h 576"/>
                  <a:gd name="T2" fmla="*/ 84 w 576"/>
                  <a:gd name="T3" fmla="*/ 491 h 576"/>
                  <a:gd name="T4" fmla="*/ 0 w 576"/>
                  <a:gd name="T5" fmla="*/ 288 h 576"/>
                  <a:gd name="T6" fmla="*/ 84 w 576"/>
                  <a:gd name="T7" fmla="*/ 84 h 576"/>
                  <a:gd name="T8" fmla="*/ 288 w 576"/>
                  <a:gd name="T9" fmla="*/ 0 h 576"/>
                  <a:gd name="T10" fmla="*/ 491 w 576"/>
                  <a:gd name="T11" fmla="*/ 84 h 576"/>
                  <a:gd name="T12" fmla="*/ 576 w 576"/>
                  <a:gd name="T13" fmla="*/ 288 h 576"/>
                  <a:gd name="T14" fmla="*/ 491 w 576"/>
                  <a:gd name="T15" fmla="*/ 491 h 576"/>
                  <a:gd name="T16" fmla="*/ 288 w 576"/>
                  <a:gd name="T17" fmla="*/ 576 h 576"/>
                  <a:gd name="T18" fmla="*/ 288 w 576"/>
                  <a:gd name="T19" fmla="*/ 45 h 576"/>
                  <a:gd name="T20" fmla="*/ 45 w 576"/>
                  <a:gd name="T21" fmla="*/ 288 h 576"/>
                  <a:gd name="T22" fmla="*/ 288 w 576"/>
                  <a:gd name="T23" fmla="*/ 531 h 576"/>
                  <a:gd name="T24" fmla="*/ 531 w 576"/>
                  <a:gd name="T25" fmla="*/ 288 h 576"/>
                  <a:gd name="T26" fmla="*/ 288 w 576"/>
                  <a:gd name="T27" fmla="*/ 45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6" h="576">
                    <a:moveTo>
                      <a:pt x="288" y="576"/>
                    </a:moveTo>
                    <a:cubicBezTo>
                      <a:pt x="211" y="576"/>
                      <a:pt x="139" y="546"/>
                      <a:pt x="84" y="491"/>
                    </a:cubicBezTo>
                    <a:cubicBezTo>
                      <a:pt x="30" y="437"/>
                      <a:pt x="0" y="365"/>
                      <a:pt x="0" y="288"/>
                    </a:cubicBezTo>
                    <a:cubicBezTo>
                      <a:pt x="0" y="211"/>
                      <a:pt x="30" y="139"/>
                      <a:pt x="84" y="84"/>
                    </a:cubicBezTo>
                    <a:cubicBezTo>
                      <a:pt x="139" y="30"/>
                      <a:pt x="211" y="0"/>
                      <a:pt x="288" y="0"/>
                    </a:cubicBezTo>
                    <a:cubicBezTo>
                      <a:pt x="365" y="0"/>
                      <a:pt x="437" y="30"/>
                      <a:pt x="491" y="84"/>
                    </a:cubicBezTo>
                    <a:cubicBezTo>
                      <a:pt x="546" y="139"/>
                      <a:pt x="576" y="211"/>
                      <a:pt x="576" y="288"/>
                    </a:cubicBezTo>
                    <a:cubicBezTo>
                      <a:pt x="576" y="365"/>
                      <a:pt x="546" y="437"/>
                      <a:pt x="491" y="491"/>
                    </a:cubicBezTo>
                    <a:cubicBezTo>
                      <a:pt x="437" y="546"/>
                      <a:pt x="365" y="576"/>
                      <a:pt x="288" y="576"/>
                    </a:cubicBezTo>
                    <a:close/>
                    <a:moveTo>
                      <a:pt x="288" y="45"/>
                    </a:moveTo>
                    <a:cubicBezTo>
                      <a:pt x="154" y="45"/>
                      <a:pt x="45" y="154"/>
                      <a:pt x="45" y="288"/>
                    </a:cubicBezTo>
                    <a:cubicBezTo>
                      <a:pt x="45" y="422"/>
                      <a:pt x="154" y="531"/>
                      <a:pt x="288" y="531"/>
                    </a:cubicBezTo>
                    <a:cubicBezTo>
                      <a:pt x="422" y="531"/>
                      <a:pt x="531" y="422"/>
                      <a:pt x="531" y="288"/>
                    </a:cubicBezTo>
                    <a:cubicBezTo>
                      <a:pt x="531" y="154"/>
                      <a:pt x="422" y="45"/>
                      <a:pt x="288" y="45"/>
                    </a:cubicBezTo>
                    <a:close/>
                  </a:path>
                </a:pathLst>
              </a:custGeom>
              <a:solidFill>
                <a:srgbClr val="FF505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41" name="文字方塊 40"/>
            <p:cNvSpPr txBox="1"/>
            <p:nvPr/>
          </p:nvSpPr>
          <p:spPr>
            <a:xfrm>
              <a:off x="1756262" y="4887914"/>
              <a:ext cx="1265987" cy="665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好美里</a:t>
              </a:r>
              <a:r>
                <a:rPr lang="en-US" altLang="zh-TW" sz="1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3D</a:t>
              </a:r>
              <a:r>
                <a:rPr lang="zh-TW" altLang="en-US" sz="1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彩繪村</a:t>
              </a: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351429" y="4152047"/>
            <a:ext cx="1147566" cy="1117729"/>
            <a:chOff x="2073079" y="4375956"/>
            <a:chExt cx="1323710" cy="1271730"/>
          </a:xfrm>
        </p:grpSpPr>
        <p:grpSp>
          <p:nvGrpSpPr>
            <p:cNvPr id="28" name="群組 27"/>
            <p:cNvGrpSpPr/>
            <p:nvPr/>
          </p:nvGrpSpPr>
          <p:grpSpPr>
            <a:xfrm>
              <a:off x="2073079" y="4375956"/>
              <a:ext cx="1323710" cy="1271730"/>
              <a:chOff x="3876104" y="3322333"/>
              <a:chExt cx="1323710" cy="1271730"/>
            </a:xfrm>
          </p:grpSpPr>
          <p:sp>
            <p:nvSpPr>
              <p:cNvPr id="29" name="Freeform 16"/>
              <p:cNvSpPr>
                <a:spLocks/>
              </p:cNvSpPr>
              <p:nvPr/>
            </p:nvSpPr>
            <p:spPr bwMode="auto">
              <a:xfrm>
                <a:off x="4050878" y="3488061"/>
                <a:ext cx="988594" cy="947984"/>
              </a:xfrm>
              <a:custGeom>
                <a:avLst/>
                <a:gdLst>
                  <a:gd name="T0" fmla="*/ 215 w 429"/>
                  <a:gd name="T1" fmla="*/ 0 h 429"/>
                  <a:gd name="T2" fmla="*/ 0 w 429"/>
                  <a:gd name="T3" fmla="*/ 214 h 429"/>
                  <a:gd name="T4" fmla="*/ 213 w 429"/>
                  <a:gd name="T5" fmla="*/ 429 h 429"/>
                  <a:gd name="T6" fmla="*/ 429 w 429"/>
                  <a:gd name="T7" fmla="*/ 215 h 429"/>
                  <a:gd name="T8" fmla="*/ 215 w 429"/>
                  <a:gd name="T9" fmla="*/ 0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9" h="429">
                    <a:moveTo>
                      <a:pt x="215" y="0"/>
                    </a:moveTo>
                    <a:cubicBezTo>
                      <a:pt x="97" y="0"/>
                      <a:pt x="0" y="96"/>
                      <a:pt x="0" y="214"/>
                    </a:cubicBezTo>
                    <a:cubicBezTo>
                      <a:pt x="0" y="332"/>
                      <a:pt x="96" y="428"/>
                      <a:pt x="213" y="429"/>
                    </a:cubicBezTo>
                    <a:cubicBezTo>
                      <a:pt x="332" y="429"/>
                      <a:pt x="428" y="333"/>
                      <a:pt x="429" y="215"/>
                    </a:cubicBezTo>
                    <a:cubicBezTo>
                      <a:pt x="429" y="97"/>
                      <a:pt x="333" y="1"/>
                      <a:pt x="215" y="0"/>
                    </a:cubicBezTo>
                    <a:close/>
                  </a:path>
                </a:pathLst>
              </a:custGeom>
              <a:solidFill>
                <a:srgbClr val="0099C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0" name="Freeform 18"/>
              <p:cNvSpPr>
                <a:spLocks noEditPoints="1"/>
              </p:cNvSpPr>
              <p:nvPr/>
            </p:nvSpPr>
            <p:spPr bwMode="auto">
              <a:xfrm>
                <a:off x="3876104" y="3322333"/>
                <a:ext cx="1323710" cy="1271730"/>
              </a:xfrm>
              <a:custGeom>
                <a:avLst/>
                <a:gdLst>
                  <a:gd name="T0" fmla="*/ 287 w 575"/>
                  <a:gd name="T1" fmla="*/ 575 h 575"/>
                  <a:gd name="T2" fmla="*/ 84 w 575"/>
                  <a:gd name="T3" fmla="*/ 491 h 575"/>
                  <a:gd name="T4" fmla="*/ 0 w 575"/>
                  <a:gd name="T5" fmla="*/ 288 h 575"/>
                  <a:gd name="T6" fmla="*/ 84 w 575"/>
                  <a:gd name="T7" fmla="*/ 84 h 575"/>
                  <a:gd name="T8" fmla="*/ 287 w 575"/>
                  <a:gd name="T9" fmla="*/ 0 h 575"/>
                  <a:gd name="T10" fmla="*/ 491 w 575"/>
                  <a:gd name="T11" fmla="*/ 84 h 575"/>
                  <a:gd name="T12" fmla="*/ 575 w 575"/>
                  <a:gd name="T13" fmla="*/ 288 h 575"/>
                  <a:gd name="T14" fmla="*/ 491 w 575"/>
                  <a:gd name="T15" fmla="*/ 491 h 575"/>
                  <a:gd name="T16" fmla="*/ 287 w 575"/>
                  <a:gd name="T17" fmla="*/ 575 h 575"/>
                  <a:gd name="T18" fmla="*/ 287 w 575"/>
                  <a:gd name="T19" fmla="*/ 44 h 575"/>
                  <a:gd name="T20" fmla="*/ 44 w 575"/>
                  <a:gd name="T21" fmla="*/ 288 h 575"/>
                  <a:gd name="T22" fmla="*/ 287 w 575"/>
                  <a:gd name="T23" fmla="*/ 531 h 575"/>
                  <a:gd name="T24" fmla="*/ 531 w 575"/>
                  <a:gd name="T25" fmla="*/ 288 h 575"/>
                  <a:gd name="T26" fmla="*/ 287 w 575"/>
                  <a:gd name="T27" fmla="*/ 44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5" h="575">
                    <a:moveTo>
                      <a:pt x="287" y="575"/>
                    </a:moveTo>
                    <a:cubicBezTo>
                      <a:pt x="210" y="575"/>
                      <a:pt x="138" y="545"/>
                      <a:pt x="84" y="491"/>
                    </a:cubicBezTo>
                    <a:cubicBezTo>
                      <a:pt x="30" y="437"/>
                      <a:pt x="0" y="364"/>
                      <a:pt x="0" y="288"/>
                    </a:cubicBezTo>
                    <a:cubicBezTo>
                      <a:pt x="0" y="211"/>
                      <a:pt x="30" y="138"/>
                      <a:pt x="84" y="84"/>
                    </a:cubicBezTo>
                    <a:cubicBezTo>
                      <a:pt x="138" y="30"/>
                      <a:pt x="210" y="0"/>
                      <a:pt x="287" y="0"/>
                    </a:cubicBezTo>
                    <a:cubicBezTo>
                      <a:pt x="364" y="0"/>
                      <a:pt x="437" y="30"/>
                      <a:pt x="491" y="84"/>
                    </a:cubicBezTo>
                    <a:cubicBezTo>
                      <a:pt x="545" y="138"/>
                      <a:pt x="575" y="211"/>
                      <a:pt x="575" y="288"/>
                    </a:cubicBezTo>
                    <a:cubicBezTo>
                      <a:pt x="575" y="364"/>
                      <a:pt x="545" y="437"/>
                      <a:pt x="491" y="491"/>
                    </a:cubicBezTo>
                    <a:cubicBezTo>
                      <a:pt x="437" y="545"/>
                      <a:pt x="364" y="575"/>
                      <a:pt x="287" y="575"/>
                    </a:cubicBezTo>
                    <a:close/>
                    <a:moveTo>
                      <a:pt x="287" y="44"/>
                    </a:moveTo>
                    <a:cubicBezTo>
                      <a:pt x="153" y="44"/>
                      <a:pt x="44" y="154"/>
                      <a:pt x="44" y="288"/>
                    </a:cubicBezTo>
                    <a:cubicBezTo>
                      <a:pt x="44" y="422"/>
                      <a:pt x="153" y="531"/>
                      <a:pt x="287" y="531"/>
                    </a:cubicBezTo>
                    <a:cubicBezTo>
                      <a:pt x="421" y="531"/>
                      <a:pt x="531" y="422"/>
                      <a:pt x="531" y="288"/>
                    </a:cubicBezTo>
                    <a:cubicBezTo>
                      <a:pt x="531" y="154"/>
                      <a:pt x="421" y="44"/>
                      <a:pt x="287" y="44"/>
                    </a:cubicBezTo>
                    <a:close/>
                  </a:path>
                </a:pathLst>
              </a:custGeom>
              <a:solidFill>
                <a:srgbClr val="0099C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42" name="文字方塊 41"/>
            <p:cNvSpPr txBox="1"/>
            <p:nvPr/>
          </p:nvSpPr>
          <p:spPr>
            <a:xfrm>
              <a:off x="2235281" y="4654687"/>
              <a:ext cx="1036826" cy="735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高跟鞋</a:t>
              </a:r>
              <a:endParaRPr lang="en-US" altLang="zh-TW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教堂</a:t>
              </a:r>
              <a:endParaRPr lang="zh-TW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533572" y="2946087"/>
            <a:ext cx="1147566" cy="1117729"/>
            <a:chOff x="2630556" y="1849443"/>
            <a:chExt cx="1323710" cy="1271730"/>
          </a:xfrm>
        </p:grpSpPr>
        <p:grpSp>
          <p:nvGrpSpPr>
            <p:cNvPr id="34" name="群組 33"/>
            <p:cNvGrpSpPr/>
            <p:nvPr/>
          </p:nvGrpSpPr>
          <p:grpSpPr>
            <a:xfrm>
              <a:off x="2630556" y="1849443"/>
              <a:ext cx="1323710" cy="1271730"/>
              <a:chOff x="3705490" y="1981200"/>
              <a:chExt cx="1323710" cy="1271730"/>
            </a:xfrm>
          </p:grpSpPr>
          <p:sp>
            <p:nvSpPr>
              <p:cNvPr id="35" name="Freeform 11"/>
              <p:cNvSpPr>
                <a:spLocks noEditPoints="1"/>
              </p:cNvSpPr>
              <p:nvPr/>
            </p:nvSpPr>
            <p:spPr bwMode="auto">
              <a:xfrm>
                <a:off x="3705490" y="1981200"/>
                <a:ext cx="1323710" cy="1271730"/>
              </a:xfrm>
              <a:custGeom>
                <a:avLst/>
                <a:gdLst>
                  <a:gd name="T0" fmla="*/ 288 w 575"/>
                  <a:gd name="T1" fmla="*/ 575 h 575"/>
                  <a:gd name="T2" fmla="*/ 84 w 575"/>
                  <a:gd name="T3" fmla="*/ 491 h 575"/>
                  <a:gd name="T4" fmla="*/ 0 w 575"/>
                  <a:gd name="T5" fmla="*/ 288 h 575"/>
                  <a:gd name="T6" fmla="*/ 84 w 575"/>
                  <a:gd name="T7" fmla="*/ 84 h 575"/>
                  <a:gd name="T8" fmla="*/ 288 w 575"/>
                  <a:gd name="T9" fmla="*/ 0 h 575"/>
                  <a:gd name="T10" fmla="*/ 491 w 575"/>
                  <a:gd name="T11" fmla="*/ 84 h 575"/>
                  <a:gd name="T12" fmla="*/ 575 w 575"/>
                  <a:gd name="T13" fmla="*/ 288 h 575"/>
                  <a:gd name="T14" fmla="*/ 491 w 575"/>
                  <a:gd name="T15" fmla="*/ 491 h 575"/>
                  <a:gd name="T16" fmla="*/ 288 w 575"/>
                  <a:gd name="T17" fmla="*/ 575 h 575"/>
                  <a:gd name="T18" fmla="*/ 288 w 575"/>
                  <a:gd name="T19" fmla="*/ 45 h 575"/>
                  <a:gd name="T20" fmla="*/ 45 w 575"/>
                  <a:gd name="T21" fmla="*/ 288 h 575"/>
                  <a:gd name="T22" fmla="*/ 288 w 575"/>
                  <a:gd name="T23" fmla="*/ 531 h 575"/>
                  <a:gd name="T24" fmla="*/ 531 w 575"/>
                  <a:gd name="T25" fmla="*/ 288 h 575"/>
                  <a:gd name="T26" fmla="*/ 288 w 575"/>
                  <a:gd name="T27" fmla="*/ 45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5" h="575">
                    <a:moveTo>
                      <a:pt x="288" y="575"/>
                    </a:moveTo>
                    <a:cubicBezTo>
                      <a:pt x="211" y="575"/>
                      <a:pt x="139" y="546"/>
                      <a:pt x="84" y="491"/>
                    </a:cubicBezTo>
                    <a:cubicBezTo>
                      <a:pt x="30" y="437"/>
                      <a:pt x="0" y="365"/>
                      <a:pt x="0" y="288"/>
                    </a:cubicBezTo>
                    <a:cubicBezTo>
                      <a:pt x="0" y="211"/>
                      <a:pt x="30" y="139"/>
                      <a:pt x="84" y="84"/>
                    </a:cubicBezTo>
                    <a:cubicBezTo>
                      <a:pt x="139" y="30"/>
                      <a:pt x="211" y="0"/>
                      <a:pt x="288" y="0"/>
                    </a:cubicBezTo>
                    <a:cubicBezTo>
                      <a:pt x="365" y="0"/>
                      <a:pt x="437" y="30"/>
                      <a:pt x="491" y="84"/>
                    </a:cubicBezTo>
                    <a:cubicBezTo>
                      <a:pt x="546" y="139"/>
                      <a:pt x="575" y="211"/>
                      <a:pt x="575" y="288"/>
                    </a:cubicBezTo>
                    <a:cubicBezTo>
                      <a:pt x="575" y="365"/>
                      <a:pt x="546" y="437"/>
                      <a:pt x="491" y="491"/>
                    </a:cubicBezTo>
                    <a:cubicBezTo>
                      <a:pt x="437" y="546"/>
                      <a:pt x="365" y="575"/>
                      <a:pt x="288" y="575"/>
                    </a:cubicBezTo>
                    <a:close/>
                    <a:moveTo>
                      <a:pt x="288" y="45"/>
                    </a:moveTo>
                    <a:cubicBezTo>
                      <a:pt x="154" y="45"/>
                      <a:pt x="45" y="154"/>
                      <a:pt x="45" y="288"/>
                    </a:cubicBezTo>
                    <a:cubicBezTo>
                      <a:pt x="45" y="422"/>
                      <a:pt x="154" y="531"/>
                      <a:pt x="288" y="531"/>
                    </a:cubicBezTo>
                    <a:cubicBezTo>
                      <a:pt x="422" y="531"/>
                      <a:pt x="531" y="422"/>
                      <a:pt x="531" y="288"/>
                    </a:cubicBezTo>
                    <a:cubicBezTo>
                      <a:pt x="531" y="154"/>
                      <a:pt x="422" y="45"/>
                      <a:pt x="288" y="45"/>
                    </a:cubicBez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6" name="Freeform 16"/>
              <p:cNvSpPr>
                <a:spLocks/>
              </p:cNvSpPr>
              <p:nvPr/>
            </p:nvSpPr>
            <p:spPr bwMode="auto">
              <a:xfrm>
                <a:off x="3869377" y="2145340"/>
                <a:ext cx="988594" cy="947984"/>
              </a:xfrm>
              <a:custGeom>
                <a:avLst/>
                <a:gdLst>
                  <a:gd name="T0" fmla="*/ 215 w 429"/>
                  <a:gd name="T1" fmla="*/ 0 h 429"/>
                  <a:gd name="T2" fmla="*/ 0 w 429"/>
                  <a:gd name="T3" fmla="*/ 214 h 429"/>
                  <a:gd name="T4" fmla="*/ 213 w 429"/>
                  <a:gd name="T5" fmla="*/ 429 h 429"/>
                  <a:gd name="T6" fmla="*/ 429 w 429"/>
                  <a:gd name="T7" fmla="*/ 215 h 429"/>
                  <a:gd name="T8" fmla="*/ 215 w 429"/>
                  <a:gd name="T9" fmla="*/ 0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9" h="429">
                    <a:moveTo>
                      <a:pt x="215" y="0"/>
                    </a:moveTo>
                    <a:cubicBezTo>
                      <a:pt x="97" y="0"/>
                      <a:pt x="0" y="96"/>
                      <a:pt x="0" y="214"/>
                    </a:cubicBezTo>
                    <a:cubicBezTo>
                      <a:pt x="0" y="332"/>
                      <a:pt x="96" y="428"/>
                      <a:pt x="213" y="429"/>
                    </a:cubicBezTo>
                    <a:cubicBezTo>
                      <a:pt x="332" y="429"/>
                      <a:pt x="428" y="333"/>
                      <a:pt x="429" y="215"/>
                    </a:cubicBezTo>
                    <a:cubicBezTo>
                      <a:pt x="429" y="97"/>
                      <a:pt x="333" y="1"/>
                      <a:pt x="215" y="0"/>
                    </a:cubicBez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43" name="文字方塊 42"/>
            <p:cNvSpPr txBox="1"/>
            <p:nvPr/>
          </p:nvSpPr>
          <p:spPr>
            <a:xfrm>
              <a:off x="2729628" y="2061872"/>
              <a:ext cx="1118940" cy="945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鰲鼓濕地森林園區</a:t>
              </a:r>
            </a:p>
          </p:txBody>
        </p:sp>
      </p:grpSp>
      <p:grpSp>
        <p:nvGrpSpPr>
          <p:cNvPr id="7" name="群組 6"/>
          <p:cNvGrpSpPr>
            <a:grpSpLocks noChangeAspect="1"/>
          </p:cNvGrpSpPr>
          <p:nvPr/>
        </p:nvGrpSpPr>
        <p:grpSpPr>
          <a:xfrm>
            <a:off x="6751522" y="5283862"/>
            <a:ext cx="1529267" cy="1487413"/>
            <a:chOff x="464790" y="1821253"/>
            <a:chExt cx="1325571" cy="1271730"/>
          </a:xfrm>
        </p:grpSpPr>
        <p:grpSp>
          <p:nvGrpSpPr>
            <p:cNvPr id="24" name="群組 23"/>
            <p:cNvGrpSpPr/>
            <p:nvPr/>
          </p:nvGrpSpPr>
          <p:grpSpPr>
            <a:xfrm>
              <a:off x="464790" y="1821253"/>
              <a:ext cx="1325571" cy="1271730"/>
              <a:chOff x="6153246" y="2744195"/>
              <a:chExt cx="1325571" cy="1271730"/>
            </a:xfrm>
          </p:grpSpPr>
          <p:sp>
            <p:nvSpPr>
              <p:cNvPr id="25" name="Freeform 12"/>
              <p:cNvSpPr>
                <a:spLocks noEditPoints="1"/>
              </p:cNvSpPr>
              <p:nvPr/>
            </p:nvSpPr>
            <p:spPr bwMode="auto">
              <a:xfrm>
                <a:off x="6153246" y="2744195"/>
                <a:ext cx="1325571" cy="1271730"/>
              </a:xfrm>
              <a:custGeom>
                <a:avLst/>
                <a:gdLst>
                  <a:gd name="T0" fmla="*/ 288 w 576"/>
                  <a:gd name="T1" fmla="*/ 575 h 575"/>
                  <a:gd name="T2" fmla="*/ 84 w 576"/>
                  <a:gd name="T3" fmla="*/ 491 h 575"/>
                  <a:gd name="T4" fmla="*/ 0 w 576"/>
                  <a:gd name="T5" fmla="*/ 287 h 575"/>
                  <a:gd name="T6" fmla="*/ 84 w 576"/>
                  <a:gd name="T7" fmla="*/ 84 h 575"/>
                  <a:gd name="T8" fmla="*/ 288 w 576"/>
                  <a:gd name="T9" fmla="*/ 0 h 575"/>
                  <a:gd name="T10" fmla="*/ 491 w 576"/>
                  <a:gd name="T11" fmla="*/ 84 h 575"/>
                  <a:gd name="T12" fmla="*/ 576 w 576"/>
                  <a:gd name="T13" fmla="*/ 287 h 575"/>
                  <a:gd name="T14" fmla="*/ 491 w 576"/>
                  <a:gd name="T15" fmla="*/ 491 h 575"/>
                  <a:gd name="T16" fmla="*/ 288 w 576"/>
                  <a:gd name="T17" fmla="*/ 575 h 575"/>
                  <a:gd name="T18" fmla="*/ 288 w 576"/>
                  <a:gd name="T19" fmla="*/ 44 h 575"/>
                  <a:gd name="T20" fmla="*/ 45 w 576"/>
                  <a:gd name="T21" fmla="*/ 287 h 575"/>
                  <a:gd name="T22" fmla="*/ 288 w 576"/>
                  <a:gd name="T23" fmla="*/ 531 h 575"/>
                  <a:gd name="T24" fmla="*/ 531 w 576"/>
                  <a:gd name="T25" fmla="*/ 287 h 575"/>
                  <a:gd name="T26" fmla="*/ 288 w 576"/>
                  <a:gd name="T27" fmla="*/ 44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6" h="575">
                    <a:moveTo>
                      <a:pt x="288" y="575"/>
                    </a:moveTo>
                    <a:cubicBezTo>
                      <a:pt x="211" y="575"/>
                      <a:pt x="139" y="545"/>
                      <a:pt x="84" y="491"/>
                    </a:cubicBezTo>
                    <a:cubicBezTo>
                      <a:pt x="30" y="437"/>
                      <a:pt x="0" y="364"/>
                      <a:pt x="0" y="287"/>
                    </a:cubicBezTo>
                    <a:cubicBezTo>
                      <a:pt x="0" y="211"/>
                      <a:pt x="30" y="138"/>
                      <a:pt x="84" y="84"/>
                    </a:cubicBezTo>
                    <a:cubicBezTo>
                      <a:pt x="139" y="30"/>
                      <a:pt x="211" y="0"/>
                      <a:pt x="288" y="0"/>
                    </a:cubicBezTo>
                    <a:cubicBezTo>
                      <a:pt x="365" y="0"/>
                      <a:pt x="437" y="30"/>
                      <a:pt x="491" y="84"/>
                    </a:cubicBezTo>
                    <a:cubicBezTo>
                      <a:pt x="546" y="138"/>
                      <a:pt x="576" y="211"/>
                      <a:pt x="576" y="287"/>
                    </a:cubicBezTo>
                    <a:cubicBezTo>
                      <a:pt x="576" y="364"/>
                      <a:pt x="546" y="437"/>
                      <a:pt x="491" y="491"/>
                    </a:cubicBezTo>
                    <a:cubicBezTo>
                      <a:pt x="437" y="545"/>
                      <a:pt x="365" y="575"/>
                      <a:pt x="288" y="575"/>
                    </a:cubicBezTo>
                    <a:close/>
                    <a:moveTo>
                      <a:pt x="288" y="44"/>
                    </a:moveTo>
                    <a:cubicBezTo>
                      <a:pt x="154" y="44"/>
                      <a:pt x="45" y="153"/>
                      <a:pt x="45" y="287"/>
                    </a:cubicBezTo>
                    <a:cubicBezTo>
                      <a:pt x="45" y="421"/>
                      <a:pt x="154" y="531"/>
                      <a:pt x="288" y="531"/>
                    </a:cubicBezTo>
                    <a:cubicBezTo>
                      <a:pt x="422" y="531"/>
                      <a:pt x="531" y="421"/>
                      <a:pt x="531" y="287"/>
                    </a:cubicBezTo>
                    <a:cubicBezTo>
                      <a:pt x="531" y="153"/>
                      <a:pt x="422" y="44"/>
                      <a:pt x="288" y="4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6" name="Freeform 13"/>
              <p:cNvSpPr>
                <a:spLocks/>
              </p:cNvSpPr>
              <p:nvPr/>
            </p:nvSpPr>
            <p:spPr bwMode="auto">
              <a:xfrm>
                <a:off x="6317135" y="2908336"/>
                <a:ext cx="988594" cy="947984"/>
              </a:xfrm>
              <a:custGeom>
                <a:avLst/>
                <a:gdLst>
                  <a:gd name="T0" fmla="*/ 215 w 429"/>
                  <a:gd name="T1" fmla="*/ 0 h 429"/>
                  <a:gd name="T2" fmla="*/ 1 w 429"/>
                  <a:gd name="T3" fmla="*/ 214 h 429"/>
                  <a:gd name="T4" fmla="*/ 214 w 429"/>
                  <a:gd name="T5" fmla="*/ 429 h 429"/>
                  <a:gd name="T6" fmla="*/ 429 w 429"/>
                  <a:gd name="T7" fmla="*/ 215 h 429"/>
                  <a:gd name="T8" fmla="*/ 215 w 429"/>
                  <a:gd name="T9" fmla="*/ 0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9" h="429">
                    <a:moveTo>
                      <a:pt x="215" y="0"/>
                    </a:moveTo>
                    <a:cubicBezTo>
                      <a:pt x="97" y="0"/>
                      <a:pt x="1" y="96"/>
                      <a:pt x="1" y="214"/>
                    </a:cubicBezTo>
                    <a:cubicBezTo>
                      <a:pt x="0" y="332"/>
                      <a:pt x="96" y="428"/>
                      <a:pt x="214" y="429"/>
                    </a:cubicBezTo>
                    <a:cubicBezTo>
                      <a:pt x="332" y="429"/>
                      <a:pt x="429" y="333"/>
                      <a:pt x="429" y="215"/>
                    </a:cubicBezTo>
                    <a:cubicBezTo>
                      <a:pt x="429" y="97"/>
                      <a:pt x="333" y="0"/>
                      <a:pt x="215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44" name="文字方塊 43"/>
            <p:cNvSpPr txBox="1"/>
            <p:nvPr/>
          </p:nvSpPr>
          <p:spPr>
            <a:xfrm>
              <a:off x="632463" y="2077083"/>
              <a:ext cx="991961" cy="624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高鐵</a:t>
              </a:r>
              <a:endPara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嘉義站</a:t>
              </a:r>
              <a:endPara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47" name="直線單箭頭接點 46"/>
          <p:cNvCxnSpPr/>
          <p:nvPr/>
        </p:nvCxnSpPr>
        <p:spPr>
          <a:xfrm flipV="1">
            <a:off x="4783490" y="5722464"/>
            <a:ext cx="1957419" cy="3262"/>
          </a:xfrm>
          <a:prstGeom prst="straightConnector1">
            <a:avLst/>
          </a:prstGeom>
          <a:ln w="79375">
            <a:solidFill>
              <a:schemeClr val="bg1">
                <a:lumMod val="50000"/>
              </a:schemeClr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群組 50"/>
          <p:cNvGrpSpPr/>
          <p:nvPr/>
        </p:nvGrpSpPr>
        <p:grpSpPr>
          <a:xfrm>
            <a:off x="2835968" y="2317088"/>
            <a:ext cx="1149179" cy="1119301"/>
            <a:chOff x="7500240" y="3493712"/>
            <a:chExt cx="1325571" cy="1273518"/>
          </a:xfrm>
        </p:grpSpPr>
        <p:grpSp>
          <p:nvGrpSpPr>
            <p:cNvPr id="52" name="群組 51"/>
            <p:cNvGrpSpPr/>
            <p:nvPr/>
          </p:nvGrpSpPr>
          <p:grpSpPr>
            <a:xfrm>
              <a:off x="7500240" y="3493712"/>
              <a:ext cx="1325571" cy="1273518"/>
              <a:chOff x="2590800" y="914400"/>
              <a:chExt cx="1325571" cy="1273518"/>
            </a:xfrm>
          </p:grpSpPr>
          <p:sp>
            <p:nvSpPr>
              <p:cNvPr id="54" name="Freeform 28"/>
              <p:cNvSpPr>
                <a:spLocks/>
              </p:cNvSpPr>
              <p:nvPr/>
            </p:nvSpPr>
            <p:spPr bwMode="auto">
              <a:xfrm>
                <a:off x="2754689" y="1078541"/>
                <a:ext cx="988594" cy="949773"/>
              </a:xfrm>
              <a:custGeom>
                <a:avLst/>
                <a:gdLst>
                  <a:gd name="T0" fmla="*/ 215 w 429"/>
                  <a:gd name="T1" fmla="*/ 1 h 429"/>
                  <a:gd name="T2" fmla="*/ 1 w 429"/>
                  <a:gd name="T3" fmla="*/ 214 h 429"/>
                  <a:gd name="T4" fmla="*/ 214 w 429"/>
                  <a:gd name="T5" fmla="*/ 429 h 429"/>
                  <a:gd name="T6" fmla="*/ 429 w 429"/>
                  <a:gd name="T7" fmla="*/ 215 h 429"/>
                  <a:gd name="T8" fmla="*/ 215 w 429"/>
                  <a:gd name="T9" fmla="*/ 1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9" h="429">
                    <a:moveTo>
                      <a:pt x="215" y="1"/>
                    </a:moveTo>
                    <a:cubicBezTo>
                      <a:pt x="97" y="0"/>
                      <a:pt x="1" y="96"/>
                      <a:pt x="1" y="214"/>
                    </a:cubicBezTo>
                    <a:cubicBezTo>
                      <a:pt x="0" y="332"/>
                      <a:pt x="96" y="429"/>
                      <a:pt x="214" y="429"/>
                    </a:cubicBezTo>
                    <a:cubicBezTo>
                      <a:pt x="332" y="429"/>
                      <a:pt x="429" y="333"/>
                      <a:pt x="429" y="215"/>
                    </a:cubicBezTo>
                    <a:cubicBezTo>
                      <a:pt x="429" y="97"/>
                      <a:pt x="333" y="1"/>
                      <a:pt x="215" y="1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5" name="Freeform 29"/>
              <p:cNvSpPr>
                <a:spLocks noEditPoints="1"/>
              </p:cNvSpPr>
              <p:nvPr/>
            </p:nvSpPr>
            <p:spPr bwMode="auto">
              <a:xfrm>
                <a:off x="2590800" y="914400"/>
                <a:ext cx="1325571" cy="1273518"/>
              </a:xfrm>
              <a:custGeom>
                <a:avLst/>
                <a:gdLst>
                  <a:gd name="T0" fmla="*/ 288 w 576"/>
                  <a:gd name="T1" fmla="*/ 576 h 576"/>
                  <a:gd name="T2" fmla="*/ 84 w 576"/>
                  <a:gd name="T3" fmla="*/ 491 h 576"/>
                  <a:gd name="T4" fmla="*/ 0 w 576"/>
                  <a:gd name="T5" fmla="*/ 288 h 576"/>
                  <a:gd name="T6" fmla="*/ 84 w 576"/>
                  <a:gd name="T7" fmla="*/ 84 h 576"/>
                  <a:gd name="T8" fmla="*/ 288 w 576"/>
                  <a:gd name="T9" fmla="*/ 0 h 576"/>
                  <a:gd name="T10" fmla="*/ 491 w 576"/>
                  <a:gd name="T11" fmla="*/ 84 h 576"/>
                  <a:gd name="T12" fmla="*/ 576 w 576"/>
                  <a:gd name="T13" fmla="*/ 288 h 576"/>
                  <a:gd name="T14" fmla="*/ 491 w 576"/>
                  <a:gd name="T15" fmla="*/ 491 h 576"/>
                  <a:gd name="T16" fmla="*/ 288 w 576"/>
                  <a:gd name="T17" fmla="*/ 576 h 576"/>
                  <a:gd name="T18" fmla="*/ 288 w 576"/>
                  <a:gd name="T19" fmla="*/ 45 h 576"/>
                  <a:gd name="T20" fmla="*/ 45 w 576"/>
                  <a:gd name="T21" fmla="*/ 288 h 576"/>
                  <a:gd name="T22" fmla="*/ 288 w 576"/>
                  <a:gd name="T23" fmla="*/ 531 h 576"/>
                  <a:gd name="T24" fmla="*/ 531 w 576"/>
                  <a:gd name="T25" fmla="*/ 288 h 576"/>
                  <a:gd name="T26" fmla="*/ 288 w 576"/>
                  <a:gd name="T27" fmla="*/ 45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6" h="576">
                    <a:moveTo>
                      <a:pt x="288" y="576"/>
                    </a:moveTo>
                    <a:cubicBezTo>
                      <a:pt x="211" y="576"/>
                      <a:pt x="139" y="546"/>
                      <a:pt x="84" y="491"/>
                    </a:cubicBezTo>
                    <a:cubicBezTo>
                      <a:pt x="30" y="437"/>
                      <a:pt x="0" y="365"/>
                      <a:pt x="0" y="288"/>
                    </a:cubicBezTo>
                    <a:cubicBezTo>
                      <a:pt x="0" y="211"/>
                      <a:pt x="30" y="139"/>
                      <a:pt x="84" y="84"/>
                    </a:cubicBezTo>
                    <a:cubicBezTo>
                      <a:pt x="139" y="30"/>
                      <a:pt x="211" y="0"/>
                      <a:pt x="288" y="0"/>
                    </a:cubicBezTo>
                    <a:cubicBezTo>
                      <a:pt x="365" y="0"/>
                      <a:pt x="437" y="30"/>
                      <a:pt x="491" y="84"/>
                    </a:cubicBezTo>
                    <a:cubicBezTo>
                      <a:pt x="546" y="139"/>
                      <a:pt x="576" y="211"/>
                      <a:pt x="576" y="288"/>
                    </a:cubicBezTo>
                    <a:cubicBezTo>
                      <a:pt x="576" y="365"/>
                      <a:pt x="546" y="437"/>
                      <a:pt x="491" y="491"/>
                    </a:cubicBezTo>
                    <a:cubicBezTo>
                      <a:pt x="437" y="546"/>
                      <a:pt x="365" y="576"/>
                      <a:pt x="288" y="576"/>
                    </a:cubicBezTo>
                    <a:close/>
                    <a:moveTo>
                      <a:pt x="288" y="45"/>
                    </a:moveTo>
                    <a:cubicBezTo>
                      <a:pt x="154" y="45"/>
                      <a:pt x="45" y="154"/>
                      <a:pt x="45" y="288"/>
                    </a:cubicBezTo>
                    <a:cubicBezTo>
                      <a:pt x="45" y="422"/>
                      <a:pt x="154" y="531"/>
                      <a:pt x="288" y="531"/>
                    </a:cubicBezTo>
                    <a:cubicBezTo>
                      <a:pt x="422" y="531"/>
                      <a:pt x="531" y="422"/>
                      <a:pt x="531" y="288"/>
                    </a:cubicBezTo>
                    <a:cubicBezTo>
                      <a:pt x="531" y="154"/>
                      <a:pt x="422" y="45"/>
                      <a:pt x="288" y="45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53" name="文字方塊 52"/>
            <p:cNvSpPr txBox="1"/>
            <p:nvPr/>
          </p:nvSpPr>
          <p:spPr>
            <a:xfrm>
              <a:off x="7590982" y="3687335"/>
              <a:ext cx="11189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新港</a:t>
              </a:r>
              <a:endParaRPr lang="en-US" altLang="zh-TW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奉天</a:t>
              </a:r>
              <a:r>
                <a:rPr lang="zh-TW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宮</a:t>
              </a:r>
              <a:endParaRPr lang="en-US" altLang="zh-TW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7" name="群組 56"/>
          <p:cNvGrpSpPr/>
          <p:nvPr/>
        </p:nvGrpSpPr>
        <p:grpSpPr>
          <a:xfrm>
            <a:off x="4010386" y="2518033"/>
            <a:ext cx="1149179" cy="1119301"/>
            <a:chOff x="7500240" y="3493712"/>
            <a:chExt cx="1325571" cy="1273518"/>
          </a:xfrm>
        </p:grpSpPr>
        <p:grpSp>
          <p:nvGrpSpPr>
            <p:cNvPr id="58" name="群組 57"/>
            <p:cNvGrpSpPr/>
            <p:nvPr/>
          </p:nvGrpSpPr>
          <p:grpSpPr>
            <a:xfrm>
              <a:off x="7500240" y="3493712"/>
              <a:ext cx="1325571" cy="1273518"/>
              <a:chOff x="2590800" y="914400"/>
              <a:chExt cx="1325571" cy="1273518"/>
            </a:xfrm>
          </p:grpSpPr>
          <p:sp>
            <p:nvSpPr>
              <p:cNvPr id="60" name="Freeform 28"/>
              <p:cNvSpPr>
                <a:spLocks/>
              </p:cNvSpPr>
              <p:nvPr/>
            </p:nvSpPr>
            <p:spPr bwMode="auto">
              <a:xfrm>
                <a:off x="2754689" y="1078541"/>
                <a:ext cx="988594" cy="949773"/>
              </a:xfrm>
              <a:custGeom>
                <a:avLst/>
                <a:gdLst>
                  <a:gd name="T0" fmla="*/ 215 w 429"/>
                  <a:gd name="T1" fmla="*/ 1 h 429"/>
                  <a:gd name="T2" fmla="*/ 1 w 429"/>
                  <a:gd name="T3" fmla="*/ 214 h 429"/>
                  <a:gd name="T4" fmla="*/ 214 w 429"/>
                  <a:gd name="T5" fmla="*/ 429 h 429"/>
                  <a:gd name="T6" fmla="*/ 429 w 429"/>
                  <a:gd name="T7" fmla="*/ 215 h 429"/>
                  <a:gd name="T8" fmla="*/ 215 w 429"/>
                  <a:gd name="T9" fmla="*/ 1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9" h="429">
                    <a:moveTo>
                      <a:pt x="215" y="1"/>
                    </a:moveTo>
                    <a:cubicBezTo>
                      <a:pt x="97" y="0"/>
                      <a:pt x="1" y="96"/>
                      <a:pt x="1" y="214"/>
                    </a:cubicBezTo>
                    <a:cubicBezTo>
                      <a:pt x="0" y="332"/>
                      <a:pt x="96" y="429"/>
                      <a:pt x="214" y="429"/>
                    </a:cubicBezTo>
                    <a:cubicBezTo>
                      <a:pt x="332" y="429"/>
                      <a:pt x="429" y="333"/>
                      <a:pt x="429" y="215"/>
                    </a:cubicBezTo>
                    <a:cubicBezTo>
                      <a:pt x="429" y="97"/>
                      <a:pt x="333" y="1"/>
                      <a:pt x="215" y="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1" name="Freeform 29"/>
              <p:cNvSpPr>
                <a:spLocks noEditPoints="1"/>
              </p:cNvSpPr>
              <p:nvPr/>
            </p:nvSpPr>
            <p:spPr bwMode="auto">
              <a:xfrm>
                <a:off x="2590800" y="914400"/>
                <a:ext cx="1325571" cy="1273518"/>
              </a:xfrm>
              <a:custGeom>
                <a:avLst/>
                <a:gdLst>
                  <a:gd name="T0" fmla="*/ 288 w 576"/>
                  <a:gd name="T1" fmla="*/ 576 h 576"/>
                  <a:gd name="T2" fmla="*/ 84 w 576"/>
                  <a:gd name="T3" fmla="*/ 491 h 576"/>
                  <a:gd name="T4" fmla="*/ 0 w 576"/>
                  <a:gd name="T5" fmla="*/ 288 h 576"/>
                  <a:gd name="T6" fmla="*/ 84 w 576"/>
                  <a:gd name="T7" fmla="*/ 84 h 576"/>
                  <a:gd name="T8" fmla="*/ 288 w 576"/>
                  <a:gd name="T9" fmla="*/ 0 h 576"/>
                  <a:gd name="T10" fmla="*/ 491 w 576"/>
                  <a:gd name="T11" fmla="*/ 84 h 576"/>
                  <a:gd name="T12" fmla="*/ 576 w 576"/>
                  <a:gd name="T13" fmla="*/ 288 h 576"/>
                  <a:gd name="T14" fmla="*/ 491 w 576"/>
                  <a:gd name="T15" fmla="*/ 491 h 576"/>
                  <a:gd name="T16" fmla="*/ 288 w 576"/>
                  <a:gd name="T17" fmla="*/ 576 h 576"/>
                  <a:gd name="T18" fmla="*/ 288 w 576"/>
                  <a:gd name="T19" fmla="*/ 45 h 576"/>
                  <a:gd name="T20" fmla="*/ 45 w 576"/>
                  <a:gd name="T21" fmla="*/ 288 h 576"/>
                  <a:gd name="T22" fmla="*/ 288 w 576"/>
                  <a:gd name="T23" fmla="*/ 531 h 576"/>
                  <a:gd name="T24" fmla="*/ 531 w 576"/>
                  <a:gd name="T25" fmla="*/ 288 h 576"/>
                  <a:gd name="T26" fmla="*/ 288 w 576"/>
                  <a:gd name="T27" fmla="*/ 45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6" h="576">
                    <a:moveTo>
                      <a:pt x="288" y="576"/>
                    </a:moveTo>
                    <a:cubicBezTo>
                      <a:pt x="211" y="576"/>
                      <a:pt x="139" y="546"/>
                      <a:pt x="84" y="491"/>
                    </a:cubicBezTo>
                    <a:cubicBezTo>
                      <a:pt x="30" y="437"/>
                      <a:pt x="0" y="365"/>
                      <a:pt x="0" y="288"/>
                    </a:cubicBezTo>
                    <a:cubicBezTo>
                      <a:pt x="0" y="211"/>
                      <a:pt x="30" y="139"/>
                      <a:pt x="84" y="84"/>
                    </a:cubicBezTo>
                    <a:cubicBezTo>
                      <a:pt x="139" y="30"/>
                      <a:pt x="211" y="0"/>
                      <a:pt x="288" y="0"/>
                    </a:cubicBezTo>
                    <a:cubicBezTo>
                      <a:pt x="365" y="0"/>
                      <a:pt x="437" y="30"/>
                      <a:pt x="491" y="84"/>
                    </a:cubicBezTo>
                    <a:cubicBezTo>
                      <a:pt x="546" y="139"/>
                      <a:pt x="576" y="211"/>
                      <a:pt x="576" y="288"/>
                    </a:cubicBezTo>
                    <a:cubicBezTo>
                      <a:pt x="576" y="365"/>
                      <a:pt x="546" y="437"/>
                      <a:pt x="491" y="491"/>
                    </a:cubicBezTo>
                    <a:cubicBezTo>
                      <a:pt x="437" y="546"/>
                      <a:pt x="365" y="576"/>
                      <a:pt x="288" y="576"/>
                    </a:cubicBezTo>
                    <a:close/>
                    <a:moveTo>
                      <a:pt x="288" y="45"/>
                    </a:moveTo>
                    <a:cubicBezTo>
                      <a:pt x="154" y="45"/>
                      <a:pt x="45" y="154"/>
                      <a:pt x="45" y="288"/>
                    </a:cubicBezTo>
                    <a:cubicBezTo>
                      <a:pt x="45" y="422"/>
                      <a:pt x="154" y="531"/>
                      <a:pt x="288" y="531"/>
                    </a:cubicBezTo>
                    <a:cubicBezTo>
                      <a:pt x="422" y="531"/>
                      <a:pt x="531" y="422"/>
                      <a:pt x="531" y="288"/>
                    </a:cubicBezTo>
                    <a:cubicBezTo>
                      <a:pt x="531" y="154"/>
                      <a:pt x="422" y="45"/>
                      <a:pt x="288" y="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59" name="文字方塊 58"/>
            <p:cNvSpPr txBox="1"/>
            <p:nvPr/>
          </p:nvSpPr>
          <p:spPr>
            <a:xfrm>
              <a:off x="7593680" y="3699949"/>
              <a:ext cx="11189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新港</a:t>
              </a:r>
              <a:endParaRPr lang="en-US" altLang="zh-TW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板陶窯</a:t>
              </a:r>
            </a:p>
          </p:txBody>
        </p:sp>
      </p:grpSp>
      <p:grpSp>
        <p:nvGrpSpPr>
          <p:cNvPr id="62" name="群組 61"/>
          <p:cNvGrpSpPr/>
          <p:nvPr/>
        </p:nvGrpSpPr>
        <p:grpSpPr>
          <a:xfrm>
            <a:off x="1643697" y="2488589"/>
            <a:ext cx="1149179" cy="1119301"/>
            <a:chOff x="7500240" y="3493712"/>
            <a:chExt cx="1325571" cy="1273518"/>
          </a:xfrm>
        </p:grpSpPr>
        <p:grpSp>
          <p:nvGrpSpPr>
            <p:cNvPr id="63" name="群組 62"/>
            <p:cNvGrpSpPr/>
            <p:nvPr/>
          </p:nvGrpSpPr>
          <p:grpSpPr>
            <a:xfrm>
              <a:off x="7500240" y="3493712"/>
              <a:ext cx="1325571" cy="1273518"/>
              <a:chOff x="2590800" y="914400"/>
              <a:chExt cx="1325571" cy="1273518"/>
            </a:xfrm>
          </p:grpSpPr>
          <p:sp>
            <p:nvSpPr>
              <p:cNvPr id="65" name="Freeform 28"/>
              <p:cNvSpPr>
                <a:spLocks/>
              </p:cNvSpPr>
              <p:nvPr/>
            </p:nvSpPr>
            <p:spPr bwMode="auto">
              <a:xfrm>
                <a:off x="2754689" y="1078541"/>
                <a:ext cx="988594" cy="949773"/>
              </a:xfrm>
              <a:custGeom>
                <a:avLst/>
                <a:gdLst>
                  <a:gd name="T0" fmla="*/ 215 w 429"/>
                  <a:gd name="T1" fmla="*/ 1 h 429"/>
                  <a:gd name="T2" fmla="*/ 1 w 429"/>
                  <a:gd name="T3" fmla="*/ 214 h 429"/>
                  <a:gd name="T4" fmla="*/ 214 w 429"/>
                  <a:gd name="T5" fmla="*/ 429 h 429"/>
                  <a:gd name="T6" fmla="*/ 429 w 429"/>
                  <a:gd name="T7" fmla="*/ 215 h 429"/>
                  <a:gd name="T8" fmla="*/ 215 w 429"/>
                  <a:gd name="T9" fmla="*/ 1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9" h="429">
                    <a:moveTo>
                      <a:pt x="215" y="1"/>
                    </a:moveTo>
                    <a:cubicBezTo>
                      <a:pt x="97" y="0"/>
                      <a:pt x="1" y="96"/>
                      <a:pt x="1" y="214"/>
                    </a:cubicBezTo>
                    <a:cubicBezTo>
                      <a:pt x="0" y="332"/>
                      <a:pt x="96" y="429"/>
                      <a:pt x="214" y="429"/>
                    </a:cubicBezTo>
                    <a:cubicBezTo>
                      <a:pt x="332" y="429"/>
                      <a:pt x="429" y="333"/>
                      <a:pt x="429" y="215"/>
                    </a:cubicBezTo>
                    <a:cubicBezTo>
                      <a:pt x="429" y="97"/>
                      <a:pt x="333" y="1"/>
                      <a:pt x="215" y="1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6" name="Freeform 29"/>
              <p:cNvSpPr>
                <a:spLocks noEditPoints="1"/>
              </p:cNvSpPr>
              <p:nvPr/>
            </p:nvSpPr>
            <p:spPr bwMode="auto">
              <a:xfrm>
                <a:off x="2590800" y="914400"/>
                <a:ext cx="1325571" cy="1273518"/>
              </a:xfrm>
              <a:custGeom>
                <a:avLst/>
                <a:gdLst>
                  <a:gd name="T0" fmla="*/ 288 w 576"/>
                  <a:gd name="T1" fmla="*/ 576 h 576"/>
                  <a:gd name="T2" fmla="*/ 84 w 576"/>
                  <a:gd name="T3" fmla="*/ 491 h 576"/>
                  <a:gd name="T4" fmla="*/ 0 w 576"/>
                  <a:gd name="T5" fmla="*/ 288 h 576"/>
                  <a:gd name="T6" fmla="*/ 84 w 576"/>
                  <a:gd name="T7" fmla="*/ 84 h 576"/>
                  <a:gd name="T8" fmla="*/ 288 w 576"/>
                  <a:gd name="T9" fmla="*/ 0 h 576"/>
                  <a:gd name="T10" fmla="*/ 491 w 576"/>
                  <a:gd name="T11" fmla="*/ 84 h 576"/>
                  <a:gd name="T12" fmla="*/ 576 w 576"/>
                  <a:gd name="T13" fmla="*/ 288 h 576"/>
                  <a:gd name="T14" fmla="*/ 491 w 576"/>
                  <a:gd name="T15" fmla="*/ 491 h 576"/>
                  <a:gd name="T16" fmla="*/ 288 w 576"/>
                  <a:gd name="T17" fmla="*/ 576 h 576"/>
                  <a:gd name="T18" fmla="*/ 288 w 576"/>
                  <a:gd name="T19" fmla="*/ 45 h 576"/>
                  <a:gd name="T20" fmla="*/ 45 w 576"/>
                  <a:gd name="T21" fmla="*/ 288 h 576"/>
                  <a:gd name="T22" fmla="*/ 288 w 576"/>
                  <a:gd name="T23" fmla="*/ 531 h 576"/>
                  <a:gd name="T24" fmla="*/ 531 w 576"/>
                  <a:gd name="T25" fmla="*/ 288 h 576"/>
                  <a:gd name="T26" fmla="*/ 288 w 576"/>
                  <a:gd name="T27" fmla="*/ 45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6" h="576">
                    <a:moveTo>
                      <a:pt x="288" y="576"/>
                    </a:moveTo>
                    <a:cubicBezTo>
                      <a:pt x="211" y="576"/>
                      <a:pt x="139" y="546"/>
                      <a:pt x="84" y="491"/>
                    </a:cubicBezTo>
                    <a:cubicBezTo>
                      <a:pt x="30" y="437"/>
                      <a:pt x="0" y="365"/>
                      <a:pt x="0" y="288"/>
                    </a:cubicBezTo>
                    <a:cubicBezTo>
                      <a:pt x="0" y="211"/>
                      <a:pt x="30" y="139"/>
                      <a:pt x="84" y="84"/>
                    </a:cubicBezTo>
                    <a:cubicBezTo>
                      <a:pt x="139" y="30"/>
                      <a:pt x="211" y="0"/>
                      <a:pt x="288" y="0"/>
                    </a:cubicBezTo>
                    <a:cubicBezTo>
                      <a:pt x="365" y="0"/>
                      <a:pt x="437" y="30"/>
                      <a:pt x="491" y="84"/>
                    </a:cubicBezTo>
                    <a:cubicBezTo>
                      <a:pt x="546" y="139"/>
                      <a:pt x="576" y="211"/>
                      <a:pt x="576" y="288"/>
                    </a:cubicBezTo>
                    <a:cubicBezTo>
                      <a:pt x="576" y="365"/>
                      <a:pt x="546" y="437"/>
                      <a:pt x="491" y="491"/>
                    </a:cubicBezTo>
                    <a:cubicBezTo>
                      <a:pt x="437" y="546"/>
                      <a:pt x="365" y="576"/>
                      <a:pt x="288" y="576"/>
                    </a:cubicBezTo>
                    <a:close/>
                    <a:moveTo>
                      <a:pt x="288" y="45"/>
                    </a:moveTo>
                    <a:cubicBezTo>
                      <a:pt x="154" y="45"/>
                      <a:pt x="45" y="154"/>
                      <a:pt x="45" y="288"/>
                    </a:cubicBezTo>
                    <a:cubicBezTo>
                      <a:pt x="45" y="422"/>
                      <a:pt x="154" y="531"/>
                      <a:pt x="288" y="531"/>
                    </a:cubicBezTo>
                    <a:cubicBezTo>
                      <a:pt x="422" y="531"/>
                      <a:pt x="531" y="422"/>
                      <a:pt x="531" y="288"/>
                    </a:cubicBezTo>
                    <a:cubicBezTo>
                      <a:pt x="531" y="154"/>
                      <a:pt x="422" y="45"/>
                      <a:pt x="288" y="45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64" name="文字方塊 63"/>
            <p:cNvSpPr txBox="1"/>
            <p:nvPr/>
          </p:nvSpPr>
          <p:spPr>
            <a:xfrm>
              <a:off x="7588911" y="3688638"/>
              <a:ext cx="11189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朴子</a:t>
              </a:r>
              <a:endParaRPr lang="en-US" altLang="zh-TW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配</a:t>
              </a:r>
              <a:r>
                <a:rPr lang="zh-TW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天宮</a:t>
              </a:r>
              <a:endParaRPr lang="en-US" altLang="zh-TW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126" name="直線單箭頭接點 125"/>
          <p:cNvCxnSpPr/>
          <p:nvPr/>
        </p:nvCxnSpPr>
        <p:spPr>
          <a:xfrm flipH="1">
            <a:off x="4601633" y="5032452"/>
            <a:ext cx="200090" cy="453516"/>
          </a:xfrm>
          <a:prstGeom prst="straightConnector1">
            <a:avLst/>
          </a:prstGeom>
          <a:ln w="41275">
            <a:solidFill>
              <a:schemeClr val="accent3">
                <a:lumMod val="75000"/>
              </a:schemeClr>
            </a:solidFill>
            <a:prstDash val="sysDot"/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文字方塊 141"/>
          <p:cNvSpPr txBox="1"/>
          <p:nvPr/>
        </p:nvSpPr>
        <p:spPr>
          <a:xfrm rot="20591863">
            <a:off x="1689326" y="3670035"/>
            <a:ext cx="2027842" cy="8385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激發</a:t>
            </a:r>
            <a:endParaRPr lang="en-US" altLang="zh-TW" sz="2800" b="1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在地觀光能量</a:t>
            </a:r>
            <a:endParaRPr lang="en-US" altLang="zh-TW" sz="2400" b="1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7" name="文字方塊 146"/>
          <p:cNvSpPr txBox="1"/>
          <p:nvPr/>
        </p:nvSpPr>
        <p:spPr>
          <a:xfrm rot="20591863">
            <a:off x="1712724" y="4358698"/>
            <a:ext cx="3361948" cy="513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嘉義縣低碳轉運中心</a:t>
            </a:r>
            <a:endParaRPr lang="en-US" altLang="zh-TW" sz="2800" b="1" dirty="0" smtClean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50" name="直線單箭頭接點 149"/>
          <p:cNvCxnSpPr/>
          <p:nvPr/>
        </p:nvCxnSpPr>
        <p:spPr>
          <a:xfrm flipH="1">
            <a:off x="4280287" y="4907756"/>
            <a:ext cx="96038" cy="453516"/>
          </a:xfrm>
          <a:prstGeom prst="straightConnector1">
            <a:avLst/>
          </a:prstGeom>
          <a:ln w="41275">
            <a:solidFill>
              <a:schemeClr val="accent3">
                <a:lumMod val="75000"/>
              </a:schemeClr>
            </a:solidFill>
            <a:prstDash val="sysDot"/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單箭頭接點 151"/>
          <p:cNvCxnSpPr/>
          <p:nvPr/>
        </p:nvCxnSpPr>
        <p:spPr>
          <a:xfrm flipH="1">
            <a:off x="3897521" y="4861635"/>
            <a:ext cx="13704" cy="470076"/>
          </a:xfrm>
          <a:prstGeom prst="straightConnector1">
            <a:avLst/>
          </a:prstGeom>
          <a:ln w="41275">
            <a:solidFill>
              <a:schemeClr val="accent3">
                <a:lumMod val="75000"/>
              </a:schemeClr>
            </a:solidFill>
            <a:prstDash val="sysDot"/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線單箭頭接點 153"/>
          <p:cNvCxnSpPr/>
          <p:nvPr/>
        </p:nvCxnSpPr>
        <p:spPr>
          <a:xfrm>
            <a:off x="3439830" y="4874896"/>
            <a:ext cx="73493" cy="471818"/>
          </a:xfrm>
          <a:prstGeom prst="straightConnector1">
            <a:avLst/>
          </a:prstGeom>
          <a:ln w="41275">
            <a:solidFill>
              <a:schemeClr val="accent3">
                <a:lumMod val="75000"/>
              </a:schemeClr>
            </a:solidFill>
            <a:prstDash val="sysDot"/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線單箭頭接點 155"/>
          <p:cNvCxnSpPr/>
          <p:nvPr/>
        </p:nvCxnSpPr>
        <p:spPr>
          <a:xfrm>
            <a:off x="2959269" y="5071957"/>
            <a:ext cx="165420" cy="406231"/>
          </a:xfrm>
          <a:prstGeom prst="straightConnector1">
            <a:avLst/>
          </a:prstGeom>
          <a:ln w="41275">
            <a:solidFill>
              <a:schemeClr val="accent3">
                <a:lumMod val="75000"/>
              </a:schemeClr>
            </a:solidFill>
            <a:prstDash val="sysDot"/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單箭頭接點 158"/>
          <p:cNvCxnSpPr/>
          <p:nvPr/>
        </p:nvCxnSpPr>
        <p:spPr>
          <a:xfrm>
            <a:off x="2614892" y="5376158"/>
            <a:ext cx="325873" cy="278999"/>
          </a:xfrm>
          <a:prstGeom prst="straightConnector1">
            <a:avLst/>
          </a:prstGeom>
          <a:ln w="41275">
            <a:solidFill>
              <a:schemeClr val="accent3">
                <a:lumMod val="75000"/>
              </a:schemeClr>
            </a:solidFill>
            <a:prstDash val="sysDot"/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單箭頭接點 162"/>
          <p:cNvCxnSpPr/>
          <p:nvPr/>
        </p:nvCxnSpPr>
        <p:spPr>
          <a:xfrm>
            <a:off x="2357565" y="5788302"/>
            <a:ext cx="437793" cy="119283"/>
          </a:xfrm>
          <a:prstGeom prst="straightConnector1">
            <a:avLst/>
          </a:prstGeom>
          <a:ln w="41275">
            <a:solidFill>
              <a:schemeClr val="accent3">
                <a:lumMod val="75000"/>
              </a:schemeClr>
            </a:solidFill>
            <a:prstDash val="sysDot"/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線單箭頭接點 165"/>
          <p:cNvCxnSpPr/>
          <p:nvPr/>
        </p:nvCxnSpPr>
        <p:spPr>
          <a:xfrm flipV="1">
            <a:off x="2471716" y="6224447"/>
            <a:ext cx="437793" cy="17981"/>
          </a:xfrm>
          <a:prstGeom prst="straightConnector1">
            <a:avLst/>
          </a:prstGeom>
          <a:ln w="41275">
            <a:solidFill>
              <a:schemeClr val="accent3">
                <a:lumMod val="75000"/>
              </a:schemeClr>
            </a:solidFill>
            <a:prstDash val="sysDot"/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單箭頭接點 75"/>
          <p:cNvCxnSpPr/>
          <p:nvPr/>
        </p:nvCxnSpPr>
        <p:spPr>
          <a:xfrm flipH="1">
            <a:off x="7404946" y="4524877"/>
            <a:ext cx="357398" cy="697731"/>
          </a:xfrm>
          <a:prstGeom prst="straightConnector1">
            <a:avLst/>
          </a:prstGeom>
          <a:ln w="79375">
            <a:solidFill>
              <a:schemeClr val="bg1">
                <a:lumMod val="50000"/>
              </a:schemeClr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群組 91"/>
          <p:cNvGrpSpPr/>
          <p:nvPr/>
        </p:nvGrpSpPr>
        <p:grpSpPr>
          <a:xfrm>
            <a:off x="7484336" y="3440246"/>
            <a:ext cx="1149179" cy="1119301"/>
            <a:chOff x="7500239" y="3493712"/>
            <a:chExt cx="1325571" cy="1273518"/>
          </a:xfrm>
        </p:grpSpPr>
        <p:grpSp>
          <p:nvGrpSpPr>
            <p:cNvPr id="93" name="群組 92"/>
            <p:cNvGrpSpPr/>
            <p:nvPr/>
          </p:nvGrpSpPr>
          <p:grpSpPr>
            <a:xfrm>
              <a:off x="7500239" y="3493712"/>
              <a:ext cx="1325571" cy="1273518"/>
              <a:chOff x="2590799" y="914400"/>
              <a:chExt cx="1325571" cy="1273518"/>
            </a:xfrm>
          </p:grpSpPr>
          <p:sp>
            <p:nvSpPr>
              <p:cNvPr id="95" name="Freeform 28"/>
              <p:cNvSpPr>
                <a:spLocks/>
              </p:cNvSpPr>
              <p:nvPr/>
            </p:nvSpPr>
            <p:spPr bwMode="auto">
              <a:xfrm>
                <a:off x="2754689" y="1078541"/>
                <a:ext cx="988594" cy="949773"/>
              </a:xfrm>
              <a:custGeom>
                <a:avLst/>
                <a:gdLst>
                  <a:gd name="T0" fmla="*/ 215 w 429"/>
                  <a:gd name="T1" fmla="*/ 1 h 429"/>
                  <a:gd name="T2" fmla="*/ 1 w 429"/>
                  <a:gd name="T3" fmla="*/ 214 h 429"/>
                  <a:gd name="T4" fmla="*/ 214 w 429"/>
                  <a:gd name="T5" fmla="*/ 429 h 429"/>
                  <a:gd name="T6" fmla="*/ 429 w 429"/>
                  <a:gd name="T7" fmla="*/ 215 h 429"/>
                  <a:gd name="T8" fmla="*/ 215 w 429"/>
                  <a:gd name="T9" fmla="*/ 1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9" h="429">
                    <a:moveTo>
                      <a:pt x="215" y="1"/>
                    </a:moveTo>
                    <a:cubicBezTo>
                      <a:pt x="97" y="0"/>
                      <a:pt x="1" y="96"/>
                      <a:pt x="1" y="214"/>
                    </a:cubicBezTo>
                    <a:cubicBezTo>
                      <a:pt x="0" y="332"/>
                      <a:pt x="96" y="429"/>
                      <a:pt x="214" y="429"/>
                    </a:cubicBezTo>
                    <a:cubicBezTo>
                      <a:pt x="332" y="429"/>
                      <a:pt x="429" y="333"/>
                      <a:pt x="429" y="215"/>
                    </a:cubicBezTo>
                    <a:cubicBezTo>
                      <a:pt x="429" y="97"/>
                      <a:pt x="333" y="1"/>
                      <a:pt x="215" y="1"/>
                    </a:cubicBez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96" name="Freeform 29"/>
              <p:cNvSpPr>
                <a:spLocks noEditPoints="1"/>
              </p:cNvSpPr>
              <p:nvPr/>
            </p:nvSpPr>
            <p:spPr bwMode="auto">
              <a:xfrm>
                <a:off x="2590799" y="914400"/>
                <a:ext cx="1325571" cy="1273518"/>
              </a:xfrm>
              <a:custGeom>
                <a:avLst/>
                <a:gdLst>
                  <a:gd name="T0" fmla="*/ 288 w 576"/>
                  <a:gd name="T1" fmla="*/ 576 h 576"/>
                  <a:gd name="T2" fmla="*/ 84 w 576"/>
                  <a:gd name="T3" fmla="*/ 491 h 576"/>
                  <a:gd name="T4" fmla="*/ 0 w 576"/>
                  <a:gd name="T5" fmla="*/ 288 h 576"/>
                  <a:gd name="T6" fmla="*/ 84 w 576"/>
                  <a:gd name="T7" fmla="*/ 84 h 576"/>
                  <a:gd name="T8" fmla="*/ 288 w 576"/>
                  <a:gd name="T9" fmla="*/ 0 h 576"/>
                  <a:gd name="T10" fmla="*/ 491 w 576"/>
                  <a:gd name="T11" fmla="*/ 84 h 576"/>
                  <a:gd name="T12" fmla="*/ 576 w 576"/>
                  <a:gd name="T13" fmla="*/ 288 h 576"/>
                  <a:gd name="T14" fmla="*/ 491 w 576"/>
                  <a:gd name="T15" fmla="*/ 491 h 576"/>
                  <a:gd name="T16" fmla="*/ 288 w 576"/>
                  <a:gd name="T17" fmla="*/ 576 h 576"/>
                  <a:gd name="T18" fmla="*/ 288 w 576"/>
                  <a:gd name="T19" fmla="*/ 45 h 576"/>
                  <a:gd name="T20" fmla="*/ 45 w 576"/>
                  <a:gd name="T21" fmla="*/ 288 h 576"/>
                  <a:gd name="T22" fmla="*/ 288 w 576"/>
                  <a:gd name="T23" fmla="*/ 531 h 576"/>
                  <a:gd name="T24" fmla="*/ 531 w 576"/>
                  <a:gd name="T25" fmla="*/ 288 h 576"/>
                  <a:gd name="T26" fmla="*/ 288 w 576"/>
                  <a:gd name="T27" fmla="*/ 45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6" h="576">
                    <a:moveTo>
                      <a:pt x="288" y="576"/>
                    </a:moveTo>
                    <a:cubicBezTo>
                      <a:pt x="211" y="576"/>
                      <a:pt x="139" y="546"/>
                      <a:pt x="84" y="491"/>
                    </a:cubicBezTo>
                    <a:cubicBezTo>
                      <a:pt x="30" y="437"/>
                      <a:pt x="0" y="365"/>
                      <a:pt x="0" y="288"/>
                    </a:cubicBezTo>
                    <a:cubicBezTo>
                      <a:pt x="0" y="211"/>
                      <a:pt x="30" y="139"/>
                      <a:pt x="84" y="84"/>
                    </a:cubicBezTo>
                    <a:cubicBezTo>
                      <a:pt x="139" y="30"/>
                      <a:pt x="211" y="0"/>
                      <a:pt x="288" y="0"/>
                    </a:cubicBezTo>
                    <a:cubicBezTo>
                      <a:pt x="365" y="0"/>
                      <a:pt x="437" y="30"/>
                      <a:pt x="491" y="84"/>
                    </a:cubicBezTo>
                    <a:cubicBezTo>
                      <a:pt x="546" y="139"/>
                      <a:pt x="576" y="211"/>
                      <a:pt x="576" y="288"/>
                    </a:cubicBezTo>
                    <a:cubicBezTo>
                      <a:pt x="576" y="365"/>
                      <a:pt x="546" y="437"/>
                      <a:pt x="491" y="491"/>
                    </a:cubicBezTo>
                    <a:cubicBezTo>
                      <a:pt x="437" y="546"/>
                      <a:pt x="365" y="576"/>
                      <a:pt x="288" y="576"/>
                    </a:cubicBezTo>
                    <a:close/>
                    <a:moveTo>
                      <a:pt x="288" y="45"/>
                    </a:moveTo>
                    <a:cubicBezTo>
                      <a:pt x="154" y="45"/>
                      <a:pt x="45" y="154"/>
                      <a:pt x="45" y="288"/>
                    </a:cubicBezTo>
                    <a:cubicBezTo>
                      <a:pt x="45" y="422"/>
                      <a:pt x="154" y="531"/>
                      <a:pt x="288" y="531"/>
                    </a:cubicBezTo>
                    <a:cubicBezTo>
                      <a:pt x="422" y="531"/>
                      <a:pt x="531" y="422"/>
                      <a:pt x="531" y="288"/>
                    </a:cubicBezTo>
                    <a:cubicBezTo>
                      <a:pt x="531" y="154"/>
                      <a:pt x="422" y="45"/>
                      <a:pt x="288" y="45"/>
                    </a:cubicBez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94" name="文字方塊 93"/>
            <p:cNvSpPr txBox="1"/>
            <p:nvPr/>
          </p:nvSpPr>
          <p:spPr>
            <a:xfrm>
              <a:off x="7604589" y="3728146"/>
              <a:ext cx="11189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特約</a:t>
              </a:r>
              <a:endParaRPr lang="en-US" altLang="zh-TW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飯店</a:t>
              </a:r>
              <a:endParaRPr lang="en-US" altLang="zh-TW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77" name="群組 76"/>
          <p:cNvGrpSpPr/>
          <p:nvPr/>
        </p:nvGrpSpPr>
        <p:grpSpPr>
          <a:xfrm>
            <a:off x="8059504" y="211355"/>
            <a:ext cx="1094400" cy="637200"/>
            <a:chOff x="908459" y="3653412"/>
            <a:chExt cx="1823627" cy="1062425"/>
          </a:xfrm>
        </p:grpSpPr>
        <p:grpSp>
          <p:nvGrpSpPr>
            <p:cNvPr id="78" name="群組 77"/>
            <p:cNvGrpSpPr/>
            <p:nvPr/>
          </p:nvGrpSpPr>
          <p:grpSpPr>
            <a:xfrm>
              <a:off x="1046027" y="3653412"/>
              <a:ext cx="1531472" cy="1062425"/>
              <a:chOff x="462148" y="1291130"/>
              <a:chExt cx="1416458" cy="1548548"/>
            </a:xfrm>
          </p:grpSpPr>
          <p:sp>
            <p:nvSpPr>
              <p:cNvPr id="80" name="Hexagon 1"/>
              <p:cNvSpPr/>
              <p:nvPr/>
            </p:nvSpPr>
            <p:spPr>
              <a:xfrm rot="5400000">
                <a:off x="396103" y="1357175"/>
                <a:ext cx="1548548" cy="1416458"/>
              </a:xfrm>
              <a:prstGeom prst="hexagon">
                <a:avLst/>
              </a:prstGeom>
              <a:solidFill>
                <a:srgbClr val="33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81" name="Oval 3"/>
              <p:cNvSpPr/>
              <p:nvPr/>
            </p:nvSpPr>
            <p:spPr>
              <a:xfrm>
                <a:off x="592678" y="1520944"/>
                <a:ext cx="1155398" cy="1088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127000" dir="13620000">
                  <a:prstClr val="black">
                    <a:alpha val="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79" name="文字方塊 78"/>
            <p:cNvSpPr txBox="1"/>
            <p:nvPr/>
          </p:nvSpPr>
          <p:spPr>
            <a:xfrm>
              <a:off x="908459" y="3770017"/>
              <a:ext cx="1823627" cy="724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低碳</a:t>
              </a:r>
              <a:endParaRPr lang="en-US" altLang="zh-TW" sz="14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</a:t>
              </a:r>
            </a:p>
          </p:txBody>
        </p:sp>
      </p:grpSp>
      <p:grpSp>
        <p:nvGrpSpPr>
          <p:cNvPr id="82" name="群組 81"/>
          <p:cNvGrpSpPr/>
          <p:nvPr/>
        </p:nvGrpSpPr>
        <p:grpSpPr>
          <a:xfrm>
            <a:off x="1561968" y="144572"/>
            <a:ext cx="5211683" cy="822664"/>
            <a:chOff x="1561968" y="166606"/>
            <a:chExt cx="5211683" cy="822664"/>
          </a:xfrm>
        </p:grpSpPr>
        <p:sp>
          <p:nvSpPr>
            <p:cNvPr id="83" name="文字方塊 82"/>
            <p:cNvSpPr txBox="1"/>
            <p:nvPr/>
          </p:nvSpPr>
          <p:spPr>
            <a:xfrm>
              <a:off x="1561968" y="166606"/>
              <a:ext cx="52116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經濟部</a:t>
              </a:r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智慧電動車先導運行計畫</a:t>
              </a:r>
            </a:p>
          </p:txBody>
        </p:sp>
        <p:sp>
          <p:nvSpPr>
            <p:cNvPr id="84" name="文字方塊 83"/>
            <p:cNvSpPr txBox="1"/>
            <p:nvPr/>
          </p:nvSpPr>
          <p:spPr>
            <a:xfrm>
              <a:off x="1918022" y="527605"/>
              <a:ext cx="41857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建構嘉義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縣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低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碳運輸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服務系統</a:t>
              </a:r>
              <a:endPara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5" name="圓角矩形 84"/>
          <p:cNvSpPr/>
          <p:nvPr/>
        </p:nvSpPr>
        <p:spPr>
          <a:xfrm>
            <a:off x="6500297" y="2822047"/>
            <a:ext cx="1800000" cy="450000"/>
          </a:xfrm>
          <a:prstGeom prst="roundRect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86" name="文字方塊 85"/>
          <p:cNvSpPr txBox="1"/>
          <p:nvPr/>
        </p:nvSpPr>
        <p:spPr>
          <a:xfrm>
            <a:off x="6709252" y="284282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通勤運輸</a:t>
            </a:r>
            <a:endParaRPr lang="zh-TW" altLang="en-US" sz="24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8" name="圓角矩形 87"/>
          <p:cNvSpPr/>
          <p:nvPr/>
        </p:nvSpPr>
        <p:spPr>
          <a:xfrm>
            <a:off x="6504946" y="2359512"/>
            <a:ext cx="1800000" cy="450000"/>
          </a:xfrm>
          <a:prstGeom prst="roundRect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89" name="圓角矩形 88"/>
          <p:cNvSpPr/>
          <p:nvPr/>
        </p:nvSpPr>
        <p:spPr>
          <a:xfrm>
            <a:off x="6495608" y="1905063"/>
            <a:ext cx="1800000" cy="450000"/>
          </a:xfrm>
          <a:prstGeom prst="roundRect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0" name="文字方塊 89"/>
          <p:cNvSpPr txBox="1"/>
          <p:nvPr/>
        </p:nvSpPr>
        <p:spPr>
          <a:xfrm>
            <a:off x="5776495" y="980971"/>
            <a:ext cx="3147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先導運行 推動</a:t>
            </a:r>
            <a:r>
              <a:rPr lang="zh-TW" altLang="en-US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模式</a:t>
            </a:r>
          </a:p>
        </p:txBody>
      </p:sp>
      <p:sp>
        <p:nvSpPr>
          <p:cNvPr id="91" name="圓角矩形 90"/>
          <p:cNvSpPr/>
          <p:nvPr/>
        </p:nvSpPr>
        <p:spPr>
          <a:xfrm>
            <a:off x="6495608" y="1442661"/>
            <a:ext cx="1800000" cy="450000"/>
          </a:xfrm>
          <a:prstGeom prst="roundRect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7" name="文字方塊 96"/>
          <p:cNvSpPr txBox="1"/>
          <p:nvPr/>
        </p:nvSpPr>
        <p:spPr>
          <a:xfrm>
            <a:off x="6692147" y="144932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低碳觀光</a:t>
            </a:r>
            <a:endParaRPr lang="zh-TW" altLang="en-US" sz="24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9" name="文字方塊 98"/>
          <p:cNvSpPr txBox="1"/>
          <p:nvPr/>
        </p:nvSpPr>
        <p:spPr>
          <a:xfrm>
            <a:off x="6687743" y="1902635"/>
            <a:ext cx="1415772" cy="346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企業接駁</a:t>
            </a:r>
            <a:endParaRPr lang="zh-TW" altLang="en-US" sz="24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0" name="文字方塊 99"/>
          <p:cNvSpPr txBox="1"/>
          <p:nvPr/>
        </p:nvSpPr>
        <p:spPr>
          <a:xfrm>
            <a:off x="6686737" y="2370852"/>
            <a:ext cx="1415772" cy="346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公務運輸</a:t>
            </a:r>
            <a:endParaRPr lang="zh-TW" altLang="en-US" sz="24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1" name="文字方塊 100"/>
          <p:cNvSpPr txBox="1"/>
          <p:nvPr/>
        </p:nvSpPr>
        <p:spPr>
          <a:xfrm>
            <a:off x="8620387" y="6478927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9993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Diamond 28"/>
          <p:cNvSpPr/>
          <p:nvPr/>
        </p:nvSpPr>
        <p:spPr>
          <a:xfrm>
            <a:off x="151961" y="4884007"/>
            <a:ext cx="2345266" cy="1262570"/>
          </a:xfrm>
          <a:prstGeom prst="diamond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Diamond 27"/>
          <p:cNvSpPr/>
          <p:nvPr/>
        </p:nvSpPr>
        <p:spPr>
          <a:xfrm>
            <a:off x="156377" y="3724827"/>
            <a:ext cx="2345266" cy="1262570"/>
          </a:xfrm>
          <a:prstGeom prst="diamond">
            <a:avLst/>
          </a:prstGeom>
          <a:solidFill>
            <a:srgbClr val="CC6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Diamond 6"/>
          <p:cNvSpPr/>
          <p:nvPr/>
        </p:nvSpPr>
        <p:spPr>
          <a:xfrm>
            <a:off x="160926" y="1371598"/>
            <a:ext cx="2345266" cy="1262570"/>
          </a:xfrm>
          <a:prstGeom prst="diamond">
            <a:avLst/>
          </a:prstGeom>
          <a:solidFill>
            <a:srgbClr val="006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ounded Rectangle 4"/>
          <p:cNvSpPr/>
          <p:nvPr/>
        </p:nvSpPr>
        <p:spPr>
          <a:xfrm>
            <a:off x="1827080" y="2395263"/>
            <a:ext cx="7075161" cy="13572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15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////</a:t>
            </a:r>
            <a:endParaRPr lang="en-IN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ounded Rectangle 17"/>
          <p:cNvSpPr/>
          <p:nvPr/>
        </p:nvSpPr>
        <p:spPr>
          <a:xfrm>
            <a:off x="1827079" y="3799414"/>
            <a:ext cx="7075161" cy="127693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Rounded Rectangle 18"/>
          <p:cNvSpPr/>
          <p:nvPr/>
        </p:nvSpPr>
        <p:spPr>
          <a:xfrm>
            <a:off x="1840239" y="5119652"/>
            <a:ext cx="7075161" cy="12200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Rounded Rectangle 17"/>
          <p:cNvSpPr/>
          <p:nvPr/>
        </p:nvSpPr>
        <p:spPr>
          <a:xfrm>
            <a:off x="1840239" y="1461969"/>
            <a:ext cx="7075161" cy="88493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Diamond 6"/>
          <p:cNvSpPr/>
          <p:nvPr/>
        </p:nvSpPr>
        <p:spPr>
          <a:xfrm>
            <a:off x="139241" y="2525480"/>
            <a:ext cx="2345266" cy="1262570"/>
          </a:xfrm>
          <a:prstGeom prst="diamond">
            <a:avLst/>
          </a:prstGeom>
          <a:solidFill>
            <a:srgbClr val="F15D5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Diamond 6"/>
          <p:cNvSpPr/>
          <p:nvPr/>
        </p:nvSpPr>
        <p:spPr>
          <a:xfrm>
            <a:off x="263025" y="1443312"/>
            <a:ext cx="2345266" cy="1262570"/>
          </a:xfrm>
          <a:prstGeom prst="diamond">
            <a:avLst/>
          </a:prstGeom>
          <a:solidFill>
            <a:srgbClr val="006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Diamond 6"/>
          <p:cNvSpPr/>
          <p:nvPr/>
        </p:nvSpPr>
        <p:spPr>
          <a:xfrm>
            <a:off x="263025" y="2583750"/>
            <a:ext cx="2345266" cy="1262570"/>
          </a:xfrm>
          <a:prstGeom prst="diamond">
            <a:avLst/>
          </a:prstGeom>
          <a:solidFill>
            <a:srgbClr val="F15D5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Diamond 27"/>
          <p:cNvSpPr/>
          <p:nvPr/>
        </p:nvSpPr>
        <p:spPr>
          <a:xfrm>
            <a:off x="263025" y="3789499"/>
            <a:ext cx="2345266" cy="1262570"/>
          </a:xfrm>
          <a:prstGeom prst="diamond">
            <a:avLst/>
          </a:prstGeom>
          <a:solidFill>
            <a:srgbClr val="CC6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Diamond 28"/>
          <p:cNvSpPr/>
          <p:nvPr/>
        </p:nvSpPr>
        <p:spPr>
          <a:xfrm>
            <a:off x="256975" y="4942277"/>
            <a:ext cx="2345266" cy="1262570"/>
          </a:xfrm>
          <a:prstGeom prst="diamond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文字方塊 48"/>
          <p:cNvSpPr txBox="1"/>
          <p:nvPr/>
        </p:nvSpPr>
        <p:spPr>
          <a:xfrm>
            <a:off x="645746" y="1627093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Step 1</a:t>
            </a:r>
          </a:p>
          <a:p>
            <a:pPr algn="ctr"/>
            <a:r>
              <a:rPr lang="zh-TW" altLang="en-US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基礎建設</a:t>
            </a:r>
            <a:r>
              <a:rPr lang="zh-TW" altLang="en-US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佈</a:t>
            </a:r>
            <a:r>
              <a:rPr lang="zh-TW" altLang="en-US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</a:t>
            </a:r>
            <a:endParaRPr lang="zh-TW" altLang="en-US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2825740" y="2612261"/>
            <a:ext cx="599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規劃</a:t>
            </a:r>
            <a:r>
              <a:rPr lang="zh-TW" altLang="en-US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低碳空品淨區</a:t>
            </a:r>
            <a:r>
              <a:rPr lang="zh-TW" altLang="en-US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，鼓勵電動車行駛，電動車停車免費。</a:t>
            </a:r>
            <a:endParaRPr lang="en-US" altLang="zh-TW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建構高鐵</a:t>
            </a:r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嘉義站</a:t>
            </a:r>
            <a:r>
              <a:rPr lang="zh-TW" altLang="en-US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與故宮南院</a:t>
            </a:r>
            <a:r>
              <a:rPr lang="zh-TW" altLang="en-US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電動巴士</a:t>
            </a:r>
            <a:r>
              <a:rPr lang="zh-TW" altLang="en-US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接駁系統</a:t>
            </a:r>
            <a:endParaRPr lang="en-US" altLang="zh-TW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推動飯店、營業場所設充電座、換電站，採零碳接駁運具。</a:t>
            </a:r>
            <a:endParaRPr lang="en-US" altLang="zh-TW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訂定電動車友善環境標章認證，鼓勵民間停車場參與政策。</a:t>
            </a:r>
            <a:endParaRPr lang="zh-TW" altLang="en-US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文字方塊 45"/>
          <p:cNvSpPr txBox="1"/>
          <p:nvPr/>
        </p:nvSpPr>
        <p:spPr>
          <a:xfrm>
            <a:off x="525009" y="2793549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Step 2</a:t>
            </a:r>
          </a:p>
          <a:p>
            <a:pPr algn="ctr"/>
            <a:r>
              <a:rPr lang="zh-TW" altLang="en-US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政策支援與推動</a:t>
            </a:r>
            <a:endParaRPr lang="zh-TW" altLang="en-US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530617" y="3971824"/>
            <a:ext cx="1800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Step 3</a:t>
            </a:r>
          </a:p>
          <a:p>
            <a:pPr algn="ctr"/>
            <a:r>
              <a:rPr lang="zh-TW" altLang="en-US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車輛與租賃模式</a:t>
            </a:r>
            <a:endParaRPr lang="en-US" altLang="zh-TW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導入</a:t>
            </a:r>
          </a:p>
        </p:txBody>
      </p:sp>
      <p:sp>
        <p:nvSpPr>
          <p:cNvPr id="66" name="文字方塊 65"/>
          <p:cNvSpPr txBox="1"/>
          <p:nvPr/>
        </p:nvSpPr>
        <p:spPr>
          <a:xfrm>
            <a:off x="649102" y="5214246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Step 4</a:t>
            </a:r>
          </a:p>
          <a:p>
            <a:pPr algn="ctr"/>
            <a:r>
              <a:rPr lang="zh-TW" altLang="en-US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行政資源</a:t>
            </a:r>
            <a:r>
              <a:rPr lang="zh-TW" altLang="en-US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輔助</a:t>
            </a:r>
            <a:endParaRPr lang="en-US" altLang="zh-TW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7" name="文字方塊 66"/>
          <p:cNvSpPr txBox="1"/>
          <p:nvPr/>
        </p:nvSpPr>
        <p:spPr>
          <a:xfrm>
            <a:off x="2120441" y="1413641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縣政府</a:t>
            </a:r>
            <a:endParaRPr lang="en-US" altLang="zh-TW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8" name="文字方塊 67"/>
          <p:cNvSpPr txBox="1"/>
          <p:nvPr/>
        </p:nvSpPr>
        <p:spPr>
          <a:xfrm>
            <a:off x="2120441" y="232393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縣政府</a:t>
            </a:r>
            <a:endParaRPr lang="en-US" altLang="zh-TW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9" name="文字方塊 68"/>
          <p:cNvSpPr txBox="1"/>
          <p:nvPr/>
        </p:nvSpPr>
        <p:spPr>
          <a:xfrm>
            <a:off x="2116885" y="3801135"/>
            <a:ext cx="1210588" cy="4401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民間業者</a:t>
            </a:r>
            <a:endParaRPr lang="en-US" altLang="zh-TW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0" name="文字方塊 69"/>
          <p:cNvSpPr txBox="1"/>
          <p:nvPr/>
        </p:nvSpPr>
        <p:spPr>
          <a:xfrm>
            <a:off x="2116885" y="5105500"/>
            <a:ext cx="954107" cy="4401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縣政府</a:t>
            </a:r>
            <a:endParaRPr lang="en-US" altLang="zh-TW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51" y="2701473"/>
            <a:ext cx="250701" cy="250701"/>
          </a:xfrm>
          <a:prstGeom prst="rect">
            <a:avLst/>
          </a:prstGeom>
        </p:spPr>
      </p:pic>
      <p:pic>
        <p:nvPicPr>
          <p:cNvPr id="71" name="圖片 70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016" y="2962713"/>
            <a:ext cx="250701" cy="250701"/>
          </a:xfrm>
          <a:prstGeom prst="rect">
            <a:avLst/>
          </a:prstGeom>
        </p:spPr>
      </p:pic>
      <p:pic>
        <p:nvPicPr>
          <p:cNvPr id="72" name="圖片 7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200" y="3214790"/>
            <a:ext cx="250701" cy="250701"/>
          </a:xfrm>
          <a:prstGeom prst="rect">
            <a:avLst/>
          </a:prstGeom>
        </p:spPr>
      </p:pic>
      <p:pic>
        <p:nvPicPr>
          <p:cNvPr id="73" name="圖片 72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09" y="1767822"/>
            <a:ext cx="250701" cy="250701"/>
          </a:xfrm>
          <a:prstGeom prst="rect">
            <a:avLst/>
          </a:prstGeom>
        </p:spPr>
      </p:pic>
      <p:sp>
        <p:nvSpPr>
          <p:cNvPr id="74" name="文字方塊 73"/>
          <p:cNvSpPr txBox="1"/>
          <p:nvPr/>
        </p:nvSpPr>
        <p:spPr>
          <a:xfrm>
            <a:off x="2825740" y="1694595"/>
            <a:ext cx="599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各大景點、停車場充電座建置。</a:t>
            </a:r>
            <a:endParaRPr lang="zh-TW" altLang="en-US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5" name="文字方塊 74"/>
          <p:cNvSpPr txBox="1"/>
          <p:nvPr/>
        </p:nvSpPr>
        <p:spPr>
          <a:xfrm>
            <a:off x="2830921" y="4108837"/>
            <a:ext cx="5995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提供各式符合法規之低碳運具。</a:t>
            </a:r>
            <a:endParaRPr lang="en-US" altLang="zh-TW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建置電動汽、機車租賃系統及服務門市。</a:t>
            </a:r>
            <a:endParaRPr lang="en-US" altLang="zh-TW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旅遊雲端管理</a:t>
            </a:r>
            <a:r>
              <a:rPr lang="en-US" altLang="zh-TW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含公務車管理</a:t>
            </a:r>
            <a:r>
              <a:rPr lang="en-US" altLang="zh-TW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平台建置。</a:t>
            </a:r>
            <a:endParaRPr lang="zh-TW" altLang="en-US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6" name="文字方塊 75"/>
          <p:cNvSpPr txBox="1"/>
          <p:nvPr/>
        </p:nvSpPr>
        <p:spPr>
          <a:xfrm>
            <a:off x="2825740" y="5408949"/>
            <a:ext cx="5995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縣府示範導入電動公務車</a:t>
            </a:r>
            <a:r>
              <a:rPr lang="zh-TW" altLang="en-US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b="1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設置電動車專用停車格，供民眾免費充電。</a:t>
            </a:r>
            <a:endParaRPr lang="en-US" altLang="zh-TW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協助整合地方特約商店。</a:t>
            </a:r>
            <a:endParaRPr lang="zh-TW" altLang="en-US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7" name="圖片 7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01" y="4158526"/>
            <a:ext cx="275771" cy="275771"/>
          </a:xfrm>
          <a:prstGeom prst="rect">
            <a:avLst/>
          </a:prstGeom>
        </p:spPr>
      </p:pic>
      <p:pic>
        <p:nvPicPr>
          <p:cNvPr id="78" name="圖片 77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666" y="4419766"/>
            <a:ext cx="275771" cy="275771"/>
          </a:xfrm>
          <a:prstGeom prst="rect">
            <a:avLst/>
          </a:prstGeom>
        </p:spPr>
      </p:pic>
      <p:pic>
        <p:nvPicPr>
          <p:cNvPr id="79" name="圖片 78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60" y="4700971"/>
            <a:ext cx="275771" cy="275771"/>
          </a:xfrm>
          <a:prstGeom prst="rect">
            <a:avLst/>
          </a:prstGeom>
        </p:spPr>
      </p:pic>
      <p:pic>
        <p:nvPicPr>
          <p:cNvPr id="80" name="圖片 79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66" y="5449755"/>
            <a:ext cx="275771" cy="275771"/>
          </a:xfrm>
          <a:prstGeom prst="rect">
            <a:avLst/>
          </a:prstGeom>
        </p:spPr>
      </p:pic>
      <p:pic>
        <p:nvPicPr>
          <p:cNvPr id="81" name="圖片 80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631" y="5710995"/>
            <a:ext cx="275771" cy="275771"/>
          </a:xfrm>
          <a:prstGeom prst="rect">
            <a:avLst/>
          </a:prstGeom>
        </p:spPr>
      </p:pic>
      <p:pic>
        <p:nvPicPr>
          <p:cNvPr id="88" name="圖片 87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425" y="5992200"/>
            <a:ext cx="275771" cy="275771"/>
          </a:xfrm>
          <a:prstGeom prst="rect">
            <a:avLst/>
          </a:prstGeom>
        </p:spPr>
      </p:pic>
      <p:pic>
        <p:nvPicPr>
          <p:cNvPr id="52" name="圖片 5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886" y="2019375"/>
            <a:ext cx="250701" cy="250701"/>
          </a:xfrm>
          <a:prstGeom prst="rect">
            <a:avLst/>
          </a:prstGeom>
        </p:spPr>
      </p:pic>
      <p:sp>
        <p:nvSpPr>
          <p:cNvPr id="53" name="文字方塊 52"/>
          <p:cNvSpPr txBox="1"/>
          <p:nvPr/>
        </p:nvSpPr>
        <p:spPr>
          <a:xfrm>
            <a:off x="2831817" y="1946148"/>
            <a:ext cx="599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持續推動</a:t>
            </a:r>
            <a:r>
              <a:rPr lang="zh-TW" altLang="en-US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充電設施相關配套措施</a:t>
            </a:r>
            <a:r>
              <a:rPr lang="zh-TW" altLang="en-US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6" name="圖片 55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199" y="3484941"/>
            <a:ext cx="250701" cy="250701"/>
          </a:xfrm>
          <a:prstGeom prst="rect">
            <a:avLst/>
          </a:prstGeom>
        </p:spPr>
      </p:pic>
      <p:sp>
        <p:nvSpPr>
          <p:cNvPr id="50" name="文字方塊 49"/>
          <p:cNvSpPr txBox="1"/>
          <p:nvPr/>
        </p:nvSpPr>
        <p:spPr>
          <a:xfrm>
            <a:off x="330875" y="914400"/>
            <a:ext cx="7569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產官合作</a:t>
            </a:r>
            <a:r>
              <a:rPr lang="en-US" altLang="zh-TW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中央補助</a:t>
            </a:r>
            <a:r>
              <a:rPr lang="en-US" altLang="zh-TW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奠定</a:t>
            </a:r>
            <a:r>
              <a:rPr lang="zh-TW" altLang="en-US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低碳嘉義發展</a:t>
            </a:r>
            <a:r>
              <a:rPr lang="zh-TW" alt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根基</a:t>
            </a:r>
            <a:endParaRPr lang="zh-TW" altLang="en-US" sz="28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4" name="群組 63"/>
          <p:cNvGrpSpPr/>
          <p:nvPr/>
        </p:nvGrpSpPr>
        <p:grpSpPr>
          <a:xfrm>
            <a:off x="8059504" y="211355"/>
            <a:ext cx="1094400" cy="637200"/>
            <a:chOff x="908459" y="3653412"/>
            <a:chExt cx="1823627" cy="1062425"/>
          </a:xfrm>
        </p:grpSpPr>
        <p:grpSp>
          <p:nvGrpSpPr>
            <p:cNvPr id="65" name="群組 64"/>
            <p:cNvGrpSpPr/>
            <p:nvPr/>
          </p:nvGrpSpPr>
          <p:grpSpPr>
            <a:xfrm>
              <a:off x="1046027" y="3653412"/>
              <a:ext cx="1531472" cy="1062425"/>
              <a:chOff x="462148" y="1291130"/>
              <a:chExt cx="1416458" cy="1548548"/>
            </a:xfrm>
          </p:grpSpPr>
          <p:sp>
            <p:nvSpPr>
              <p:cNvPr id="83" name="Hexagon 1"/>
              <p:cNvSpPr/>
              <p:nvPr/>
            </p:nvSpPr>
            <p:spPr>
              <a:xfrm rot="5400000">
                <a:off x="396103" y="1357175"/>
                <a:ext cx="1548548" cy="1416458"/>
              </a:xfrm>
              <a:prstGeom prst="hexagon">
                <a:avLst/>
              </a:prstGeom>
              <a:solidFill>
                <a:srgbClr val="33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84" name="Oval 3"/>
              <p:cNvSpPr/>
              <p:nvPr/>
            </p:nvSpPr>
            <p:spPr>
              <a:xfrm>
                <a:off x="592678" y="1520944"/>
                <a:ext cx="1155398" cy="1088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127000" dir="13620000">
                  <a:prstClr val="black">
                    <a:alpha val="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82" name="文字方塊 81"/>
            <p:cNvSpPr txBox="1"/>
            <p:nvPr/>
          </p:nvSpPr>
          <p:spPr>
            <a:xfrm>
              <a:off x="908459" y="3770017"/>
              <a:ext cx="1823627" cy="724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低碳</a:t>
              </a:r>
              <a:endParaRPr lang="en-US" altLang="zh-TW" sz="14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</a:t>
              </a:r>
            </a:p>
          </p:txBody>
        </p:sp>
      </p:grpSp>
      <p:grpSp>
        <p:nvGrpSpPr>
          <p:cNvPr id="85" name="群組 84"/>
          <p:cNvGrpSpPr/>
          <p:nvPr/>
        </p:nvGrpSpPr>
        <p:grpSpPr>
          <a:xfrm>
            <a:off x="1561968" y="144572"/>
            <a:ext cx="5211683" cy="822664"/>
            <a:chOff x="1561968" y="166606"/>
            <a:chExt cx="5211683" cy="822664"/>
          </a:xfrm>
        </p:grpSpPr>
        <p:sp>
          <p:nvSpPr>
            <p:cNvPr id="86" name="文字方塊 85"/>
            <p:cNvSpPr txBox="1"/>
            <p:nvPr/>
          </p:nvSpPr>
          <p:spPr>
            <a:xfrm>
              <a:off x="1561968" y="166606"/>
              <a:ext cx="52116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經濟部</a:t>
              </a:r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智慧電動車先導運行計畫</a:t>
              </a:r>
            </a:p>
          </p:txBody>
        </p:sp>
        <p:sp>
          <p:nvSpPr>
            <p:cNvPr id="87" name="文字方塊 86"/>
            <p:cNvSpPr txBox="1"/>
            <p:nvPr/>
          </p:nvSpPr>
          <p:spPr>
            <a:xfrm>
              <a:off x="1918022" y="527605"/>
              <a:ext cx="41857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建構嘉義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縣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低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碳運輸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服務系統</a:t>
              </a:r>
              <a:endPara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54" name="文字方塊 53"/>
          <p:cNvSpPr txBox="1"/>
          <p:nvPr/>
        </p:nvSpPr>
        <p:spPr>
          <a:xfrm>
            <a:off x="8620387" y="6478927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584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流程圖: 接點 56"/>
          <p:cNvSpPr>
            <a:spLocks noChangeAspect="1"/>
          </p:cNvSpPr>
          <p:nvPr/>
        </p:nvSpPr>
        <p:spPr>
          <a:xfrm>
            <a:off x="-685800" y="1045200"/>
            <a:ext cx="5508000" cy="5508000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文字方塊 57"/>
          <p:cNvSpPr txBox="1"/>
          <p:nvPr/>
        </p:nvSpPr>
        <p:spPr>
          <a:xfrm>
            <a:off x="533400" y="1361182"/>
            <a:ext cx="26468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充電設施規劃</a:t>
            </a:r>
            <a:endParaRPr lang="en-US" altLang="zh-TW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相關政策配套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0" name="Group 4"/>
          <p:cNvGrpSpPr>
            <a:grpSpLocks noChangeAspect="1"/>
          </p:cNvGrpSpPr>
          <p:nvPr/>
        </p:nvGrpSpPr>
        <p:grpSpPr bwMode="auto">
          <a:xfrm>
            <a:off x="305176" y="1636060"/>
            <a:ext cx="8686473" cy="4328681"/>
            <a:chOff x="-64" y="514"/>
            <a:chExt cx="6632" cy="3432"/>
          </a:xfrm>
        </p:grpSpPr>
        <p:sp>
          <p:nvSpPr>
            <p:cNvPr id="41" name="Freeform 6"/>
            <p:cNvSpPr>
              <a:spLocks/>
            </p:cNvSpPr>
            <p:nvPr/>
          </p:nvSpPr>
          <p:spPr bwMode="auto">
            <a:xfrm>
              <a:off x="2437" y="514"/>
              <a:ext cx="4131" cy="748"/>
            </a:xfrm>
            <a:custGeom>
              <a:avLst/>
              <a:gdLst>
                <a:gd name="T0" fmla="*/ 953 w 1001"/>
                <a:gd name="T1" fmla="*/ 0 h 316"/>
                <a:gd name="T2" fmla="*/ 0 w 1001"/>
                <a:gd name="T3" fmla="*/ 0 h 316"/>
                <a:gd name="T4" fmla="*/ 0 w 1001"/>
                <a:gd name="T5" fmla="*/ 316 h 316"/>
                <a:gd name="T6" fmla="*/ 953 w 1001"/>
                <a:gd name="T7" fmla="*/ 316 h 316"/>
                <a:gd name="T8" fmla="*/ 1001 w 1001"/>
                <a:gd name="T9" fmla="*/ 268 h 316"/>
                <a:gd name="T10" fmla="*/ 1001 w 1001"/>
                <a:gd name="T11" fmla="*/ 48 h 316"/>
                <a:gd name="T12" fmla="*/ 953 w 1001"/>
                <a:gd name="T13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1" h="316">
                  <a:moveTo>
                    <a:pt x="9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953" y="316"/>
                    <a:pt x="953" y="316"/>
                    <a:pt x="953" y="316"/>
                  </a:cubicBezTo>
                  <a:cubicBezTo>
                    <a:pt x="979" y="316"/>
                    <a:pt x="1001" y="294"/>
                    <a:pt x="1001" y="268"/>
                  </a:cubicBezTo>
                  <a:cubicBezTo>
                    <a:pt x="1001" y="48"/>
                    <a:pt x="1001" y="48"/>
                    <a:pt x="1001" y="48"/>
                  </a:cubicBezTo>
                  <a:cubicBezTo>
                    <a:pt x="1001" y="22"/>
                    <a:pt x="979" y="0"/>
                    <a:pt x="953" y="0"/>
                  </a:cubicBezTo>
                  <a:close/>
                </a:path>
              </a:pathLst>
            </a:custGeom>
            <a:solidFill>
              <a:srgbClr val="F05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2" name="Freeform 7"/>
            <p:cNvSpPr>
              <a:spLocks/>
            </p:cNvSpPr>
            <p:nvPr/>
          </p:nvSpPr>
          <p:spPr bwMode="auto">
            <a:xfrm>
              <a:off x="2437" y="1409"/>
              <a:ext cx="4131" cy="748"/>
            </a:xfrm>
            <a:custGeom>
              <a:avLst/>
              <a:gdLst>
                <a:gd name="T0" fmla="*/ 953 w 1001"/>
                <a:gd name="T1" fmla="*/ 0 h 316"/>
                <a:gd name="T2" fmla="*/ 0 w 1001"/>
                <a:gd name="T3" fmla="*/ 0 h 316"/>
                <a:gd name="T4" fmla="*/ 0 w 1001"/>
                <a:gd name="T5" fmla="*/ 316 h 316"/>
                <a:gd name="T6" fmla="*/ 953 w 1001"/>
                <a:gd name="T7" fmla="*/ 316 h 316"/>
                <a:gd name="T8" fmla="*/ 1001 w 1001"/>
                <a:gd name="T9" fmla="*/ 268 h 316"/>
                <a:gd name="T10" fmla="*/ 1001 w 1001"/>
                <a:gd name="T11" fmla="*/ 48 h 316"/>
                <a:gd name="T12" fmla="*/ 953 w 1001"/>
                <a:gd name="T13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1" h="316">
                  <a:moveTo>
                    <a:pt x="9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953" y="316"/>
                    <a:pt x="953" y="316"/>
                    <a:pt x="953" y="316"/>
                  </a:cubicBezTo>
                  <a:cubicBezTo>
                    <a:pt x="979" y="316"/>
                    <a:pt x="1001" y="294"/>
                    <a:pt x="1001" y="268"/>
                  </a:cubicBezTo>
                  <a:cubicBezTo>
                    <a:pt x="1001" y="48"/>
                    <a:pt x="1001" y="48"/>
                    <a:pt x="1001" y="48"/>
                  </a:cubicBezTo>
                  <a:cubicBezTo>
                    <a:pt x="1001" y="22"/>
                    <a:pt x="979" y="0"/>
                    <a:pt x="953" y="0"/>
                  </a:cubicBezTo>
                  <a:close/>
                </a:path>
              </a:pathLst>
            </a:custGeom>
            <a:solidFill>
              <a:srgbClr val="FFEB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3" name="Freeform 8"/>
            <p:cNvSpPr>
              <a:spLocks/>
            </p:cNvSpPr>
            <p:nvPr/>
          </p:nvSpPr>
          <p:spPr bwMode="auto">
            <a:xfrm>
              <a:off x="2437" y="2304"/>
              <a:ext cx="4131" cy="748"/>
            </a:xfrm>
            <a:custGeom>
              <a:avLst/>
              <a:gdLst>
                <a:gd name="T0" fmla="*/ 953 w 1001"/>
                <a:gd name="T1" fmla="*/ 0 h 316"/>
                <a:gd name="T2" fmla="*/ 0 w 1001"/>
                <a:gd name="T3" fmla="*/ 0 h 316"/>
                <a:gd name="T4" fmla="*/ 0 w 1001"/>
                <a:gd name="T5" fmla="*/ 316 h 316"/>
                <a:gd name="T6" fmla="*/ 953 w 1001"/>
                <a:gd name="T7" fmla="*/ 316 h 316"/>
                <a:gd name="T8" fmla="*/ 1001 w 1001"/>
                <a:gd name="T9" fmla="*/ 268 h 316"/>
                <a:gd name="T10" fmla="*/ 1001 w 1001"/>
                <a:gd name="T11" fmla="*/ 48 h 316"/>
                <a:gd name="T12" fmla="*/ 953 w 1001"/>
                <a:gd name="T13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1" h="316">
                  <a:moveTo>
                    <a:pt x="9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953" y="316"/>
                    <a:pt x="953" y="316"/>
                    <a:pt x="953" y="316"/>
                  </a:cubicBezTo>
                  <a:cubicBezTo>
                    <a:pt x="979" y="316"/>
                    <a:pt x="1001" y="294"/>
                    <a:pt x="1001" y="268"/>
                  </a:cubicBezTo>
                  <a:cubicBezTo>
                    <a:pt x="1001" y="48"/>
                    <a:pt x="1001" y="48"/>
                    <a:pt x="1001" y="48"/>
                  </a:cubicBezTo>
                  <a:cubicBezTo>
                    <a:pt x="1001" y="22"/>
                    <a:pt x="979" y="0"/>
                    <a:pt x="95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4" name="Freeform 9"/>
            <p:cNvSpPr>
              <a:spLocks/>
            </p:cNvSpPr>
            <p:nvPr/>
          </p:nvSpPr>
          <p:spPr bwMode="auto">
            <a:xfrm>
              <a:off x="2437" y="3198"/>
              <a:ext cx="4131" cy="748"/>
            </a:xfrm>
            <a:custGeom>
              <a:avLst/>
              <a:gdLst>
                <a:gd name="T0" fmla="*/ 953 w 1001"/>
                <a:gd name="T1" fmla="*/ 0 h 316"/>
                <a:gd name="T2" fmla="*/ 0 w 1001"/>
                <a:gd name="T3" fmla="*/ 0 h 316"/>
                <a:gd name="T4" fmla="*/ 0 w 1001"/>
                <a:gd name="T5" fmla="*/ 316 h 316"/>
                <a:gd name="T6" fmla="*/ 953 w 1001"/>
                <a:gd name="T7" fmla="*/ 316 h 316"/>
                <a:gd name="T8" fmla="*/ 1001 w 1001"/>
                <a:gd name="T9" fmla="*/ 268 h 316"/>
                <a:gd name="T10" fmla="*/ 1001 w 1001"/>
                <a:gd name="T11" fmla="*/ 48 h 316"/>
                <a:gd name="T12" fmla="*/ 953 w 1001"/>
                <a:gd name="T13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1" h="316">
                  <a:moveTo>
                    <a:pt x="9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953" y="316"/>
                    <a:pt x="953" y="316"/>
                    <a:pt x="953" y="316"/>
                  </a:cubicBezTo>
                  <a:cubicBezTo>
                    <a:pt x="979" y="316"/>
                    <a:pt x="1001" y="294"/>
                    <a:pt x="1001" y="268"/>
                  </a:cubicBezTo>
                  <a:cubicBezTo>
                    <a:pt x="1001" y="48"/>
                    <a:pt x="1001" y="48"/>
                    <a:pt x="1001" y="48"/>
                  </a:cubicBezTo>
                  <a:cubicBezTo>
                    <a:pt x="1001" y="22"/>
                    <a:pt x="979" y="0"/>
                    <a:pt x="953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5" name="Rectangle 10"/>
            <p:cNvSpPr>
              <a:spLocks noChangeArrowheads="1"/>
            </p:cNvSpPr>
            <p:nvPr/>
          </p:nvSpPr>
          <p:spPr bwMode="auto">
            <a:xfrm>
              <a:off x="-64" y="1253"/>
              <a:ext cx="2062" cy="426"/>
            </a:xfrm>
            <a:prstGeom prst="rect">
              <a:avLst/>
            </a:prstGeom>
            <a:solidFill>
              <a:srgbClr val="F05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6" name="Rectangle 11"/>
            <p:cNvSpPr>
              <a:spLocks noChangeArrowheads="1"/>
            </p:cNvSpPr>
            <p:nvPr/>
          </p:nvSpPr>
          <p:spPr bwMode="auto">
            <a:xfrm>
              <a:off x="-64" y="1735"/>
              <a:ext cx="2062" cy="427"/>
            </a:xfrm>
            <a:prstGeom prst="rect">
              <a:avLst/>
            </a:prstGeom>
            <a:solidFill>
              <a:srgbClr val="FFEB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7" name="Rectangle 12"/>
            <p:cNvSpPr>
              <a:spLocks noChangeArrowheads="1"/>
            </p:cNvSpPr>
            <p:nvPr/>
          </p:nvSpPr>
          <p:spPr bwMode="auto">
            <a:xfrm>
              <a:off x="-64" y="2251"/>
              <a:ext cx="2062" cy="42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8" name="Rectangle 13"/>
            <p:cNvSpPr>
              <a:spLocks noChangeArrowheads="1"/>
            </p:cNvSpPr>
            <p:nvPr/>
          </p:nvSpPr>
          <p:spPr bwMode="auto">
            <a:xfrm>
              <a:off x="-64" y="2772"/>
              <a:ext cx="2062" cy="42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9" name="Freeform 14"/>
            <p:cNvSpPr>
              <a:spLocks/>
            </p:cNvSpPr>
            <p:nvPr/>
          </p:nvSpPr>
          <p:spPr bwMode="auto">
            <a:xfrm>
              <a:off x="1972" y="514"/>
              <a:ext cx="473" cy="1165"/>
            </a:xfrm>
            <a:custGeom>
              <a:avLst/>
              <a:gdLst>
                <a:gd name="T0" fmla="*/ 0 w 1700"/>
                <a:gd name="T1" fmla="*/ 739 h 1165"/>
                <a:gd name="T2" fmla="*/ 1700 w 1700"/>
                <a:gd name="T3" fmla="*/ 0 h 1165"/>
                <a:gd name="T4" fmla="*/ 1700 w 1700"/>
                <a:gd name="T5" fmla="*/ 748 h 1165"/>
                <a:gd name="T6" fmla="*/ 0 w 1700"/>
                <a:gd name="T7" fmla="*/ 1165 h 1165"/>
                <a:gd name="T8" fmla="*/ 0 w 1700"/>
                <a:gd name="T9" fmla="*/ 739 h 1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0" h="1165">
                  <a:moveTo>
                    <a:pt x="0" y="739"/>
                  </a:moveTo>
                  <a:lnTo>
                    <a:pt x="1700" y="0"/>
                  </a:lnTo>
                  <a:lnTo>
                    <a:pt x="1700" y="748"/>
                  </a:lnTo>
                  <a:lnTo>
                    <a:pt x="0" y="1165"/>
                  </a:lnTo>
                  <a:lnTo>
                    <a:pt x="0" y="739"/>
                  </a:lnTo>
                  <a:close/>
                </a:path>
              </a:pathLst>
            </a:custGeom>
            <a:solidFill>
              <a:srgbClr val="EA14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0" name="Freeform 15"/>
            <p:cNvSpPr>
              <a:spLocks/>
            </p:cNvSpPr>
            <p:nvPr/>
          </p:nvSpPr>
          <p:spPr bwMode="auto">
            <a:xfrm>
              <a:off x="1972" y="1409"/>
              <a:ext cx="473" cy="753"/>
            </a:xfrm>
            <a:custGeom>
              <a:avLst/>
              <a:gdLst>
                <a:gd name="T0" fmla="*/ 0 w 1700"/>
                <a:gd name="T1" fmla="*/ 326 h 753"/>
                <a:gd name="T2" fmla="*/ 0 w 1700"/>
                <a:gd name="T3" fmla="*/ 753 h 753"/>
                <a:gd name="T4" fmla="*/ 1700 w 1700"/>
                <a:gd name="T5" fmla="*/ 748 h 753"/>
                <a:gd name="T6" fmla="*/ 1700 w 1700"/>
                <a:gd name="T7" fmla="*/ 0 h 753"/>
                <a:gd name="T8" fmla="*/ 0 w 1700"/>
                <a:gd name="T9" fmla="*/ 326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0" h="753">
                  <a:moveTo>
                    <a:pt x="0" y="326"/>
                  </a:moveTo>
                  <a:lnTo>
                    <a:pt x="0" y="753"/>
                  </a:lnTo>
                  <a:lnTo>
                    <a:pt x="1700" y="748"/>
                  </a:lnTo>
                  <a:lnTo>
                    <a:pt x="1700" y="0"/>
                  </a:lnTo>
                  <a:lnTo>
                    <a:pt x="0" y="326"/>
                  </a:lnTo>
                  <a:close/>
                </a:path>
              </a:pathLst>
            </a:custGeom>
            <a:solidFill>
              <a:srgbClr val="FFE2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1" name="Freeform 16"/>
            <p:cNvSpPr>
              <a:spLocks/>
            </p:cNvSpPr>
            <p:nvPr/>
          </p:nvSpPr>
          <p:spPr bwMode="auto">
            <a:xfrm>
              <a:off x="1972" y="2251"/>
              <a:ext cx="473" cy="801"/>
            </a:xfrm>
            <a:custGeom>
              <a:avLst/>
              <a:gdLst>
                <a:gd name="T0" fmla="*/ 0 w 1700"/>
                <a:gd name="T1" fmla="*/ 0 h 801"/>
                <a:gd name="T2" fmla="*/ 1700 w 1700"/>
                <a:gd name="T3" fmla="*/ 53 h 801"/>
                <a:gd name="T4" fmla="*/ 1700 w 1700"/>
                <a:gd name="T5" fmla="*/ 801 h 801"/>
                <a:gd name="T6" fmla="*/ 0 w 1700"/>
                <a:gd name="T7" fmla="*/ 427 h 801"/>
                <a:gd name="T8" fmla="*/ 0 w 1700"/>
                <a:gd name="T9" fmla="*/ 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0" h="801">
                  <a:moveTo>
                    <a:pt x="0" y="0"/>
                  </a:moveTo>
                  <a:lnTo>
                    <a:pt x="1700" y="53"/>
                  </a:lnTo>
                  <a:lnTo>
                    <a:pt x="1700" y="801"/>
                  </a:lnTo>
                  <a:lnTo>
                    <a:pt x="0" y="4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4" name="Freeform 17"/>
            <p:cNvSpPr>
              <a:spLocks/>
            </p:cNvSpPr>
            <p:nvPr/>
          </p:nvSpPr>
          <p:spPr bwMode="auto">
            <a:xfrm>
              <a:off x="1972" y="2772"/>
              <a:ext cx="473" cy="1174"/>
            </a:xfrm>
            <a:custGeom>
              <a:avLst/>
              <a:gdLst>
                <a:gd name="T0" fmla="*/ 0 w 1700"/>
                <a:gd name="T1" fmla="*/ 0 h 1174"/>
                <a:gd name="T2" fmla="*/ 0 w 1700"/>
                <a:gd name="T3" fmla="*/ 426 h 1174"/>
                <a:gd name="T4" fmla="*/ 1700 w 1700"/>
                <a:gd name="T5" fmla="*/ 1174 h 1174"/>
                <a:gd name="T6" fmla="*/ 1700 w 1700"/>
                <a:gd name="T7" fmla="*/ 426 h 1174"/>
                <a:gd name="T8" fmla="*/ 0 w 1700"/>
                <a:gd name="T9" fmla="*/ 0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0" h="1174">
                  <a:moveTo>
                    <a:pt x="0" y="0"/>
                  </a:moveTo>
                  <a:lnTo>
                    <a:pt x="0" y="426"/>
                  </a:lnTo>
                  <a:lnTo>
                    <a:pt x="1700" y="1174"/>
                  </a:lnTo>
                  <a:lnTo>
                    <a:pt x="1700" y="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B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62" name="文字方塊 61"/>
          <p:cNvSpPr txBox="1"/>
          <p:nvPr/>
        </p:nvSpPr>
        <p:spPr>
          <a:xfrm>
            <a:off x="3720270" y="2904565"/>
            <a:ext cx="507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結合蒜頭焚化廠等已設置綠能設施。</a:t>
            </a:r>
            <a:endParaRPr lang="en-US" altLang="zh-TW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並聯再生能源電力及市電，提供充電站用電。</a:t>
            </a:r>
            <a:endParaRPr lang="zh-TW" altLang="en-US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331695" y="2583621"/>
            <a:ext cx="2374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基礎設備建設</a:t>
            </a:r>
            <a:endParaRPr lang="zh-TW" altLang="en-US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331695" y="3181201"/>
            <a:ext cx="2738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再生能源充電站</a:t>
            </a:r>
            <a:endParaRPr lang="zh-TW" altLang="en-US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331695" y="4467651"/>
            <a:ext cx="2786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新建物法規配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套</a:t>
            </a:r>
          </a:p>
        </p:txBody>
      </p:sp>
      <p:sp>
        <p:nvSpPr>
          <p:cNvPr id="32" name="文字方塊 31"/>
          <p:cNvSpPr txBox="1"/>
          <p:nvPr/>
        </p:nvSpPr>
        <p:spPr>
          <a:xfrm>
            <a:off x="304800" y="3832356"/>
            <a:ext cx="2401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企業設置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獎勵</a:t>
            </a:r>
          </a:p>
        </p:txBody>
      </p:sp>
      <p:sp>
        <p:nvSpPr>
          <p:cNvPr id="33" name="文字方塊 32"/>
          <p:cNvSpPr txBox="1"/>
          <p:nvPr/>
        </p:nvSpPr>
        <p:spPr>
          <a:xfrm>
            <a:off x="3720270" y="1667470"/>
            <a:ext cx="5271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硬體由本府以公開招標方式委託設置。</a:t>
            </a:r>
            <a:endParaRPr lang="en-US" altLang="zh-TW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協調公有停車場、熱門景點、機關</a:t>
            </a:r>
            <a:r>
              <a:rPr lang="en-US" altLang="zh-TW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如故宮南院</a:t>
            </a:r>
            <a:r>
              <a:rPr lang="en-US" altLang="zh-TW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、重點交通設施附近</a:t>
            </a:r>
            <a:r>
              <a:rPr lang="en-US" altLang="zh-TW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如高鐵站</a:t>
            </a:r>
            <a:r>
              <a:rPr lang="en-US" altLang="zh-TW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優先設置充電站。</a:t>
            </a:r>
            <a:endParaRPr lang="zh-TW" altLang="en-US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3692948" y="3922060"/>
            <a:ext cx="5298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訂定企業</a:t>
            </a: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飯店設置電動車充電站補助獎勵辦法。</a:t>
            </a:r>
            <a:endParaRPr lang="en-US" altLang="zh-TW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對象：登記或廠房位於示範區且參與本計畫者。</a:t>
            </a:r>
            <a:endParaRPr lang="en-US" altLang="zh-TW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獎勵內容：設置充電站可申請</a:t>
            </a:r>
            <a:r>
              <a:rPr lang="en-US" altLang="zh-TW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r>
              <a:rPr lang="en-US" altLang="zh-TW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千元</a:t>
            </a:r>
            <a:r>
              <a:rPr lang="en-US" altLang="zh-TW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座之補助。</a:t>
            </a:r>
            <a:endParaRPr lang="zh-TW" altLang="en-US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3692948" y="5181600"/>
            <a:ext cx="5298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訂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定「</a:t>
            </a: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嘉義縣治特區暨高鐵特區綠色城市審議規範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明確審議原則，供規劃設計指引。</a:t>
            </a:r>
            <a:endParaRPr lang="zh-TW" altLang="en-US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9" name="圖片 58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993259"/>
            <a:ext cx="250701" cy="250701"/>
          </a:xfrm>
          <a:prstGeom prst="rect">
            <a:avLst/>
          </a:prstGeom>
        </p:spPr>
      </p:pic>
      <p:pic>
        <p:nvPicPr>
          <p:cNvPr id="60" name="圖片 59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865" y="3254499"/>
            <a:ext cx="250701" cy="250701"/>
          </a:xfrm>
          <a:prstGeom prst="rect">
            <a:avLst/>
          </a:prstGeom>
        </p:spPr>
      </p:pic>
      <p:pic>
        <p:nvPicPr>
          <p:cNvPr id="61" name="圖片 60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752600"/>
            <a:ext cx="250701" cy="250701"/>
          </a:xfrm>
          <a:prstGeom prst="rect">
            <a:avLst/>
          </a:prstGeom>
        </p:spPr>
      </p:pic>
      <p:pic>
        <p:nvPicPr>
          <p:cNvPr id="64" name="圖片 63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865" y="2013840"/>
            <a:ext cx="250701" cy="250701"/>
          </a:xfrm>
          <a:prstGeom prst="rect">
            <a:avLst/>
          </a:prstGeom>
        </p:spPr>
      </p:pic>
      <p:pic>
        <p:nvPicPr>
          <p:cNvPr id="65" name="圖片 64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5279259"/>
            <a:ext cx="250701" cy="250701"/>
          </a:xfrm>
          <a:prstGeom prst="rect">
            <a:avLst/>
          </a:prstGeom>
        </p:spPr>
      </p:pic>
      <p:pic>
        <p:nvPicPr>
          <p:cNvPr id="66" name="圖片 65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865" y="5540499"/>
            <a:ext cx="250701" cy="250701"/>
          </a:xfrm>
          <a:prstGeom prst="rect">
            <a:avLst/>
          </a:prstGeom>
        </p:spPr>
      </p:pic>
      <p:pic>
        <p:nvPicPr>
          <p:cNvPr id="67" name="圖片 66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024199"/>
            <a:ext cx="250701" cy="250701"/>
          </a:xfrm>
          <a:prstGeom prst="rect">
            <a:avLst/>
          </a:prstGeom>
        </p:spPr>
      </p:pic>
      <p:pic>
        <p:nvPicPr>
          <p:cNvPr id="72" name="圖片 71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865" y="4285439"/>
            <a:ext cx="250701" cy="250701"/>
          </a:xfrm>
          <a:prstGeom prst="rect">
            <a:avLst/>
          </a:prstGeom>
        </p:spPr>
      </p:pic>
      <p:pic>
        <p:nvPicPr>
          <p:cNvPr id="73" name="圖片 72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593459"/>
            <a:ext cx="250701" cy="250701"/>
          </a:xfrm>
          <a:prstGeom prst="rect">
            <a:avLst/>
          </a:prstGeom>
        </p:spPr>
      </p:pic>
      <p:grpSp>
        <p:nvGrpSpPr>
          <p:cNvPr id="71" name="群組 70"/>
          <p:cNvGrpSpPr/>
          <p:nvPr/>
        </p:nvGrpSpPr>
        <p:grpSpPr>
          <a:xfrm>
            <a:off x="8059504" y="211355"/>
            <a:ext cx="1094400" cy="637200"/>
            <a:chOff x="908459" y="3653412"/>
            <a:chExt cx="1823627" cy="1062425"/>
          </a:xfrm>
        </p:grpSpPr>
        <p:grpSp>
          <p:nvGrpSpPr>
            <p:cNvPr id="74" name="群組 73"/>
            <p:cNvGrpSpPr/>
            <p:nvPr/>
          </p:nvGrpSpPr>
          <p:grpSpPr>
            <a:xfrm>
              <a:off x="1046027" y="3653412"/>
              <a:ext cx="1531472" cy="1062425"/>
              <a:chOff x="462148" y="1291130"/>
              <a:chExt cx="1416458" cy="1548548"/>
            </a:xfrm>
          </p:grpSpPr>
          <p:sp>
            <p:nvSpPr>
              <p:cNvPr id="77" name="Hexagon 1"/>
              <p:cNvSpPr/>
              <p:nvPr/>
            </p:nvSpPr>
            <p:spPr>
              <a:xfrm rot="5400000">
                <a:off x="396103" y="1357175"/>
                <a:ext cx="1548548" cy="1416458"/>
              </a:xfrm>
              <a:prstGeom prst="hexagon">
                <a:avLst/>
              </a:prstGeom>
              <a:solidFill>
                <a:srgbClr val="33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78" name="Oval 3"/>
              <p:cNvSpPr/>
              <p:nvPr/>
            </p:nvSpPr>
            <p:spPr>
              <a:xfrm>
                <a:off x="592678" y="1520944"/>
                <a:ext cx="1155398" cy="1088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127000" dir="13620000">
                  <a:prstClr val="black">
                    <a:alpha val="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75" name="文字方塊 74"/>
            <p:cNvSpPr txBox="1"/>
            <p:nvPr/>
          </p:nvSpPr>
          <p:spPr>
            <a:xfrm>
              <a:off x="908459" y="3770017"/>
              <a:ext cx="1823627" cy="724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低碳</a:t>
              </a:r>
              <a:endParaRPr lang="en-US" altLang="zh-TW" sz="14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</a:t>
              </a:r>
            </a:p>
          </p:txBody>
        </p:sp>
      </p:grpSp>
      <p:grpSp>
        <p:nvGrpSpPr>
          <p:cNvPr id="79" name="群組 78"/>
          <p:cNvGrpSpPr/>
          <p:nvPr/>
        </p:nvGrpSpPr>
        <p:grpSpPr>
          <a:xfrm>
            <a:off x="1561968" y="144572"/>
            <a:ext cx="5211683" cy="822664"/>
            <a:chOff x="1561968" y="166606"/>
            <a:chExt cx="5211683" cy="822664"/>
          </a:xfrm>
        </p:grpSpPr>
        <p:sp>
          <p:nvSpPr>
            <p:cNvPr id="80" name="文字方塊 79"/>
            <p:cNvSpPr txBox="1"/>
            <p:nvPr/>
          </p:nvSpPr>
          <p:spPr>
            <a:xfrm>
              <a:off x="1561968" y="166606"/>
              <a:ext cx="52116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經濟部</a:t>
              </a:r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智慧電動車先導運行計畫</a:t>
              </a:r>
            </a:p>
          </p:txBody>
        </p:sp>
        <p:sp>
          <p:nvSpPr>
            <p:cNvPr id="81" name="文字方塊 80"/>
            <p:cNvSpPr txBox="1"/>
            <p:nvPr/>
          </p:nvSpPr>
          <p:spPr>
            <a:xfrm>
              <a:off x="1918022" y="527605"/>
              <a:ext cx="41857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建構嘉義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縣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低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碳運輸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服務系統</a:t>
              </a:r>
              <a:endPara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53" name="文字方塊 52"/>
          <p:cNvSpPr txBox="1"/>
          <p:nvPr/>
        </p:nvSpPr>
        <p:spPr>
          <a:xfrm>
            <a:off x="8620387" y="6478927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1935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Arrow Connector 47"/>
          <p:cNvCxnSpPr/>
          <p:nvPr/>
        </p:nvCxnSpPr>
        <p:spPr>
          <a:xfrm flipH="1">
            <a:off x="2660686" y="2833545"/>
            <a:ext cx="5364000" cy="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Diamond 49"/>
          <p:cNvSpPr/>
          <p:nvPr/>
        </p:nvSpPr>
        <p:spPr>
          <a:xfrm>
            <a:off x="8053076" y="2427445"/>
            <a:ext cx="819048" cy="819048"/>
          </a:xfrm>
          <a:prstGeom prst="diamond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TextBox 63"/>
          <p:cNvSpPr txBox="1"/>
          <p:nvPr/>
        </p:nvSpPr>
        <p:spPr>
          <a:xfrm>
            <a:off x="8194026" y="2596522"/>
            <a:ext cx="43597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en-US" sz="24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1" name="Straight Arrow Connector 9"/>
          <p:cNvCxnSpPr/>
          <p:nvPr/>
        </p:nvCxnSpPr>
        <p:spPr>
          <a:xfrm flipH="1">
            <a:off x="2643084" y="4461773"/>
            <a:ext cx="6120000" cy="0"/>
          </a:xfrm>
          <a:prstGeom prst="straightConnector1">
            <a:avLst/>
          </a:prstGeom>
          <a:ln w="19050">
            <a:solidFill>
              <a:srgbClr val="3366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iamond 11"/>
          <p:cNvSpPr/>
          <p:nvPr/>
        </p:nvSpPr>
        <p:spPr>
          <a:xfrm>
            <a:off x="8091613" y="4052494"/>
            <a:ext cx="819048" cy="819048"/>
          </a:xfrm>
          <a:prstGeom prst="diamond">
            <a:avLst/>
          </a:prstGeom>
          <a:solidFill>
            <a:schemeClr val="bg1"/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TextBox 61"/>
          <p:cNvSpPr txBox="1"/>
          <p:nvPr/>
        </p:nvSpPr>
        <p:spPr>
          <a:xfrm>
            <a:off x="8072853" y="4219991"/>
            <a:ext cx="5637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endParaRPr lang="en-US" sz="24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096135" y="3672840"/>
            <a:ext cx="1531472" cy="1062425"/>
            <a:chOff x="462148" y="1291130"/>
            <a:chExt cx="1416458" cy="1548548"/>
          </a:xfrm>
        </p:grpSpPr>
        <p:sp>
          <p:nvSpPr>
            <p:cNvPr id="5" name="Hexagon 1"/>
            <p:cNvSpPr/>
            <p:nvPr/>
          </p:nvSpPr>
          <p:spPr>
            <a:xfrm rot="5400000">
              <a:off x="396103" y="1357175"/>
              <a:ext cx="1548548" cy="1416458"/>
            </a:xfrm>
            <a:prstGeom prst="hexagon">
              <a:avLst/>
            </a:prstGeom>
            <a:solidFill>
              <a:srgbClr val="33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Oval 3"/>
            <p:cNvSpPr/>
            <p:nvPr/>
          </p:nvSpPr>
          <p:spPr>
            <a:xfrm>
              <a:off x="592678" y="1520944"/>
              <a:ext cx="1155398" cy="10889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38100" dist="127000" dir="13620000">
                <a:prstClr val="black">
                  <a:alpha val="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80" name="文字方塊 79"/>
          <p:cNvSpPr txBox="1"/>
          <p:nvPr/>
        </p:nvSpPr>
        <p:spPr>
          <a:xfrm>
            <a:off x="1506830" y="207629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簡報內容</a:t>
            </a:r>
            <a:endParaRPr lang="zh-TW" altLang="en-US" sz="40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969107" y="2039216"/>
            <a:ext cx="1823627" cy="1062425"/>
            <a:chOff x="932531" y="2038234"/>
            <a:chExt cx="1823627" cy="1062425"/>
          </a:xfrm>
        </p:grpSpPr>
        <p:grpSp>
          <p:nvGrpSpPr>
            <p:cNvPr id="17" name="群組 16"/>
            <p:cNvGrpSpPr/>
            <p:nvPr/>
          </p:nvGrpSpPr>
          <p:grpSpPr>
            <a:xfrm>
              <a:off x="1060842" y="2038234"/>
              <a:ext cx="1531472" cy="1062425"/>
              <a:chOff x="1190456" y="2534804"/>
              <a:chExt cx="1416458" cy="1548548"/>
            </a:xfrm>
          </p:grpSpPr>
          <p:sp>
            <p:nvSpPr>
              <p:cNvPr id="41" name="Hexagon 32"/>
              <p:cNvSpPr/>
              <p:nvPr/>
            </p:nvSpPr>
            <p:spPr>
              <a:xfrm rot="5400000">
                <a:off x="1124411" y="2600849"/>
                <a:ext cx="1548548" cy="1416458"/>
              </a:xfrm>
              <a:prstGeom prst="hexagon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2" name="Oval 40"/>
              <p:cNvSpPr/>
              <p:nvPr/>
            </p:nvSpPr>
            <p:spPr>
              <a:xfrm>
                <a:off x="1332018" y="2766114"/>
                <a:ext cx="1155398" cy="1088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127000" dir="13620000">
                  <a:prstClr val="black">
                    <a:alpha val="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43" name="文字方塊 42"/>
            <p:cNvSpPr txBox="1"/>
            <p:nvPr/>
          </p:nvSpPr>
          <p:spPr>
            <a:xfrm>
              <a:off x="932531" y="2218589"/>
              <a:ext cx="18236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2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資訊</a:t>
              </a:r>
              <a:endParaRPr lang="en-US" altLang="zh-TW" sz="22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2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</a:t>
              </a:r>
              <a:endParaRPr lang="zh-TW" altLang="en-US" sz="22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45" name="文字方塊 44"/>
          <p:cNvSpPr txBox="1"/>
          <p:nvPr/>
        </p:nvSpPr>
        <p:spPr>
          <a:xfrm>
            <a:off x="952680" y="3813210"/>
            <a:ext cx="18236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低碳</a:t>
            </a:r>
            <a:endParaRPr lang="en-US" altLang="zh-TW" sz="22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2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創新</a:t>
            </a:r>
          </a:p>
        </p:txBody>
      </p:sp>
      <p:grpSp>
        <p:nvGrpSpPr>
          <p:cNvPr id="46" name="群組 45"/>
          <p:cNvGrpSpPr/>
          <p:nvPr/>
        </p:nvGrpSpPr>
        <p:grpSpPr>
          <a:xfrm>
            <a:off x="330693" y="4485133"/>
            <a:ext cx="1531472" cy="1062425"/>
            <a:chOff x="451116" y="3762531"/>
            <a:chExt cx="1416458" cy="1548548"/>
          </a:xfrm>
        </p:grpSpPr>
        <p:sp>
          <p:nvSpPr>
            <p:cNvPr id="50" name="Hexagon 32"/>
            <p:cNvSpPr/>
            <p:nvPr/>
          </p:nvSpPr>
          <p:spPr>
            <a:xfrm rot="5400000">
              <a:off x="385071" y="3828576"/>
              <a:ext cx="1548548" cy="1416458"/>
            </a:xfrm>
            <a:prstGeom prst="hexagon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1" name="Oval 40"/>
            <p:cNvSpPr/>
            <p:nvPr/>
          </p:nvSpPr>
          <p:spPr>
            <a:xfrm>
              <a:off x="572102" y="3988910"/>
              <a:ext cx="1155398" cy="10889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38100" dist="127000" dir="13620000">
                <a:prstClr val="black">
                  <a:alpha val="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52" name="群組 51"/>
          <p:cNvGrpSpPr/>
          <p:nvPr/>
        </p:nvGrpSpPr>
        <p:grpSpPr>
          <a:xfrm>
            <a:off x="1099494" y="5301043"/>
            <a:ext cx="1531472" cy="1062425"/>
            <a:chOff x="462148" y="1291130"/>
            <a:chExt cx="1416458" cy="1548548"/>
          </a:xfrm>
        </p:grpSpPr>
        <p:sp>
          <p:nvSpPr>
            <p:cNvPr id="53" name="Hexagon 1"/>
            <p:cNvSpPr/>
            <p:nvPr/>
          </p:nvSpPr>
          <p:spPr>
            <a:xfrm rot="5400000">
              <a:off x="396103" y="1357175"/>
              <a:ext cx="1548548" cy="1416458"/>
            </a:xfrm>
            <a:prstGeom prst="hexagon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4" name="Oval 3"/>
            <p:cNvSpPr/>
            <p:nvPr/>
          </p:nvSpPr>
          <p:spPr>
            <a:xfrm>
              <a:off x="592678" y="1520944"/>
              <a:ext cx="1155398" cy="10889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38100" dist="127000" dir="13620000">
                <a:prstClr val="black">
                  <a:alpha val="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55" name="文字方塊 54"/>
          <p:cNvSpPr txBox="1"/>
          <p:nvPr/>
        </p:nvSpPr>
        <p:spPr>
          <a:xfrm>
            <a:off x="167939" y="4713814"/>
            <a:ext cx="18236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數位</a:t>
            </a:r>
            <a:r>
              <a:rPr lang="zh-TW" altLang="en-US" sz="22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  <a:endParaRPr lang="en-US" altLang="zh-TW" sz="22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2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創新</a:t>
            </a:r>
          </a:p>
        </p:txBody>
      </p:sp>
      <p:sp>
        <p:nvSpPr>
          <p:cNvPr id="56" name="文字方塊 55"/>
          <p:cNvSpPr txBox="1"/>
          <p:nvPr/>
        </p:nvSpPr>
        <p:spPr>
          <a:xfrm>
            <a:off x="962249" y="5455009"/>
            <a:ext cx="18236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棒球</a:t>
            </a:r>
            <a:endParaRPr lang="en-US" altLang="zh-TW" sz="2200" b="1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2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</a:t>
            </a:r>
            <a:r>
              <a:rPr lang="zh-TW" altLang="en-US" sz="22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</a:t>
            </a:r>
            <a:endParaRPr lang="en-US" altLang="zh-TW" sz="22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0" name="群組 59"/>
          <p:cNvGrpSpPr/>
          <p:nvPr/>
        </p:nvGrpSpPr>
        <p:grpSpPr>
          <a:xfrm>
            <a:off x="2751732" y="2090816"/>
            <a:ext cx="4635579" cy="824920"/>
            <a:chOff x="1770930" y="1168600"/>
            <a:chExt cx="4635579" cy="824920"/>
          </a:xfrm>
        </p:grpSpPr>
        <p:sp>
          <p:nvSpPr>
            <p:cNvPr id="61" name="文字方塊 60"/>
            <p:cNvSpPr txBox="1"/>
            <p:nvPr/>
          </p:nvSpPr>
          <p:spPr>
            <a:xfrm>
              <a:off x="1770930" y="1168600"/>
              <a:ext cx="41344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開發嘉義縣雲端系統網站</a:t>
              </a:r>
            </a:p>
          </p:txBody>
        </p:sp>
        <p:sp>
          <p:nvSpPr>
            <p:cNvPr id="62" name="文字方塊 61"/>
            <p:cNvSpPr txBox="1"/>
            <p:nvPr/>
          </p:nvSpPr>
          <p:spPr>
            <a:xfrm>
              <a:off x="1912971" y="1531855"/>
              <a:ext cx="44935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建置本府全球資訊網暨共構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網站</a:t>
              </a:r>
              <a:endPara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70" name="群組 69"/>
          <p:cNvGrpSpPr/>
          <p:nvPr/>
        </p:nvGrpSpPr>
        <p:grpSpPr>
          <a:xfrm>
            <a:off x="2965267" y="3703673"/>
            <a:ext cx="5211683" cy="954107"/>
            <a:chOff x="1770930" y="1168600"/>
            <a:chExt cx="5211683" cy="954107"/>
          </a:xfrm>
        </p:grpSpPr>
        <p:sp>
          <p:nvSpPr>
            <p:cNvPr id="71" name="文字方塊 70"/>
            <p:cNvSpPr txBox="1"/>
            <p:nvPr/>
          </p:nvSpPr>
          <p:spPr>
            <a:xfrm>
              <a:off x="1770930" y="1168600"/>
              <a:ext cx="521168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經濟部</a:t>
              </a:r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智慧電動車先導運行計畫</a:t>
              </a:r>
            </a:p>
            <a:p>
              <a:endParaRPr lang="zh-TW" altLang="en-US" sz="28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2" name="文字方塊 71"/>
            <p:cNvSpPr txBox="1"/>
            <p:nvPr/>
          </p:nvSpPr>
          <p:spPr>
            <a:xfrm>
              <a:off x="1912971" y="1531855"/>
              <a:ext cx="41857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構嘉義縣低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碳運輸服務系統</a:t>
              </a:r>
            </a:p>
          </p:txBody>
        </p:sp>
      </p:grpSp>
      <p:cxnSp>
        <p:nvCxnSpPr>
          <p:cNvPr id="73" name="Straight Arrow Connector 42"/>
          <p:cNvCxnSpPr/>
          <p:nvPr/>
        </p:nvCxnSpPr>
        <p:spPr>
          <a:xfrm flipH="1">
            <a:off x="1865970" y="5280269"/>
            <a:ext cx="6120000" cy="0"/>
          </a:xfrm>
          <a:prstGeom prst="straightConnector1">
            <a:avLst/>
          </a:prstGeom>
          <a:ln w="19050">
            <a:solidFill>
              <a:srgbClr val="3333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Diamond 48"/>
          <p:cNvSpPr/>
          <p:nvPr/>
        </p:nvSpPr>
        <p:spPr>
          <a:xfrm>
            <a:off x="8028692" y="4860558"/>
            <a:ext cx="819048" cy="819048"/>
          </a:xfrm>
          <a:prstGeom prst="diamond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5" name="TextBox 62"/>
          <p:cNvSpPr txBox="1"/>
          <p:nvPr/>
        </p:nvSpPr>
        <p:spPr>
          <a:xfrm>
            <a:off x="8249112" y="5047723"/>
            <a:ext cx="3971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endParaRPr lang="en-US" sz="24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1" name="群組 80"/>
          <p:cNvGrpSpPr/>
          <p:nvPr/>
        </p:nvGrpSpPr>
        <p:grpSpPr>
          <a:xfrm>
            <a:off x="2142027" y="4525097"/>
            <a:ext cx="5335115" cy="824920"/>
            <a:chOff x="1770930" y="1168600"/>
            <a:chExt cx="5335115" cy="824920"/>
          </a:xfrm>
        </p:grpSpPr>
        <p:sp>
          <p:nvSpPr>
            <p:cNvPr id="82" name="文字方塊 81"/>
            <p:cNvSpPr txBox="1"/>
            <p:nvPr/>
          </p:nvSpPr>
          <p:spPr>
            <a:xfrm>
              <a:off x="1770930" y="1168600"/>
              <a:ext cx="53351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建構嘉義縣</a:t>
              </a:r>
              <a:r>
                <a:rPr lang="en-US" altLang="zh-TW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4G</a:t>
              </a:r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智慧寬頻應用城市</a:t>
              </a:r>
            </a:p>
          </p:txBody>
        </p:sp>
        <p:sp>
          <p:nvSpPr>
            <p:cNvPr id="83" name="文字方塊 82"/>
            <p:cNvSpPr txBox="1"/>
            <p:nvPr/>
          </p:nvSpPr>
          <p:spPr>
            <a:xfrm>
              <a:off x="1912971" y="1531855"/>
              <a:ext cx="3886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架構</a:t>
              </a:r>
              <a:r>
                <a:rPr lang="en-US" altLang="zh-TW" sz="2400" b="1" dirty="0" err="1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憩頭</a:t>
              </a:r>
              <a:r>
                <a:rPr lang="en-US" altLang="zh-TW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~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智慧旅遊物聯網</a:t>
              </a:r>
            </a:p>
          </p:txBody>
        </p:sp>
      </p:grpSp>
      <p:cxnSp>
        <p:nvCxnSpPr>
          <p:cNvPr id="84" name="Straight Arrow Connector 9"/>
          <p:cNvCxnSpPr/>
          <p:nvPr/>
        </p:nvCxnSpPr>
        <p:spPr>
          <a:xfrm flipH="1">
            <a:off x="2659716" y="6104951"/>
            <a:ext cx="6120000" cy="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Diamond 11"/>
          <p:cNvSpPr/>
          <p:nvPr/>
        </p:nvSpPr>
        <p:spPr>
          <a:xfrm>
            <a:off x="8096053" y="5683480"/>
            <a:ext cx="819048" cy="819048"/>
          </a:xfrm>
          <a:prstGeom prst="diamond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6" name="TextBox 61"/>
          <p:cNvSpPr txBox="1"/>
          <p:nvPr/>
        </p:nvSpPr>
        <p:spPr>
          <a:xfrm>
            <a:off x="8113869" y="5863169"/>
            <a:ext cx="5637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endParaRPr lang="en-US" sz="24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7" name="群組 86"/>
          <p:cNvGrpSpPr/>
          <p:nvPr/>
        </p:nvGrpSpPr>
        <p:grpSpPr>
          <a:xfrm>
            <a:off x="3002713" y="5346851"/>
            <a:ext cx="4635579" cy="824920"/>
            <a:chOff x="1770930" y="1168600"/>
            <a:chExt cx="4635579" cy="824920"/>
          </a:xfrm>
        </p:grpSpPr>
        <p:sp>
          <p:nvSpPr>
            <p:cNvPr id="88" name="文字方塊 87"/>
            <p:cNvSpPr txBox="1"/>
            <p:nvPr/>
          </p:nvSpPr>
          <p:spPr>
            <a:xfrm>
              <a:off x="1770930" y="1168600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棒球重生契機</a:t>
              </a:r>
              <a:endParaRPr lang="zh-TW" altLang="en-US" sz="28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9" name="文字方塊 88"/>
            <p:cNvSpPr txBox="1"/>
            <p:nvPr/>
          </p:nvSpPr>
          <p:spPr>
            <a:xfrm>
              <a:off x="1912971" y="1531855"/>
              <a:ext cx="44935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國家棒球春訓中心基地建置計畫</a:t>
              </a:r>
              <a:endPara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68" name="Straight Arrow Connector 47"/>
          <p:cNvCxnSpPr/>
          <p:nvPr/>
        </p:nvCxnSpPr>
        <p:spPr>
          <a:xfrm flipH="1">
            <a:off x="1892410" y="1988134"/>
            <a:ext cx="6228000" cy="0"/>
          </a:xfrm>
          <a:prstGeom prst="straightConnector1">
            <a:avLst/>
          </a:prstGeom>
          <a:ln w="190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Diamond 49"/>
          <p:cNvSpPr/>
          <p:nvPr/>
        </p:nvSpPr>
        <p:spPr>
          <a:xfrm>
            <a:off x="8022048" y="1593051"/>
            <a:ext cx="819048" cy="819048"/>
          </a:xfrm>
          <a:prstGeom prst="diamond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7" name="TextBox 63"/>
          <p:cNvSpPr txBox="1"/>
          <p:nvPr/>
        </p:nvSpPr>
        <p:spPr>
          <a:xfrm>
            <a:off x="8059607" y="1774320"/>
            <a:ext cx="56999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en-US" sz="24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9" name="群組 78"/>
          <p:cNvGrpSpPr/>
          <p:nvPr/>
        </p:nvGrpSpPr>
        <p:grpSpPr>
          <a:xfrm>
            <a:off x="341995" y="1217368"/>
            <a:ext cx="1531472" cy="1062425"/>
            <a:chOff x="451116" y="3762531"/>
            <a:chExt cx="1416458" cy="1548548"/>
          </a:xfrm>
        </p:grpSpPr>
        <p:sp>
          <p:nvSpPr>
            <p:cNvPr id="90" name="Hexagon 32"/>
            <p:cNvSpPr/>
            <p:nvPr/>
          </p:nvSpPr>
          <p:spPr>
            <a:xfrm rot="5400000">
              <a:off x="385071" y="3828576"/>
              <a:ext cx="1548548" cy="1416458"/>
            </a:xfrm>
            <a:prstGeom prst="hexag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1" name="Oval 40"/>
            <p:cNvSpPr/>
            <p:nvPr/>
          </p:nvSpPr>
          <p:spPr>
            <a:xfrm>
              <a:off x="572102" y="3988910"/>
              <a:ext cx="1155398" cy="10889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38100" dist="127000" dir="13620000">
                <a:prstClr val="black">
                  <a:alpha val="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92" name="文字方塊 91"/>
          <p:cNvSpPr txBox="1"/>
          <p:nvPr/>
        </p:nvSpPr>
        <p:spPr>
          <a:xfrm>
            <a:off x="192323" y="1376052"/>
            <a:ext cx="18236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整合</a:t>
            </a:r>
            <a:endParaRPr lang="en-US" altLang="zh-TW" sz="2200" b="1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2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創新</a:t>
            </a:r>
            <a:endParaRPr lang="zh-TW" altLang="en-US" sz="22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3" name="群組 92"/>
          <p:cNvGrpSpPr/>
          <p:nvPr/>
        </p:nvGrpSpPr>
        <p:grpSpPr>
          <a:xfrm>
            <a:off x="2138138" y="1242367"/>
            <a:ext cx="5866685" cy="824920"/>
            <a:chOff x="1770930" y="1168600"/>
            <a:chExt cx="5866685" cy="824920"/>
          </a:xfrm>
        </p:grpSpPr>
        <p:sp>
          <p:nvSpPr>
            <p:cNvPr id="94" name="文字方塊 93"/>
            <p:cNvSpPr txBox="1"/>
            <p:nvPr/>
          </p:nvSpPr>
          <p:spPr>
            <a:xfrm>
              <a:off x="1770930" y="1168600"/>
              <a:ext cx="52116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擴大</a:t>
              </a:r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縣治特區核心發展計畫架構</a:t>
              </a:r>
            </a:p>
          </p:txBody>
        </p:sp>
        <p:sp>
          <p:nvSpPr>
            <p:cNvPr id="95" name="文字方塊 94"/>
            <p:cNvSpPr txBox="1"/>
            <p:nvPr/>
          </p:nvSpPr>
          <p:spPr>
            <a:xfrm>
              <a:off x="1912971" y="1531855"/>
              <a:ext cx="57246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生活、生態、生產、觀光、交通發展藍圖</a:t>
              </a:r>
              <a:endPara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57" name="Straight Arrow Connector 42"/>
          <p:cNvCxnSpPr/>
          <p:nvPr/>
        </p:nvCxnSpPr>
        <p:spPr>
          <a:xfrm flipH="1">
            <a:off x="1871943" y="3658466"/>
            <a:ext cx="6120000" cy="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Diamond 48"/>
          <p:cNvSpPr/>
          <p:nvPr/>
        </p:nvSpPr>
        <p:spPr>
          <a:xfrm>
            <a:off x="8018977" y="3238755"/>
            <a:ext cx="819048" cy="819048"/>
          </a:xfrm>
          <a:prstGeom prst="diamond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TextBox 62"/>
          <p:cNvSpPr txBox="1"/>
          <p:nvPr/>
        </p:nvSpPr>
        <p:spPr>
          <a:xfrm>
            <a:off x="8243352" y="3413728"/>
            <a:ext cx="3971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en-US" sz="24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6" name="群組 65"/>
          <p:cNvGrpSpPr/>
          <p:nvPr/>
        </p:nvGrpSpPr>
        <p:grpSpPr>
          <a:xfrm>
            <a:off x="2128720" y="2902546"/>
            <a:ext cx="5929828" cy="824920"/>
            <a:chOff x="1770930" y="1168600"/>
            <a:chExt cx="5929828" cy="824920"/>
          </a:xfrm>
        </p:grpSpPr>
        <p:sp>
          <p:nvSpPr>
            <p:cNvPr id="69" name="文字方塊 68"/>
            <p:cNvSpPr txBox="1"/>
            <p:nvPr/>
          </p:nvSpPr>
          <p:spPr>
            <a:xfrm>
              <a:off x="1770930" y="1168600"/>
              <a:ext cx="59298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鼓勵業者異業合作凝聚低碳觀光能量</a:t>
              </a:r>
              <a:endParaRPr lang="zh-TW" altLang="en-US" sz="28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8" name="文字方塊 77"/>
            <p:cNvSpPr txBox="1"/>
            <p:nvPr/>
          </p:nvSpPr>
          <p:spPr>
            <a:xfrm>
              <a:off x="1912971" y="1531855"/>
              <a:ext cx="44935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零預算成立嘉義縣低碳轉運中心</a:t>
              </a:r>
              <a:endPara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192323" y="2853138"/>
            <a:ext cx="1823627" cy="1062425"/>
            <a:chOff x="192323" y="2889714"/>
            <a:chExt cx="1823627" cy="1062425"/>
          </a:xfrm>
        </p:grpSpPr>
        <p:grpSp>
          <p:nvGrpSpPr>
            <p:cNvPr id="63" name="群組 62"/>
            <p:cNvGrpSpPr/>
            <p:nvPr/>
          </p:nvGrpSpPr>
          <p:grpSpPr>
            <a:xfrm>
              <a:off x="335732" y="2889714"/>
              <a:ext cx="1531472" cy="1062425"/>
              <a:chOff x="1170377" y="4995955"/>
              <a:chExt cx="1416458" cy="1548548"/>
            </a:xfrm>
          </p:grpSpPr>
          <p:sp>
            <p:nvSpPr>
              <p:cNvPr id="64" name="Hexagon 31"/>
              <p:cNvSpPr/>
              <p:nvPr/>
            </p:nvSpPr>
            <p:spPr>
              <a:xfrm rot="5400000">
                <a:off x="1104332" y="5062000"/>
                <a:ext cx="1548548" cy="1416458"/>
              </a:xfrm>
              <a:prstGeom prst="hexagon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65" name="Oval 39"/>
              <p:cNvSpPr/>
              <p:nvPr/>
            </p:nvSpPr>
            <p:spPr>
              <a:xfrm>
                <a:off x="1301077" y="5225771"/>
                <a:ext cx="1155398" cy="1088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127000" dir="13620000">
                  <a:prstClr val="black">
                    <a:alpha val="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96" name="文字方塊 95"/>
            <p:cNvSpPr txBox="1"/>
            <p:nvPr/>
          </p:nvSpPr>
          <p:spPr>
            <a:xfrm>
              <a:off x="192323" y="3044947"/>
              <a:ext cx="18236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2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合</a:t>
              </a:r>
              <a:r>
                <a:rPr lang="zh-TW" altLang="en-US" sz="22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作</a:t>
              </a:r>
              <a:endParaRPr lang="en-US" altLang="zh-TW" sz="22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2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</a:t>
              </a:r>
            </a:p>
          </p:txBody>
        </p:sp>
      </p:grpSp>
      <p:sp>
        <p:nvSpPr>
          <p:cNvPr id="106" name="文字方塊 105"/>
          <p:cNvSpPr txBox="1"/>
          <p:nvPr/>
        </p:nvSpPr>
        <p:spPr>
          <a:xfrm>
            <a:off x="8695035" y="6478927"/>
            <a:ext cx="4892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700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流程圖: 接點 4"/>
          <p:cNvSpPr>
            <a:spLocks noChangeAspect="1"/>
          </p:cNvSpPr>
          <p:nvPr/>
        </p:nvSpPr>
        <p:spPr>
          <a:xfrm>
            <a:off x="-685800" y="1045200"/>
            <a:ext cx="5508000" cy="5508000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6" name="Group 4"/>
          <p:cNvGrpSpPr>
            <a:grpSpLocks noChangeAspect="1"/>
          </p:cNvGrpSpPr>
          <p:nvPr/>
        </p:nvGrpSpPr>
        <p:grpSpPr bwMode="auto">
          <a:xfrm>
            <a:off x="305176" y="1636060"/>
            <a:ext cx="8686473" cy="4328681"/>
            <a:chOff x="-64" y="514"/>
            <a:chExt cx="6632" cy="3432"/>
          </a:xfrm>
        </p:grpSpPr>
        <p:sp>
          <p:nvSpPr>
            <p:cNvPr id="77" name="Freeform 6"/>
            <p:cNvSpPr>
              <a:spLocks/>
            </p:cNvSpPr>
            <p:nvPr/>
          </p:nvSpPr>
          <p:spPr bwMode="auto">
            <a:xfrm>
              <a:off x="2437" y="514"/>
              <a:ext cx="4131" cy="748"/>
            </a:xfrm>
            <a:custGeom>
              <a:avLst/>
              <a:gdLst>
                <a:gd name="T0" fmla="*/ 953 w 1001"/>
                <a:gd name="T1" fmla="*/ 0 h 316"/>
                <a:gd name="T2" fmla="*/ 0 w 1001"/>
                <a:gd name="T3" fmla="*/ 0 h 316"/>
                <a:gd name="T4" fmla="*/ 0 w 1001"/>
                <a:gd name="T5" fmla="*/ 316 h 316"/>
                <a:gd name="T6" fmla="*/ 953 w 1001"/>
                <a:gd name="T7" fmla="*/ 316 h 316"/>
                <a:gd name="T8" fmla="*/ 1001 w 1001"/>
                <a:gd name="T9" fmla="*/ 268 h 316"/>
                <a:gd name="T10" fmla="*/ 1001 w 1001"/>
                <a:gd name="T11" fmla="*/ 48 h 316"/>
                <a:gd name="T12" fmla="*/ 953 w 1001"/>
                <a:gd name="T13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1" h="316">
                  <a:moveTo>
                    <a:pt x="9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953" y="316"/>
                    <a:pt x="953" y="316"/>
                    <a:pt x="953" y="316"/>
                  </a:cubicBezTo>
                  <a:cubicBezTo>
                    <a:pt x="979" y="316"/>
                    <a:pt x="1001" y="294"/>
                    <a:pt x="1001" y="268"/>
                  </a:cubicBezTo>
                  <a:cubicBezTo>
                    <a:pt x="1001" y="48"/>
                    <a:pt x="1001" y="48"/>
                    <a:pt x="1001" y="48"/>
                  </a:cubicBezTo>
                  <a:cubicBezTo>
                    <a:pt x="1001" y="22"/>
                    <a:pt x="979" y="0"/>
                    <a:pt x="953" y="0"/>
                  </a:cubicBezTo>
                  <a:close/>
                </a:path>
              </a:pathLst>
            </a:custGeom>
            <a:solidFill>
              <a:srgbClr val="F05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8" name="Freeform 7"/>
            <p:cNvSpPr>
              <a:spLocks/>
            </p:cNvSpPr>
            <p:nvPr/>
          </p:nvSpPr>
          <p:spPr bwMode="auto">
            <a:xfrm>
              <a:off x="2437" y="1409"/>
              <a:ext cx="4131" cy="748"/>
            </a:xfrm>
            <a:custGeom>
              <a:avLst/>
              <a:gdLst>
                <a:gd name="T0" fmla="*/ 953 w 1001"/>
                <a:gd name="T1" fmla="*/ 0 h 316"/>
                <a:gd name="T2" fmla="*/ 0 w 1001"/>
                <a:gd name="T3" fmla="*/ 0 h 316"/>
                <a:gd name="T4" fmla="*/ 0 w 1001"/>
                <a:gd name="T5" fmla="*/ 316 h 316"/>
                <a:gd name="T6" fmla="*/ 953 w 1001"/>
                <a:gd name="T7" fmla="*/ 316 h 316"/>
                <a:gd name="T8" fmla="*/ 1001 w 1001"/>
                <a:gd name="T9" fmla="*/ 268 h 316"/>
                <a:gd name="T10" fmla="*/ 1001 w 1001"/>
                <a:gd name="T11" fmla="*/ 48 h 316"/>
                <a:gd name="T12" fmla="*/ 953 w 1001"/>
                <a:gd name="T13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1" h="316">
                  <a:moveTo>
                    <a:pt x="9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953" y="316"/>
                    <a:pt x="953" y="316"/>
                    <a:pt x="953" y="316"/>
                  </a:cubicBezTo>
                  <a:cubicBezTo>
                    <a:pt x="979" y="316"/>
                    <a:pt x="1001" y="294"/>
                    <a:pt x="1001" y="268"/>
                  </a:cubicBezTo>
                  <a:cubicBezTo>
                    <a:pt x="1001" y="48"/>
                    <a:pt x="1001" y="48"/>
                    <a:pt x="1001" y="48"/>
                  </a:cubicBezTo>
                  <a:cubicBezTo>
                    <a:pt x="1001" y="22"/>
                    <a:pt x="979" y="0"/>
                    <a:pt x="953" y="0"/>
                  </a:cubicBezTo>
                  <a:close/>
                </a:path>
              </a:pathLst>
            </a:custGeom>
            <a:solidFill>
              <a:srgbClr val="FFEB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9" name="Freeform 8"/>
            <p:cNvSpPr>
              <a:spLocks/>
            </p:cNvSpPr>
            <p:nvPr/>
          </p:nvSpPr>
          <p:spPr bwMode="auto">
            <a:xfrm>
              <a:off x="2437" y="2304"/>
              <a:ext cx="4131" cy="748"/>
            </a:xfrm>
            <a:custGeom>
              <a:avLst/>
              <a:gdLst>
                <a:gd name="T0" fmla="*/ 953 w 1001"/>
                <a:gd name="T1" fmla="*/ 0 h 316"/>
                <a:gd name="T2" fmla="*/ 0 w 1001"/>
                <a:gd name="T3" fmla="*/ 0 h 316"/>
                <a:gd name="T4" fmla="*/ 0 w 1001"/>
                <a:gd name="T5" fmla="*/ 316 h 316"/>
                <a:gd name="T6" fmla="*/ 953 w 1001"/>
                <a:gd name="T7" fmla="*/ 316 h 316"/>
                <a:gd name="T8" fmla="*/ 1001 w 1001"/>
                <a:gd name="T9" fmla="*/ 268 h 316"/>
                <a:gd name="T10" fmla="*/ 1001 w 1001"/>
                <a:gd name="T11" fmla="*/ 48 h 316"/>
                <a:gd name="T12" fmla="*/ 953 w 1001"/>
                <a:gd name="T13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1" h="316">
                  <a:moveTo>
                    <a:pt x="9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953" y="316"/>
                    <a:pt x="953" y="316"/>
                    <a:pt x="953" y="316"/>
                  </a:cubicBezTo>
                  <a:cubicBezTo>
                    <a:pt x="979" y="316"/>
                    <a:pt x="1001" y="294"/>
                    <a:pt x="1001" y="268"/>
                  </a:cubicBezTo>
                  <a:cubicBezTo>
                    <a:pt x="1001" y="48"/>
                    <a:pt x="1001" y="48"/>
                    <a:pt x="1001" y="48"/>
                  </a:cubicBezTo>
                  <a:cubicBezTo>
                    <a:pt x="1001" y="22"/>
                    <a:pt x="979" y="0"/>
                    <a:pt x="95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0" name="Freeform 9"/>
            <p:cNvSpPr>
              <a:spLocks/>
            </p:cNvSpPr>
            <p:nvPr/>
          </p:nvSpPr>
          <p:spPr bwMode="auto">
            <a:xfrm>
              <a:off x="2437" y="3198"/>
              <a:ext cx="4131" cy="748"/>
            </a:xfrm>
            <a:custGeom>
              <a:avLst/>
              <a:gdLst>
                <a:gd name="T0" fmla="*/ 953 w 1001"/>
                <a:gd name="T1" fmla="*/ 0 h 316"/>
                <a:gd name="T2" fmla="*/ 0 w 1001"/>
                <a:gd name="T3" fmla="*/ 0 h 316"/>
                <a:gd name="T4" fmla="*/ 0 w 1001"/>
                <a:gd name="T5" fmla="*/ 316 h 316"/>
                <a:gd name="T6" fmla="*/ 953 w 1001"/>
                <a:gd name="T7" fmla="*/ 316 h 316"/>
                <a:gd name="T8" fmla="*/ 1001 w 1001"/>
                <a:gd name="T9" fmla="*/ 268 h 316"/>
                <a:gd name="T10" fmla="*/ 1001 w 1001"/>
                <a:gd name="T11" fmla="*/ 48 h 316"/>
                <a:gd name="T12" fmla="*/ 953 w 1001"/>
                <a:gd name="T13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1" h="316">
                  <a:moveTo>
                    <a:pt x="9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953" y="316"/>
                    <a:pt x="953" y="316"/>
                    <a:pt x="953" y="316"/>
                  </a:cubicBezTo>
                  <a:cubicBezTo>
                    <a:pt x="979" y="316"/>
                    <a:pt x="1001" y="294"/>
                    <a:pt x="1001" y="268"/>
                  </a:cubicBezTo>
                  <a:cubicBezTo>
                    <a:pt x="1001" y="48"/>
                    <a:pt x="1001" y="48"/>
                    <a:pt x="1001" y="48"/>
                  </a:cubicBezTo>
                  <a:cubicBezTo>
                    <a:pt x="1001" y="22"/>
                    <a:pt x="979" y="0"/>
                    <a:pt x="953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1" name="Rectangle 10"/>
            <p:cNvSpPr>
              <a:spLocks noChangeArrowheads="1"/>
            </p:cNvSpPr>
            <p:nvPr/>
          </p:nvSpPr>
          <p:spPr bwMode="auto">
            <a:xfrm>
              <a:off x="-64" y="1253"/>
              <a:ext cx="2062" cy="426"/>
            </a:xfrm>
            <a:prstGeom prst="rect">
              <a:avLst/>
            </a:prstGeom>
            <a:solidFill>
              <a:srgbClr val="F05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2" name="Rectangle 11"/>
            <p:cNvSpPr>
              <a:spLocks noChangeArrowheads="1"/>
            </p:cNvSpPr>
            <p:nvPr/>
          </p:nvSpPr>
          <p:spPr bwMode="auto">
            <a:xfrm>
              <a:off x="-64" y="1735"/>
              <a:ext cx="2062" cy="427"/>
            </a:xfrm>
            <a:prstGeom prst="rect">
              <a:avLst/>
            </a:prstGeom>
            <a:solidFill>
              <a:srgbClr val="FFEB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3" name="Rectangle 12"/>
            <p:cNvSpPr>
              <a:spLocks noChangeArrowheads="1"/>
            </p:cNvSpPr>
            <p:nvPr/>
          </p:nvSpPr>
          <p:spPr bwMode="auto">
            <a:xfrm>
              <a:off x="-64" y="2251"/>
              <a:ext cx="2062" cy="42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4" name="Rectangle 13"/>
            <p:cNvSpPr>
              <a:spLocks noChangeArrowheads="1"/>
            </p:cNvSpPr>
            <p:nvPr/>
          </p:nvSpPr>
          <p:spPr bwMode="auto">
            <a:xfrm>
              <a:off x="-64" y="2772"/>
              <a:ext cx="2062" cy="42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5" name="Freeform 14"/>
            <p:cNvSpPr>
              <a:spLocks/>
            </p:cNvSpPr>
            <p:nvPr/>
          </p:nvSpPr>
          <p:spPr bwMode="auto">
            <a:xfrm>
              <a:off x="1972" y="514"/>
              <a:ext cx="473" cy="1165"/>
            </a:xfrm>
            <a:custGeom>
              <a:avLst/>
              <a:gdLst>
                <a:gd name="T0" fmla="*/ 0 w 1700"/>
                <a:gd name="T1" fmla="*/ 739 h 1165"/>
                <a:gd name="T2" fmla="*/ 1700 w 1700"/>
                <a:gd name="T3" fmla="*/ 0 h 1165"/>
                <a:gd name="T4" fmla="*/ 1700 w 1700"/>
                <a:gd name="T5" fmla="*/ 748 h 1165"/>
                <a:gd name="T6" fmla="*/ 0 w 1700"/>
                <a:gd name="T7" fmla="*/ 1165 h 1165"/>
                <a:gd name="T8" fmla="*/ 0 w 1700"/>
                <a:gd name="T9" fmla="*/ 739 h 1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0" h="1165">
                  <a:moveTo>
                    <a:pt x="0" y="739"/>
                  </a:moveTo>
                  <a:lnTo>
                    <a:pt x="1700" y="0"/>
                  </a:lnTo>
                  <a:lnTo>
                    <a:pt x="1700" y="748"/>
                  </a:lnTo>
                  <a:lnTo>
                    <a:pt x="0" y="1165"/>
                  </a:lnTo>
                  <a:lnTo>
                    <a:pt x="0" y="739"/>
                  </a:lnTo>
                  <a:close/>
                </a:path>
              </a:pathLst>
            </a:custGeom>
            <a:solidFill>
              <a:srgbClr val="EA14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6" name="Freeform 15"/>
            <p:cNvSpPr>
              <a:spLocks/>
            </p:cNvSpPr>
            <p:nvPr/>
          </p:nvSpPr>
          <p:spPr bwMode="auto">
            <a:xfrm>
              <a:off x="1972" y="1409"/>
              <a:ext cx="473" cy="753"/>
            </a:xfrm>
            <a:custGeom>
              <a:avLst/>
              <a:gdLst>
                <a:gd name="T0" fmla="*/ 0 w 1700"/>
                <a:gd name="T1" fmla="*/ 326 h 753"/>
                <a:gd name="T2" fmla="*/ 0 w 1700"/>
                <a:gd name="T3" fmla="*/ 753 h 753"/>
                <a:gd name="T4" fmla="*/ 1700 w 1700"/>
                <a:gd name="T5" fmla="*/ 748 h 753"/>
                <a:gd name="T6" fmla="*/ 1700 w 1700"/>
                <a:gd name="T7" fmla="*/ 0 h 753"/>
                <a:gd name="T8" fmla="*/ 0 w 1700"/>
                <a:gd name="T9" fmla="*/ 326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0" h="753">
                  <a:moveTo>
                    <a:pt x="0" y="326"/>
                  </a:moveTo>
                  <a:lnTo>
                    <a:pt x="0" y="753"/>
                  </a:lnTo>
                  <a:lnTo>
                    <a:pt x="1700" y="748"/>
                  </a:lnTo>
                  <a:lnTo>
                    <a:pt x="1700" y="0"/>
                  </a:lnTo>
                  <a:lnTo>
                    <a:pt x="0" y="326"/>
                  </a:lnTo>
                  <a:close/>
                </a:path>
              </a:pathLst>
            </a:custGeom>
            <a:solidFill>
              <a:srgbClr val="FFE2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7" name="Freeform 16"/>
            <p:cNvSpPr>
              <a:spLocks/>
            </p:cNvSpPr>
            <p:nvPr/>
          </p:nvSpPr>
          <p:spPr bwMode="auto">
            <a:xfrm>
              <a:off x="1972" y="2251"/>
              <a:ext cx="473" cy="801"/>
            </a:xfrm>
            <a:custGeom>
              <a:avLst/>
              <a:gdLst>
                <a:gd name="T0" fmla="*/ 0 w 1700"/>
                <a:gd name="T1" fmla="*/ 0 h 801"/>
                <a:gd name="T2" fmla="*/ 1700 w 1700"/>
                <a:gd name="T3" fmla="*/ 53 h 801"/>
                <a:gd name="T4" fmla="*/ 1700 w 1700"/>
                <a:gd name="T5" fmla="*/ 801 h 801"/>
                <a:gd name="T6" fmla="*/ 0 w 1700"/>
                <a:gd name="T7" fmla="*/ 427 h 801"/>
                <a:gd name="T8" fmla="*/ 0 w 1700"/>
                <a:gd name="T9" fmla="*/ 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0" h="801">
                  <a:moveTo>
                    <a:pt x="0" y="0"/>
                  </a:moveTo>
                  <a:lnTo>
                    <a:pt x="1700" y="53"/>
                  </a:lnTo>
                  <a:lnTo>
                    <a:pt x="1700" y="801"/>
                  </a:lnTo>
                  <a:lnTo>
                    <a:pt x="0" y="4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8" name="Freeform 17"/>
            <p:cNvSpPr>
              <a:spLocks/>
            </p:cNvSpPr>
            <p:nvPr/>
          </p:nvSpPr>
          <p:spPr bwMode="auto">
            <a:xfrm>
              <a:off x="1972" y="2772"/>
              <a:ext cx="473" cy="1174"/>
            </a:xfrm>
            <a:custGeom>
              <a:avLst/>
              <a:gdLst>
                <a:gd name="T0" fmla="*/ 0 w 1700"/>
                <a:gd name="T1" fmla="*/ 0 h 1174"/>
                <a:gd name="T2" fmla="*/ 0 w 1700"/>
                <a:gd name="T3" fmla="*/ 426 h 1174"/>
                <a:gd name="T4" fmla="*/ 1700 w 1700"/>
                <a:gd name="T5" fmla="*/ 1174 h 1174"/>
                <a:gd name="T6" fmla="*/ 1700 w 1700"/>
                <a:gd name="T7" fmla="*/ 426 h 1174"/>
                <a:gd name="T8" fmla="*/ 0 w 1700"/>
                <a:gd name="T9" fmla="*/ 0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0" h="1174">
                  <a:moveTo>
                    <a:pt x="0" y="0"/>
                  </a:moveTo>
                  <a:lnTo>
                    <a:pt x="0" y="426"/>
                  </a:lnTo>
                  <a:lnTo>
                    <a:pt x="1700" y="1174"/>
                  </a:lnTo>
                  <a:lnTo>
                    <a:pt x="1700" y="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B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52" name="文字方塊 51"/>
          <p:cNvSpPr txBox="1"/>
          <p:nvPr/>
        </p:nvSpPr>
        <p:spPr>
          <a:xfrm>
            <a:off x="3612372" y="1735074"/>
            <a:ext cx="5235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檢討三年內汰換需求，</a:t>
            </a:r>
            <a:r>
              <a:rPr lang="zh-TW" alt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購置</a:t>
            </a:r>
            <a:r>
              <a:rPr lang="en-US" altLang="zh-TW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或租用</a:t>
            </a:r>
            <a:r>
              <a:rPr lang="en-US" altLang="zh-TW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電動車。</a:t>
            </a:r>
            <a:endParaRPr lang="zh-TW" altLang="en-US" sz="24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762001" y="2583621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公務用車</a:t>
            </a:r>
            <a:endParaRPr lang="zh-TW" altLang="en-US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762001" y="3181201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復康巴士</a:t>
            </a:r>
            <a:endParaRPr lang="zh-TW" altLang="en-US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762001" y="4467651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大型活動</a:t>
            </a:r>
            <a:endParaRPr lang="zh-TW" altLang="en-US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文字方塊 61"/>
          <p:cNvSpPr txBox="1"/>
          <p:nvPr/>
        </p:nvSpPr>
        <p:spPr>
          <a:xfrm>
            <a:off x="3612372" y="2992941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行駛平原區之新購車須採電動車。</a:t>
            </a:r>
            <a:endParaRPr lang="zh-TW" altLang="en-US" sz="24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3" name="文字方塊 62"/>
          <p:cNvSpPr txBox="1"/>
          <p:nvPr/>
        </p:nvSpPr>
        <p:spPr>
          <a:xfrm>
            <a:off x="3612372" y="5274476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要求業者使用電動車接駁遊客。</a:t>
            </a:r>
            <a:endParaRPr lang="zh-TW" altLang="en-US" sz="24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0" name="文字方塊 69"/>
          <p:cNvSpPr txBox="1"/>
          <p:nvPr/>
        </p:nvSpPr>
        <p:spPr>
          <a:xfrm>
            <a:off x="735106" y="3832356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委外業務</a:t>
            </a:r>
            <a:endParaRPr lang="zh-TW" altLang="en-US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1" name="文字方塊 70"/>
          <p:cNvSpPr txBox="1"/>
          <p:nvPr/>
        </p:nvSpPr>
        <p:spPr>
          <a:xfrm>
            <a:off x="3585477" y="4131476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委外標案要求使用</a:t>
            </a:r>
            <a:r>
              <a:rPr lang="en-US" altLang="zh-TW" sz="2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租用</a:t>
            </a:r>
            <a:r>
              <a:rPr lang="en-US" altLang="zh-TW" sz="2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電動車。</a:t>
            </a:r>
            <a:endParaRPr lang="zh-TW" altLang="en-US" sz="24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533400" y="1361182"/>
            <a:ext cx="26468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公務用車規劃</a:t>
            </a:r>
          </a:p>
          <a:p>
            <a:pPr algn="ctr"/>
            <a:r>
              <a:rPr lang="zh-TW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優先採電動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車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1" name="群組 40"/>
          <p:cNvGrpSpPr/>
          <p:nvPr/>
        </p:nvGrpSpPr>
        <p:grpSpPr>
          <a:xfrm>
            <a:off x="8059504" y="211355"/>
            <a:ext cx="1094400" cy="637200"/>
            <a:chOff x="908459" y="3653412"/>
            <a:chExt cx="1823627" cy="1062425"/>
          </a:xfrm>
        </p:grpSpPr>
        <p:grpSp>
          <p:nvGrpSpPr>
            <p:cNvPr id="42" name="群組 41"/>
            <p:cNvGrpSpPr/>
            <p:nvPr/>
          </p:nvGrpSpPr>
          <p:grpSpPr>
            <a:xfrm>
              <a:off x="1046027" y="3653412"/>
              <a:ext cx="1531472" cy="1062425"/>
              <a:chOff x="462148" y="1291130"/>
              <a:chExt cx="1416458" cy="1548548"/>
            </a:xfrm>
          </p:grpSpPr>
          <p:sp>
            <p:nvSpPr>
              <p:cNvPr id="44" name="Hexagon 1"/>
              <p:cNvSpPr/>
              <p:nvPr/>
            </p:nvSpPr>
            <p:spPr>
              <a:xfrm rot="5400000">
                <a:off x="396103" y="1357175"/>
                <a:ext cx="1548548" cy="1416458"/>
              </a:xfrm>
              <a:prstGeom prst="hexagon">
                <a:avLst/>
              </a:prstGeom>
              <a:solidFill>
                <a:srgbClr val="33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5" name="Oval 3"/>
              <p:cNvSpPr/>
              <p:nvPr/>
            </p:nvSpPr>
            <p:spPr>
              <a:xfrm>
                <a:off x="592678" y="1520944"/>
                <a:ext cx="1155398" cy="1088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127000" dir="13620000">
                  <a:prstClr val="black">
                    <a:alpha val="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43" name="文字方塊 42"/>
            <p:cNvSpPr txBox="1"/>
            <p:nvPr/>
          </p:nvSpPr>
          <p:spPr>
            <a:xfrm>
              <a:off x="908459" y="3770017"/>
              <a:ext cx="1823627" cy="724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低碳</a:t>
              </a:r>
              <a:endParaRPr lang="en-US" altLang="zh-TW" sz="14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</a:t>
              </a: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1561968" y="144572"/>
            <a:ext cx="5211683" cy="822664"/>
            <a:chOff x="1561968" y="166606"/>
            <a:chExt cx="5211683" cy="822664"/>
          </a:xfrm>
        </p:grpSpPr>
        <p:sp>
          <p:nvSpPr>
            <p:cNvPr id="47" name="文字方塊 46"/>
            <p:cNvSpPr txBox="1"/>
            <p:nvPr/>
          </p:nvSpPr>
          <p:spPr>
            <a:xfrm>
              <a:off x="1561968" y="166606"/>
              <a:ext cx="52116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經濟部</a:t>
              </a:r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智慧電動車先導運行計畫</a:t>
              </a:r>
            </a:p>
          </p:txBody>
        </p:sp>
        <p:sp>
          <p:nvSpPr>
            <p:cNvPr id="48" name="文字方塊 47"/>
            <p:cNvSpPr txBox="1"/>
            <p:nvPr/>
          </p:nvSpPr>
          <p:spPr>
            <a:xfrm>
              <a:off x="1918022" y="527605"/>
              <a:ext cx="41857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建構嘉義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縣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低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碳運輸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服務系統</a:t>
              </a:r>
              <a:endPara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5" name="文字方塊 34"/>
          <p:cNvSpPr txBox="1"/>
          <p:nvPr/>
        </p:nvSpPr>
        <p:spPr>
          <a:xfrm>
            <a:off x="8620387" y="6478927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59796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9"/>
          <p:cNvGrpSpPr>
            <a:grpSpLocks noChangeAspect="1"/>
          </p:cNvGrpSpPr>
          <p:nvPr/>
        </p:nvGrpSpPr>
        <p:grpSpPr>
          <a:xfrm>
            <a:off x="3627781" y="1901950"/>
            <a:ext cx="968187" cy="968187"/>
            <a:chOff x="2994444" y="4545171"/>
            <a:chExt cx="605117" cy="605117"/>
          </a:xfrm>
        </p:grpSpPr>
        <p:sp>
          <p:nvSpPr>
            <p:cNvPr id="5" name="Oval 40"/>
            <p:cNvSpPr/>
            <p:nvPr/>
          </p:nvSpPr>
          <p:spPr>
            <a:xfrm>
              <a:off x="2994444" y="4545171"/>
              <a:ext cx="605117" cy="605117"/>
            </a:xfrm>
            <a:prstGeom prst="ellipse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Oval 71"/>
            <p:cNvSpPr/>
            <p:nvPr/>
          </p:nvSpPr>
          <p:spPr>
            <a:xfrm>
              <a:off x="3046953" y="4597681"/>
              <a:ext cx="500096" cy="500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8" name="Picture 18" descr="http://thumbs.dreamstime.com/z/bus-symbol-vector-illustration-white-background-47327999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3" b="15297"/>
          <a:stretch/>
        </p:blipFill>
        <p:spPr bwMode="auto">
          <a:xfrm>
            <a:off x="1288681" y="1788207"/>
            <a:ext cx="2287838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1613403" y="3390074"/>
            <a:ext cx="2184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電動</a:t>
            </a:r>
            <a:r>
              <a:rPr lang="zh-TW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巴士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1255513" y="5652103"/>
            <a:ext cx="2328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電動車</a:t>
            </a:r>
            <a:r>
              <a:rPr lang="zh-TW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Car Sharing</a:t>
            </a:r>
            <a:endParaRPr lang="zh-TW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Picture 2" descr="http://thumbs.dreamstime.com/z/stylized-car-179570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74"/>
          <a:stretch/>
        </p:blipFill>
        <p:spPr bwMode="auto">
          <a:xfrm rot="21243343">
            <a:off x="1204935" y="4196355"/>
            <a:ext cx="2309959" cy="145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/>
          <p:cNvSpPr/>
          <p:nvPr/>
        </p:nvSpPr>
        <p:spPr>
          <a:xfrm>
            <a:off x="3763057" y="2031277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200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固定</a:t>
            </a:r>
            <a:endParaRPr lang="en-US" altLang="zh-TW" sz="2000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200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  <a:endParaRPr lang="zh-TW" altLang="en-US" sz="20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6" name="Group 69"/>
          <p:cNvGrpSpPr>
            <a:grpSpLocks noChangeAspect="1"/>
          </p:cNvGrpSpPr>
          <p:nvPr/>
        </p:nvGrpSpPr>
        <p:grpSpPr>
          <a:xfrm>
            <a:off x="5717126" y="2591201"/>
            <a:ext cx="968187" cy="968187"/>
            <a:chOff x="2994444" y="4545171"/>
            <a:chExt cx="605117" cy="605117"/>
          </a:xfrm>
        </p:grpSpPr>
        <p:sp>
          <p:nvSpPr>
            <p:cNvPr id="17" name="Oval 40"/>
            <p:cNvSpPr/>
            <p:nvPr/>
          </p:nvSpPr>
          <p:spPr>
            <a:xfrm>
              <a:off x="2994444" y="4545171"/>
              <a:ext cx="605117" cy="605117"/>
            </a:xfrm>
            <a:prstGeom prst="ellipse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Oval 71"/>
            <p:cNvSpPr/>
            <p:nvPr/>
          </p:nvSpPr>
          <p:spPr>
            <a:xfrm>
              <a:off x="3046953" y="4597681"/>
              <a:ext cx="500096" cy="500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9" name="矩形 18"/>
          <p:cNvSpPr/>
          <p:nvPr/>
        </p:nvSpPr>
        <p:spPr>
          <a:xfrm>
            <a:off x="5852402" y="2720528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200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彈性</a:t>
            </a:r>
            <a:endParaRPr lang="en-US" altLang="zh-TW" sz="2000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200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  <a:endParaRPr lang="zh-TW" altLang="en-US" sz="20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0" name="Group 69"/>
          <p:cNvGrpSpPr>
            <a:grpSpLocks noChangeAspect="1"/>
          </p:cNvGrpSpPr>
          <p:nvPr/>
        </p:nvGrpSpPr>
        <p:grpSpPr>
          <a:xfrm>
            <a:off x="3627781" y="4357142"/>
            <a:ext cx="968187" cy="968187"/>
            <a:chOff x="2994444" y="4545171"/>
            <a:chExt cx="605117" cy="605117"/>
          </a:xfrm>
        </p:grpSpPr>
        <p:sp>
          <p:nvSpPr>
            <p:cNvPr id="21" name="Oval 40"/>
            <p:cNvSpPr/>
            <p:nvPr/>
          </p:nvSpPr>
          <p:spPr>
            <a:xfrm>
              <a:off x="2994444" y="4545171"/>
              <a:ext cx="605117" cy="605117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" name="Oval 71"/>
            <p:cNvSpPr/>
            <p:nvPr/>
          </p:nvSpPr>
          <p:spPr>
            <a:xfrm>
              <a:off x="3046953" y="4597681"/>
              <a:ext cx="500096" cy="500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3" name="矩形 22"/>
          <p:cNvSpPr/>
          <p:nvPr/>
        </p:nvSpPr>
        <p:spPr>
          <a:xfrm>
            <a:off x="3763057" y="4514448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200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觀光</a:t>
            </a:r>
            <a:endParaRPr lang="en-US" altLang="zh-TW" sz="2000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200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</a:t>
            </a:r>
            <a:r>
              <a:rPr lang="zh-TW" altLang="en-US" sz="20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求</a:t>
            </a:r>
          </a:p>
        </p:txBody>
      </p:sp>
      <p:grpSp>
        <p:nvGrpSpPr>
          <p:cNvPr id="24" name="Group 69"/>
          <p:cNvGrpSpPr>
            <a:grpSpLocks noChangeAspect="1"/>
          </p:cNvGrpSpPr>
          <p:nvPr/>
        </p:nvGrpSpPr>
        <p:grpSpPr>
          <a:xfrm>
            <a:off x="5717126" y="5056798"/>
            <a:ext cx="968187" cy="968187"/>
            <a:chOff x="2994444" y="4545171"/>
            <a:chExt cx="605117" cy="605117"/>
          </a:xfrm>
        </p:grpSpPr>
        <p:sp>
          <p:nvSpPr>
            <p:cNvPr id="25" name="Oval 40"/>
            <p:cNvSpPr/>
            <p:nvPr/>
          </p:nvSpPr>
          <p:spPr>
            <a:xfrm>
              <a:off x="2994444" y="4545171"/>
              <a:ext cx="605117" cy="605117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" name="Oval 71"/>
            <p:cNvSpPr/>
            <p:nvPr/>
          </p:nvSpPr>
          <p:spPr>
            <a:xfrm>
              <a:off x="3046953" y="4597681"/>
              <a:ext cx="500096" cy="500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7" name="矩形 26"/>
          <p:cNvSpPr/>
          <p:nvPr/>
        </p:nvSpPr>
        <p:spPr>
          <a:xfrm>
            <a:off x="5852402" y="5214104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200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公務</a:t>
            </a:r>
            <a:endParaRPr lang="en-US" altLang="zh-TW" sz="2000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200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</a:t>
            </a:r>
            <a:r>
              <a:rPr lang="zh-TW" altLang="en-US" sz="20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求</a:t>
            </a:r>
          </a:p>
        </p:txBody>
      </p:sp>
      <p:sp>
        <p:nvSpPr>
          <p:cNvPr id="31" name="矩形 30"/>
          <p:cNvSpPr/>
          <p:nvPr/>
        </p:nvSpPr>
        <p:spPr>
          <a:xfrm>
            <a:off x="4622889" y="2052140"/>
            <a:ext cx="140655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zh-TW" altLang="en-US" sz="20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市區</a:t>
            </a:r>
            <a:r>
              <a:rPr lang="zh-TW" altLang="en-US" sz="200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公車</a:t>
            </a:r>
            <a:endParaRPr lang="zh-TW" altLang="en-US" sz="20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zh-TW" altLang="en-US" sz="20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景點公車</a:t>
            </a:r>
          </a:p>
        </p:txBody>
      </p:sp>
      <p:sp>
        <p:nvSpPr>
          <p:cNvPr id="32" name="矩形 31"/>
          <p:cNvSpPr/>
          <p:nvPr/>
        </p:nvSpPr>
        <p:spPr>
          <a:xfrm>
            <a:off x="6708891" y="2566588"/>
            <a:ext cx="22915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zh-TW" altLang="en-US" sz="20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工業區接駁車</a:t>
            </a:r>
          </a:p>
          <a:p>
            <a:pPr marL="0" lvl="1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zh-TW" altLang="en-US" sz="20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廠商交通車共享</a:t>
            </a:r>
          </a:p>
          <a:p>
            <a:pPr marL="0" lvl="1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zh-TW" altLang="en-US" sz="200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預約</a:t>
            </a:r>
            <a:r>
              <a:rPr lang="zh-TW" altLang="en-US" sz="20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導覽</a:t>
            </a:r>
            <a:r>
              <a:rPr lang="zh-TW" altLang="en-US" sz="200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公車</a:t>
            </a:r>
            <a:endParaRPr lang="en-US" altLang="zh-TW" sz="2000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630455" y="4491449"/>
            <a:ext cx="169449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zh-TW" altLang="en-US" sz="20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自駕旅遊</a:t>
            </a:r>
          </a:p>
          <a:p>
            <a:pPr marL="0" lvl="1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zh-TW" altLang="en-US" sz="20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飯店接駁</a:t>
            </a:r>
          </a:p>
        </p:txBody>
      </p:sp>
      <p:sp>
        <p:nvSpPr>
          <p:cNvPr id="37" name="矩形 36"/>
          <p:cNvSpPr/>
          <p:nvPr/>
        </p:nvSpPr>
        <p:spPr>
          <a:xfrm>
            <a:off x="6736575" y="5200779"/>
            <a:ext cx="178690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zh-TW" altLang="en-US" sz="20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公務稽查</a:t>
            </a:r>
          </a:p>
          <a:p>
            <a:pPr marL="0" lvl="1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zh-TW" altLang="en-US" sz="20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參訪接待</a:t>
            </a:r>
          </a:p>
        </p:txBody>
      </p:sp>
      <p:sp>
        <p:nvSpPr>
          <p:cNvPr id="33" name="文字方塊 32"/>
          <p:cNvSpPr txBox="1"/>
          <p:nvPr/>
        </p:nvSpPr>
        <p:spPr>
          <a:xfrm>
            <a:off x="330875" y="914400"/>
            <a:ext cx="77251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大眾運輸系統未來</a:t>
            </a:r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趨勢  </a:t>
            </a:r>
            <a:r>
              <a:rPr lang="zh-TW" alt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共同</a:t>
            </a:r>
            <a:r>
              <a:rPr lang="zh-TW" altLang="en-US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調度、共享</a:t>
            </a:r>
            <a:r>
              <a:rPr lang="zh-TW" alt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  <a:endParaRPr lang="zh-TW" altLang="en-US" sz="32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0" name="群組 29"/>
          <p:cNvGrpSpPr/>
          <p:nvPr/>
        </p:nvGrpSpPr>
        <p:grpSpPr>
          <a:xfrm>
            <a:off x="8059504" y="211355"/>
            <a:ext cx="1094400" cy="637200"/>
            <a:chOff x="908459" y="3653412"/>
            <a:chExt cx="1823627" cy="1062425"/>
          </a:xfrm>
        </p:grpSpPr>
        <p:grpSp>
          <p:nvGrpSpPr>
            <p:cNvPr id="34" name="群組 33"/>
            <p:cNvGrpSpPr/>
            <p:nvPr/>
          </p:nvGrpSpPr>
          <p:grpSpPr>
            <a:xfrm>
              <a:off x="1046027" y="3653412"/>
              <a:ext cx="1531472" cy="1062425"/>
              <a:chOff x="462148" y="1291130"/>
              <a:chExt cx="1416458" cy="1548548"/>
            </a:xfrm>
          </p:grpSpPr>
          <p:sp>
            <p:nvSpPr>
              <p:cNvPr id="38" name="Hexagon 1"/>
              <p:cNvSpPr/>
              <p:nvPr/>
            </p:nvSpPr>
            <p:spPr>
              <a:xfrm rot="5400000">
                <a:off x="396103" y="1357175"/>
                <a:ext cx="1548548" cy="1416458"/>
              </a:xfrm>
              <a:prstGeom prst="hexagon">
                <a:avLst/>
              </a:prstGeom>
              <a:solidFill>
                <a:srgbClr val="33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39" name="Oval 3"/>
              <p:cNvSpPr/>
              <p:nvPr/>
            </p:nvSpPr>
            <p:spPr>
              <a:xfrm>
                <a:off x="592678" y="1520944"/>
                <a:ext cx="1155398" cy="1088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127000" dir="13620000">
                  <a:prstClr val="black">
                    <a:alpha val="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35" name="文字方塊 34"/>
            <p:cNvSpPr txBox="1"/>
            <p:nvPr/>
          </p:nvSpPr>
          <p:spPr>
            <a:xfrm>
              <a:off x="908459" y="3770017"/>
              <a:ext cx="1823627" cy="724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低碳</a:t>
              </a:r>
              <a:endParaRPr lang="en-US" altLang="zh-TW" sz="14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</a:t>
              </a:r>
            </a:p>
          </p:txBody>
        </p:sp>
      </p:grpSp>
      <p:grpSp>
        <p:nvGrpSpPr>
          <p:cNvPr id="43" name="群組 42"/>
          <p:cNvGrpSpPr/>
          <p:nvPr/>
        </p:nvGrpSpPr>
        <p:grpSpPr>
          <a:xfrm>
            <a:off x="1561968" y="144572"/>
            <a:ext cx="5211683" cy="822664"/>
            <a:chOff x="1561968" y="166606"/>
            <a:chExt cx="5211683" cy="822664"/>
          </a:xfrm>
        </p:grpSpPr>
        <p:sp>
          <p:nvSpPr>
            <p:cNvPr id="44" name="文字方塊 43"/>
            <p:cNvSpPr txBox="1"/>
            <p:nvPr/>
          </p:nvSpPr>
          <p:spPr>
            <a:xfrm>
              <a:off x="1561968" y="166606"/>
              <a:ext cx="52116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經濟部</a:t>
              </a:r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智慧電動車先導運行計畫</a:t>
              </a:r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1918022" y="527605"/>
              <a:ext cx="41857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建構嘉義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縣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低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碳運輸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服務系統</a:t>
              </a:r>
              <a:endPara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41" name="文字方塊 40"/>
          <p:cNvSpPr txBox="1"/>
          <p:nvPr/>
        </p:nvSpPr>
        <p:spPr>
          <a:xfrm>
            <a:off x="8620387" y="6478927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960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字方塊 32"/>
          <p:cNvSpPr txBox="1"/>
          <p:nvPr/>
        </p:nvSpPr>
        <p:spPr>
          <a:xfrm>
            <a:off x="330875" y="914400"/>
            <a:ext cx="765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電動巴士 </a:t>
            </a:r>
            <a:r>
              <a:rPr lang="zh-TW" alt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潛力路線規劃 </a:t>
            </a:r>
            <a:r>
              <a:rPr lang="en-US" altLang="zh-TW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景點公車、市區公車</a:t>
            </a:r>
            <a:r>
              <a:rPr lang="en-US" altLang="zh-TW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2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5" name="圖片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71" y="4064146"/>
            <a:ext cx="3973961" cy="2655221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75" y="1444638"/>
            <a:ext cx="3657551" cy="2649612"/>
          </a:xfrm>
          <a:prstGeom prst="rect">
            <a:avLst/>
          </a:prstGeom>
        </p:spPr>
      </p:pic>
      <p:grpSp>
        <p:nvGrpSpPr>
          <p:cNvPr id="2" name="群組 1"/>
          <p:cNvGrpSpPr>
            <a:grpSpLocks noChangeAspect="1"/>
          </p:cNvGrpSpPr>
          <p:nvPr/>
        </p:nvGrpSpPr>
        <p:grpSpPr>
          <a:xfrm>
            <a:off x="5428920" y="1498265"/>
            <a:ext cx="2808000" cy="5201487"/>
            <a:chOff x="5793640" y="1423437"/>
            <a:chExt cx="2399051" cy="4443963"/>
          </a:xfrm>
        </p:grpSpPr>
        <p:pic>
          <p:nvPicPr>
            <p:cNvPr id="34" name="圖片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19752" y="1741860"/>
              <a:ext cx="2344682" cy="4125540"/>
            </a:xfrm>
            <a:prstGeom prst="rect">
              <a:avLst/>
            </a:prstGeom>
            <a:ln w="38100">
              <a:solidFill>
                <a:srgbClr val="3C8C93"/>
              </a:solidFill>
            </a:ln>
          </p:spPr>
        </p:pic>
        <p:sp>
          <p:nvSpPr>
            <p:cNvPr id="44" name="矩形 43"/>
            <p:cNvSpPr/>
            <p:nvPr/>
          </p:nvSpPr>
          <p:spPr>
            <a:xfrm>
              <a:off x="5793640" y="1423437"/>
              <a:ext cx="2399051" cy="318423"/>
            </a:xfrm>
            <a:prstGeom prst="rect">
              <a:avLst/>
            </a:prstGeom>
            <a:solidFill>
              <a:srgbClr val="3C8C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濱海風景區接駁車</a:t>
              </a:r>
              <a:endPara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46" name="文字方塊 45"/>
          <p:cNvSpPr txBox="1"/>
          <p:nvPr/>
        </p:nvSpPr>
        <p:spPr>
          <a:xfrm>
            <a:off x="778073" y="6163618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提議嘉義市政府購車</a:t>
            </a:r>
            <a:endParaRPr lang="zh-TW" altLang="en-US" sz="32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文字方塊 46"/>
          <p:cNvSpPr txBox="1"/>
          <p:nvPr/>
        </p:nvSpPr>
        <p:spPr>
          <a:xfrm>
            <a:off x="5396485" y="6201942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新闢路線</a:t>
            </a:r>
            <a:endParaRPr lang="zh-TW" altLang="en-US" sz="32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8059504" y="211355"/>
            <a:ext cx="1094400" cy="637200"/>
            <a:chOff x="908459" y="3653412"/>
            <a:chExt cx="1823627" cy="1062425"/>
          </a:xfrm>
        </p:grpSpPr>
        <p:grpSp>
          <p:nvGrpSpPr>
            <p:cNvPr id="15" name="群組 14"/>
            <p:cNvGrpSpPr/>
            <p:nvPr/>
          </p:nvGrpSpPr>
          <p:grpSpPr>
            <a:xfrm>
              <a:off x="1046027" y="3653412"/>
              <a:ext cx="1531472" cy="1062425"/>
              <a:chOff x="462148" y="1291130"/>
              <a:chExt cx="1416458" cy="1548548"/>
            </a:xfrm>
          </p:grpSpPr>
          <p:sp>
            <p:nvSpPr>
              <p:cNvPr id="17" name="Hexagon 1"/>
              <p:cNvSpPr/>
              <p:nvPr/>
            </p:nvSpPr>
            <p:spPr>
              <a:xfrm rot="5400000">
                <a:off x="396103" y="1357175"/>
                <a:ext cx="1548548" cy="1416458"/>
              </a:xfrm>
              <a:prstGeom prst="hexagon">
                <a:avLst/>
              </a:prstGeom>
              <a:solidFill>
                <a:srgbClr val="33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8" name="Oval 3"/>
              <p:cNvSpPr/>
              <p:nvPr/>
            </p:nvSpPr>
            <p:spPr>
              <a:xfrm>
                <a:off x="592678" y="1520944"/>
                <a:ext cx="1155398" cy="1088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127000" dir="13620000">
                  <a:prstClr val="black">
                    <a:alpha val="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16" name="文字方塊 15"/>
            <p:cNvSpPr txBox="1"/>
            <p:nvPr/>
          </p:nvSpPr>
          <p:spPr>
            <a:xfrm>
              <a:off x="908459" y="3770017"/>
              <a:ext cx="1823627" cy="724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低碳</a:t>
              </a:r>
              <a:endParaRPr lang="en-US" altLang="zh-TW" sz="14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</a:t>
              </a: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1561968" y="144572"/>
            <a:ext cx="5211683" cy="822664"/>
            <a:chOff x="1561968" y="166606"/>
            <a:chExt cx="5211683" cy="822664"/>
          </a:xfrm>
        </p:grpSpPr>
        <p:sp>
          <p:nvSpPr>
            <p:cNvPr id="20" name="文字方塊 19"/>
            <p:cNvSpPr txBox="1"/>
            <p:nvPr/>
          </p:nvSpPr>
          <p:spPr>
            <a:xfrm>
              <a:off x="1561968" y="166606"/>
              <a:ext cx="52116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經濟部</a:t>
              </a:r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智慧電動車先導運行計畫</a:t>
              </a: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1918022" y="527605"/>
              <a:ext cx="41857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建構嘉義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縣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低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碳運輸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服務系統</a:t>
              </a:r>
              <a:endPara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3" name="文字方塊 22"/>
          <p:cNvSpPr txBox="1"/>
          <p:nvPr/>
        </p:nvSpPr>
        <p:spPr>
          <a:xfrm>
            <a:off x="8620387" y="6478927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1347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26" y="2201506"/>
            <a:ext cx="7722775" cy="4577715"/>
          </a:xfrm>
          <a:prstGeom prst="rect">
            <a:avLst/>
          </a:prstGeom>
        </p:spPr>
      </p:pic>
      <p:sp>
        <p:nvSpPr>
          <p:cNvPr id="75" name="矩形 74"/>
          <p:cNvSpPr/>
          <p:nvPr/>
        </p:nvSpPr>
        <p:spPr>
          <a:xfrm>
            <a:off x="1975214" y="1640596"/>
            <a:ext cx="5345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混合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多元</a:t>
            </a:r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TW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增加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車輛</a:t>
            </a:r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使用率</a:t>
            </a:r>
            <a:endParaRPr lang="zh-TW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330875" y="914400"/>
            <a:ext cx="6101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電動車  </a:t>
            </a:r>
            <a:r>
              <a:rPr lang="zh-TW" alt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導入</a:t>
            </a:r>
            <a:r>
              <a:rPr lang="zh-TW" altLang="en-US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極致的</a:t>
            </a:r>
            <a:r>
              <a:rPr lang="en-US" altLang="zh-TW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Car sharing</a:t>
            </a:r>
            <a:r>
              <a:rPr lang="zh-TW" alt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概念</a:t>
            </a:r>
            <a:endParaRPr lang="zh-TW" altLang="en-US" sz="28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8059504" y="211355"/>
            <a:ext cx="1094400" cy="637200"/>
            <a:chOff x="908459" y="3653412"/>
            <a:chExt cx="1823627" cy="1062425"/>
          </a:xfrm>
        </p:grpSpPr>
        <p:grpSp>
          <p:nvGrpSpPr>
            <p:cNvPr id="13" name="群組 12"/>
            <p:cNvGrpSpPr/>
            <p:nvPr/>
          </p:nvGrpSpPr>
          <p:grpSpPr>
            <a:xfrm>
              <a:off x="1046027" y="3653412"/>
              <a:ext cx="1531472" cy="1062425"/>
              <a:chOff x="462148" y="1291130"/>
              <a:chExt cx="1416458" cy="1548548"/>
            </a:xfrm>
          </p:grpSpPr>
          <p:sp>
            <p:nvSpPr>
              <p:cNvPr id="23" name="Hexagon 1"/>
              <p:cNvSpPr/>
              <p:nvPr/>
            </p:nvSpPr>
            <p:spPr>
              <a:xfrm rot="5400000">
                <a:off x="396103" y="1357175"/>
                <a:ext cx="1548548" cy="1416458"/>
              </a:xfrm>
              <a:prstGeom prst="hexagon">
                <a:avLst/>
              </a:prstGeom>
              <a:solidFill>
                <a:srgbClr val="33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4" name="Oval 3"/>
              <p:cNvSpPr/>
              <p:nvPr/>
            </p:nvSpPr>
            <p:spPr>
              <a:xfrm>
                <a:off x="592678" y="1520944"/>
                <a:ext cx="1155398" cy="1088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127000" dir="13620000">
                  <a:prstClr val="black">
                    <a:alpha val="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22" name="文字方塊 21"/>
            <p:cNvSpPr txBox="1"/>
            <p:nvPr/>
          </p:nvSpPr>
          <p:spPr>
            <a:xfrm>
              <a:off x="908459" y="3770017"/>
              <a:ext cx="1823627" cy="724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低碳</a:t>
              </a:r>
              <a:endParaRPr lang="en-US" altLang="zh-TW" sz="14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</a:t>
              </a:r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1561968" y="144572"/>
            <a:ext cx="5211683" cy="822664"/>
            <a:chOff x="1561968" y="166606"/>
            <a:chExt cx="5211683" cy="822664"/>
          </a:xfrm>
        </p:grpSpPr>
        <p:sp>
          <p:nvSpPr>
            <p:cNvPr id="26" name="文字方塊 25"/>
            <p:cNvSpPr txBox="1"/>
            <p:nvPr/>
          </p:nvSpPr>
          <p:spPr>
            <a:xfrm>
              <a:off x="1561968" y="166606"/>
              <a:ext cx="52116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經濟部</a:t>
              </a:r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智慧電動車先導運行計畫</a:t>
              </a:r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1918022" y="527605"/>
              <a:ext cx="41857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建構嘉義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縣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低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碳運輸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服務系統</a:t>
              </a:r>
              <a:endPara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5" name="文字方塊 14"/>
          <p:cNvSpPr txBox="1"/>
          <p:nvPr/>
        </p:nvSpPr>
        <p:spPr>
          <a:xfrm>
            <a:off x="8620387" y="6478927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240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Line 7"/>
          <p:cNvSpPr>
            <a:spLocks noChangeShapeType="1"/>
          </p:cNvSpPr>
          <p:nvPr/>
        </p:nvSpPr>
        <p:spPr bwMode="gray">
          <a:xfrm rot="20560554" flipH="1">
            <a:off x="1509998" y="3055568"/>
            <a:ext cx="310845" cy="2380374"/>
          </a:xfrm>
          <a:prstGeom prst="line">
            <a:avLst/>
          </a:prstGeom>
          <a:noFill/>
          <a:ln w="9525">
            <a:solidFill>
              <a:sysClr val="window" lastClr="FFFF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" name="Freeform 2"/>
          <p:cNvSpPr>
            <a:spLocks/>
          </p:cNvSpPr>
          <p:nvPr/>
        </p:nvSpPr>
        <p:spPr bwMode="gray">
          <a:xfrm rot="21360023">
            <a:off x="240202" y="1416442"/>
            <a:ext cx="4051147" cy="4508972"/>
          </a:xfrm>
          <a:custGeom>
            <a:avLst/>
            <a:gdLst/>
            <a:ahLst/>
            <a:cxnLst>
              <a:cxn ang="0">
                <a:pos x="744" y="1107"/>
              </a:cxn>
              <a:cxn ang="0">
                <a:pos x="0" y="2479"/>
              </a:cxn>
              <a:cxn ang="0">
                <a:pos x="977" y="2854"/>
              </a:cxn>
              <a:cxn ang="0">
                <a:pos x="2200" y="2440"/>
              </a:cxn>
              <a:cxn ang="0">
                <a:pos x="2666" y="1469"/>
              </a:cxn>
              <a:cxn ang="0">
                <a:pos x="2466" y="583"/>
              </a:cxn>
              <a:cxn ang="0">
                <a:pos x="2077" y="0"/>
              </a:cxn>
              <a:cxn ang="0">
                <a:pos x="744" y="1107"/>
              </a:cxn>
            </a:cxnLst>
            <a:rect l="0" t="0" r="r" b="b"/>
            <a:pathLst>
              <a:path w="2698" h="2870">
                <a:moveTo>
                  <a:pt x="744" y="1107"/>
                </a:moveTo>
                <a:lnTo>
                  <a:pt x="0" y="2479"/>
                </a:lnTo>
                <a:cubicBezTo>
                  <a:pt x="323" y="2693"/>
                  <a:pt x="608" y="2838"/>
                  <a:pt x="977" y="2854"/>
                </a:cubicBezTo>
                <a:cubicBezTo>
                  <a:pt x="1346" y="2870"/>
                  <a:pt x="1870" y="2745"/>
                  <a:pt x="2200" y="2440"/>
                </a:cubicBezTo>
                <a:cubicBezTo>
                  <a:pt x="2530" y="2135"/>
                  <a:pt x="2634" y="1715"/>
                  <a:pt x="2666" y="1469"/>
                </a:cubicBezTo>
                <a:cubicBezTo>
                  <a:pt x="2698" y="1223"/>
                  <a:pt x="2575" y="827"/>
                  <a:pt x="2466" y="583"/>
                </a:cubicBezTo>
                <a:cubicBezTo>
                  <a:pt x="2357" y="339"/>
                  <a:pt x="2258" y="175"/>
                  <a:pt x="2077" y="0"/>
                </a:cubicBezTo>
                <a:cubicBezTo>
                  <a:pt x="1410" y="553"/>
                  <a:pt x="744" y="1107"/>
                  <a:pt x="744" y="1107"/>
                </a:cubicBezTo>
                <a:close/>
              </a:path>
            </a:pathLst>
          </a:custGeom>
          <a:gradFill rotWithShape="1">
            <a:gsLst>
              <a:gs pos="0">
                <a:srgbClr val="00B050"/>
              </a:gs>
              <a:gs pos="100000">
                <a:srgbClr val="EEECE1">
                  <a:gamma/>
                  <a:tint val="0"/>
                  <a:invGamma/>
                  <a:alpha val="0"/>
                </a:srgbClr>
              </a:gs>
            </a:gsLst>
            <a:lin ang="270000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57" name="Line 7"/>
          <p:cNvSpPr>
            <a:spLocks noChangeShapeType="1"/>
          </p:cNvSpPr>
          <p:nvPr/>
        </p:nvSpPr>
        <p:spPr bwMode="gray">
          <a:xfrm rot="20560554">
            <a:off x="1718418" y="2665255"/>
            <a:ext cx="1596494" cy="2576582"/>
          </a:xfrm>
          <a:prstGeom prst="line">
            <a:avLst/>
          </a:prstGeom>
          <a:noFill/>
          <a:ln w="9525">
            <a:solidFill>
              <a:sysClr val="window" lastClr="FFFF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" name="Line 6"/>
          <p:cNvSpPr>
            <a:spLocks noChangeShapeType="1"/>
          </p:cNvSpPr>
          <p:nvPr/>
        </p:nvSpPr>
        <p:spPr bwMode="gray">
          <a:xfrm rot="20560554">
            <a:off x="1591566" y="2564825"/>
            <a:ext cx="2986189" cy="1342719"/>
          </a:xfrm>
          <a:prstGeom prst="line">
            <a:avLst/>
          </a:prstGeom>
          <a:noFill/>
          <a:ln w="9525">
            <a:solidFill>
              <a:sysClr val="window" lastClr="FFFF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Line 5"/>
          <p:cNvSpPr>
            <a:spLocks noChangeShapeType="1"/>
          </p:cNvSpPr>
          <p:nvPr/>
        </p:nvSpPr>
        <p:spPr bwMode="gray">
          <a:xfrm rot="20560554" flipV="1">
            <a:off x="1448848" y="2311271"/>
            <a:ext cx="3021036" cy="218744"/>
          </a:xfrm>
          <a:prstGeom prst="line">
            <a:avLst/>
          </a:prstGeom>
          <a:noFill/>
          <a:ln w="9525">
            <a:solidFill>
              <a:sysClr val="window" lastClr="FFFF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73" name="群組 72"/>
          <p:cNvGrpSpPr/>
          <p:nvPr/>
        </p:nvGrpSpPr>
        <p:grpSpPr>
          <a:xfrm>
            <a:off x="389585" y="4858051"/>
            <a:ext cx="1325571" cy="1271730"/>
            <a:chOff x="6153246" y="2744195"/>
            <a:chExt cx="1325571" cy="1271730"/>
          </a:xfrm>
        </p:grpSpPr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6153246" y="2744195"/>
              <a:ext cx="1325571" cy="1271730"/>
            </a:xfrm>
            <a:custGeom>
              <a:avLst/>
              <a:gdLst>
                <a:gd name="T0" fmla="*/ 288 w 576"/>
                <a:gd name="T1" fmla="*/ 575 h 575"/>
                <a:gd name="T2" fmla="*/ 84 w 576"/>
                <a:gd name="T3" fmla="*/ 491 h 575"/>
                <a:gd name="T4" fmla="*/ 0 w 576"/>
                <a:gd name="T5" fmla="*/ 287 h 575"/>
                <a:gd name="T6" fmla="*/ 84 w 576"/>
                <a:gd name="T7" fmla="*/ 84 h 575"/>
                <a:gd name="T8" fmla="*/ 288 w 576"/>
                <a:gd name="T9" fmla="*/ 0 h 575"/>
                <a:gd name="T10" fmla="*/ 491 w 576"/>
                <a:gd name="T11" fmla="*/ 84 h 575"/>
                <a:gd name="T12" fmla="*/ 576 w 576"/>
                <a:gd name="T13" fmla="*/ 287 h 575"/>
                <a:gd name="T14" fmla="*/ 491 w 576"/>
                <a:gd name="T15" fmla="*/ 491 h 575"/>
                <a:gd name="T16" fmla="*/ 288 w 576"/>
                <a:gd name="T17" fmla="*/ 575 h 575"/>
                <a:gd name="T18" fmla="*/ 288 w 576"/>
                <a:gd name="T19" fmla="*/ 44 h 575"/>
                <a:gd name="T20" fmla="*/ 45 w 576"/>
                <a:gd name="T21" fmla="*/ 287 h 575"/>
                <a:gd name="T22" fmla="*/ 288 w 576"/>
                <a:gd name="T23" fmla="*/ 531 h 575"/>
                <a:gd name="T24" fmla="*/ 531 w 576"/>
                <a:gd name="T25" fmla="*/ 287 h 575"/>
                <a:gd name="T26" fmla="*/ 288 w 576"/>
                <a:gd name="T27" fmla="*/ 44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6" h="575">
                  <a:moveTo>
                    <a:pt x="288" y="575"/>
                  </a:moveTo>
                  <a:cubicBezTo>
                    <a:pt x="211" y="575"/>
                    <a:pt x="139" y="545"/>
                    <a:pt x="84" y="491"/>
                  </a:cubicBezTo>
                  <a:cubicBezTo>
                    <a:pt x="30" y="437"/>
                    <a:pt x="0" y="364"/>
                    <a:pt x="0" y="287"/>
                  </a:cubicBezTo>
                  <a:cubicBezTo>
                    <a:pt x="0" y="211"/>
                    <a:pt x="30" y="138"/>
                    <a:pt x="84" y="84"/>
                  </a:cubicBezTo>
                  <a:cubicBezTo>
                    <a:pt x="139" y="30"/>
                    <a:pt x="211" y="0"/>
                    <a:pt x="288" y="0"/>
                  </a:cubicBezTo>
                  <a:cubicBezTo>
                    <a:pt x="365" y="0"/>
                    <a:pt x="437" y="30"/>
                    <a:pt x="491" y="84"/>
                  </a:cubicBezTo>
                  <a:cubicBezTo>
                    <a:pt x="546" y="138"/>
                    <a:pt x="576" y="211"/>
                    <a:pt x="576" y="287"/>
                  </a:cubicBezTo>
                  <a:cubicBezTo>
                    <a:pt x="576" y="364"/>
                    <a:pt x="546" y="437"/>
                    <a:pt x="491" y="491"/>
                  </a:cubicBezTo>
                  <a:cubicBezTo>
                    <a:pt x="437" y="545"/>
                    <a:pt x="365" y="575"/>
                    <a:pt x="288" y="575"/>
                  </a:cubicBezTo>
                  <a:close/>
                  <a:moveTo>
                    <a:pt x="288" y="44"/>
                  </a:moveTo>
                  <a:cubicBezTo>
                    <a:pt x="154" y="44"/>
                    <a:pt x="45" y="153"/>
                    <a:pt x="45" y="287"/>
                  </a:cubicBezTo>
                  <a:cubicBezTo>
                    <a:pt x="45" y="421"/>
                    <a:pt x="154" y="531"/>
                    <a:pt x="288" y="531"/>
                  </a:cubicBezTo>
                  <a:cubicBezTo>
                    <a:pt x="422" y="531"/>
                    <a:pt x="531" y="421"/>
                    <a:pt x="531" y="287"/>
                  </a:cubicBezTo>
                  <a:cubicBezTo>
                    <a:pt x="531" y="153"/>
                    <a:pt x="422" y="44"/>
                    <a:pt x="288" y="44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5" name="Freeform 13"/>
            <p:cNvSpPr>
              <a:spLocks/>
            </p:cNvSpPr>
            <p:nvPr/>
          </p:nvSpPr>
          <p:spPr bwMode="auto">
            <a:xfrm>
              <a:off x="6328021" y="2908336"/>
              <a:ext cx="988594" cy="947984"/>
            </a:xfrm>
            <a:custGeom>
              <a:avLst/>
              <a:gdLst>
                <a:gd name="T0" fmla="*/ 215 w 429"/>
                <a:gd name="T1" fmla="*/ 0 h 429"/>
                <a:gd name="T2" fmla="*/ 1 w 429"/>
                <a:gd name="T3" fmla="*/ 214 h 429"/>
                <a:gd name="T4" fmla="*/ 214 w 429"/>
                <a:gd name="T5" fmla="*/ 429 h 429"/>
                <a:gd name="T6" fmla="*/ 429 w 429"/>
                <a:gd name="T7" fmla="*/ 215 h 429"/>
                <a:gd name="T8" fmla="*/ 215 w 429"/>
                <a:gd name="T9" fmla="*/ 0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9" h="429">
                  <a:moveTo>
                    <a:pt x="215" y="0"/>
                  </a:moveTo>
                  <a:cubicBezTo>
                    <a:pt x="97" y="0"/>
                    <a:pt x="1" y="96"/>
                    <a:pt x="1" y="214"/>
                  </a:cubicBezTo>
                  <a:cubicBezTo>
                    <a:pt x="0" y="332"/>
                    <a:pt x="96" y="428"/>
                    <a:pt x="214" y="429"/>
                  </a:cubicBezTo>
                  <a:cubicBezTo>
                    <a:pt x="332" y="429"/>
                    <a:pt x="429" y="333"/>
                    <a:pt x="429" y="215"/>
                  </a:cubicBezTo>
                  <a:cubicBezTo>
                    <a:pt x="429" y="97"/>
                    <a:pt x="333" y="0"/>
                    <a:pt x="215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76" name="群組 75"/>
          <p:cNvGrpSpPr/>
          <p:nvPr/>
        </p:nvGrpSpPr>
        <p:grpSpPr>
          <a:xfrm>
            <a:off x="2936090" y="3635832"/>
            <a:ext cx="1323710" cy="1271730"/>
            <a:chOff x="3876104" y="3322333"/>
            <a:chExt cx="1323710" cy="1271730"/>
          </a:xfrm>
        </p:grpSpPr>
        <p:sp>
          <p:nvSpPr>
            <p:cNvPr id="77" name="Freeform 16"/>
            <p:cNvSpPr>
              <a:spLocks/>
            </p:cNvSpPr>
            <p:nvPr/>
          </p:nvSpPr>
          <p:spPr bwMode="auto">
            <a:xfrm>
              <a:off x="4050878" y="3488061"/>
              <a:ext cx="988594" cy="947984"/>
            </a:xfrm>
            <a:custGeom>
              <a:avLst/>
              <a:gdLst>
                <a:gd name="T0" fmla="*/ 215 w 429"/>
                <a:gd name="T1" fmla="*/ 0 h 429"/>
                <a:gd name="T2" fmla="*/ 0 w 429"/>
                <a:gd name="T3" fmla="*/ 214 h 429"/>
                <a:gd name="T4" fmla="*/ 213 w 429"/>
                <a:gd name="T5" fmla="*/ 429 h 429"/>
                <a:gd name="T6" fmla="*/ 429 w 429"/>
                <a:gd name="T7" fmla="*/ 215 h 429"/>
                <a:gd name="T8" fmla="*/ 215 w 429"/>
                <a:gd name="T9" fmla="*/ 0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9" h="429">
                  <a:moveTo>
                    <a:pt x="215" y="0"/>
                  </a:moveTo>
                  <a:cubicBezTo>
                    <a:pt x="97" y="0"/>
                    <a:pt x="0" y="96"/>
                    <a:pt x="0" y="214"/>
                  </a:cubicBezTo>
                  <a:cubicBezTo>
                    <a:pt x="0" y="332"/>
                    <a:pt x="96" y="428"/>
                    <a:pt x="213" y="429"/>
                  </a:cubicBezTo>
                  <a:cubicBezTo>
                    <a:pt x="332" y="429"/>
                    <a:pt x="428" y="333"/>
                    <a:pt x="429" y="215"/>
                  </a:cubicBezTo>
                  <a:cubicBezTo>
                    <a:pt x="429" y="97"/>
                    <a:pt x="333" y="1"/>
                    <a:pt x="215" y="0"/>
                  </a:cubicBezTo>
                  <a:close/>
                </a:path>
              </a:pathLst>
            </a:custGeom>
            <a:solidFill>
              <a:srgbClr val="00A5E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8" name="Freeform 18"/>
            <p:cNvSpPr>
              <a:spLocks noEditPoints="1"/>
            </p:cNvSpPr>
            <p:nvPr/>
          </p:nvSpPr>
          <p:spPr bwMode="auto">
            <a:xfrm>
              <a:off x="3876104" y="3322333"/>
              <a:ext cx="1323710" cy="1271730"/>
            </a:xfrm>
            <a:custGeom>
              <a:avLst/>
              <a:gdLst>
                <a:gd name="T0" fmla="*/ 287 w 575"/>
                <a:gd name="T1" fmla="*/ 575 h 575"/>
                <a:gd name="T2" fmla="*/ 84 w 575"/>
                <a:gd name="T3" fmla="*/ 491 h 575"/>
                <a:gd name="T4" fmla="*/ 0 w 575"/>
                <a:gd name="T5" fmla="*/ 288 h 575"/>
                <a:gd name="T6" fmla="*/ 84 w 575"/>
                <a:gd name="T7" fmla="*/ 84 h 575"/>
                <a:gd name="T8" fmla="*/ 287 w 575"/>
                <a:gd name="T9" fmla="*/ 0 h 575"/>
                <a:gd name="T10" fmla="*/ 491 w 575"/>
                <a:gd name="T11" fmla="*/ 84 h 575"/>
                <a:gd name="T12" fmla="*/ 575 w 575"/>
                <a:gd name="T13" fmla="*/ 288 h 575"/>
                <a:gd name="T14" fmla="*/ 491 w 575"/>
                <a:gd name="T15" fmla="*/ 491 h 575"/>
                <a:gd name="T16" fmla="*/ 287 w 575"/>
                <a:gd name="T17" fmla="*/ 575 h 575"/>
                <a:gd name="T18" fmla="*/ 287 w 575"/>
                <a:gd name="T19" fmla="*/ 44 h 575"/>
                <a:gd name="T20" fmla="*/ 44 w 575"/>
                <a:gd name="T21" fmla="*/ 288 h 575"/>
                <a:gd name="T22" fmla="*/ 287 w 575"/>
                <a:gd name="T23" fmla="*/ 531 h 575"/>
                <a:gd name="T24" fmla="*/ 531 w 575"/>
                <a:gd name="T25" fmla="*/ 288 h 575"/>
                <a:gd name="T26" fmla="*/ 287 w 575"/>
                <a:gd name="T27" fmla="*/ 44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5" h="575">
                  <a:moveTo>
                    <a:pt x="287" y="575"/>
                  </a:moveTo>
                  <a:cubicBezTo>
                    <a:pt x="210" y="575"/>
                    <a:pt x="138" y="545"/>
                    <a:pt x="84" y="491"/>
                  </a:cubicBezTo>
                  <a:cubicBezTo>
                    <a:pt x="30" y="437"/>
                    <a:pt x="0" y="364"/>
                    <a:pt x="0" y="288"/>
                  </a:cubicBezTo>
                  <a:cubicBezTo>
                    <a:pt x="0" y="211"/>
                    <a:pt x="30" y="138"/>
                    <a:pt x="84" y="84"/>
                  </a:cubicBezTo>
                  <a:cubicBezTo>
                    <a:pt x="138" y="30"/>
                    <a:pt x="210" y="0"/>
                    <a:pt x="287" y="0"/>
                  </a:cubicBezTo>
                  <a:cubicBezTo>
                    <a:pt x="364" y="0"/>
                    <a:pt x="437" y="30"/>
                    <a:pt x="491" y="84"/>
                  </a:cubicBezTo>
                  <a:cubicBezTo>
                    <a:pt x="545" y="138"/>
                    <a:pt x="575" y="211"/>
                    <a:pt x="575" y="288"/>
                  </a:cubicBezTo>
                  <a:cubicBezTo>
                    <a:pt x="575" y="364"/>
                    <a:pt x="545" y="437"/>
                    <a:pt x="491" y="491"/>
                  </a:cubicBezTo>
                  <a:cubicBezTo>
                    <a:pt x="437" y="545"/>
                    <a:pt x="364" y="575"/>
                    <a:pt x="287" y="575"/>
                  </a:cubicBezTo>
                  <a:close/>
                  <a:moveTo>
                    <a:pt x="287" y="44"/>
                  </a:moveTo>
                  <a:cubicBezTo>
                    <a:pt x="153" y="44"/>
                    <a:pt x="44" y="154"/>
                    <a:pt x="44" y="288"/>
                  </a:cubicBezTo>
                  <a:cubicBezTo>
                    <a:pt x="44" y="422"/>
                    <a:pt x="153" y="531"/>
                    <a:pt x="287" y="531"/>
                  </a:cubicBezTo>
                  <a:cubicBezTo>
                    <a:pt x="421" y="531"/>
                    <a:pt x="531" y="422"/>
                    <a:pt x="531" y="288"/>
                  </a:cubicBezTo>
                  <a:cubicBezTo>
                    <a:pt x="531" y="154"/>
                    <a:pt x="421" y="44"/>
                    <a:pt x="287" y="44"/>
                  </a:cubicBezTo>
                  <a:close/>
                </a:path>
              </a:pathLst>
            </a:custGeom>
            <a:solidFill>
              <a:srgbClr val="00A5E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79" name="群組 78"/>
          <p:cNvGrpSpPr/>
          <p:nvPr/>
        </p:nvGrpSpPr>
        <p:grpSpPr>
          <a:xfrm>
            <a:off x="1763898" y="4512679"/>
            <a:ext cx="1325571" cy="1275307"/>
            <a:chOff x="5167409" y="4880969"/>
            <a:chExt cx="1325571" cy="1275307"/>
          </a:xfrm>
        </p:grpSpPr>
        <p:sp>
          <p:nvSpPr>
            <p:cNvPr id="80" name="Freeform 19"/>
            <p:cNvSpPr>
              <a:spLocks/>
            </p:cNvSpPr>
            <p:nvPr/>
          </p:nvSpPr>
          <p:spPr bwMode="auto">
            <a:xfrm>
              <a:off x="5342184" y="5046698"/>
              <a:ext cx="988594" cy="947984"/>
            </a:xfrm>
            <a:custGeom>
              <a:avLst/>
              <a:gdLst>
                <a:gd name="T0" fmla="*/ 215 w 429"/>
                <a:gd name="T1" fmla="*/ 1 h 429"/>
                <a:gd name="T2" fmla="*/ 1 w 429"/>
                <a:gd name="T3" fmla="*/ 214 h 429"/>
                <a:gd name="T4" fmla="*/ 214 w 429"/>
                <a:gd name="T5" fmla="*/ 429 h 429"/>
                <a:gd name="T6" fmla="*/ 429 w 429"/>
                <a:gd name="T7" fmla="*/ 215 h 429"/>
                <a:gd name="T8" fmla="*/ 215 w 429"/>
                <a:gd name="T9" fmla="*/ 1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9" h="429">
                  <a:moveTo>
                    <a:pt x="215" y="1"/>
                  </a:moveTo>
                  <a:cubicBezTo>
                    <a:pt x="97" y="0"/>
                    <a:pt x="1" y="96"/>
                    <a:pt x="1" y="214"/>
                  </a:cubicBezTo>
                  <a:cubicBezTo>
                    <a:pt x="0" y="332"/>
                    <a:pt x="96" y="429"/>
                    <a:pt x="214" y="429"/>
                  </a:cubicBezTo>
                  <a:cubicBezTo>
                    <a:pt x="332" y="429"/>
                    <a:pt x="429" y="334"/>
                    <a:pt x="429" y="215"/>
                  </a:cubicBezTo>
                  <a:cubicBezTo>
                    <a:pt x="429" y="97"/>
                    <a:pt x="333" y="1"/>
                    <a:pt x="215" y="1"/>
                  </a:cubicBezTo>
                  <a:close/>
                </a:path>
              </a:pathLst>
            </a:custGeom>
            <a:solidFill>
              <a:srgbClr val="CC6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2" name="Freeform 27"/>
            <p:cNvSpPr>
              <a:spLocks noEditPoints="1"/>
            </p:cNvSpPr>
            <p:nvPr/>
          </p:nvSpPr>
          <p:spPr bwMode="auto">
            <a:xfrm>
              <a:off x="5167409" y="4880969"/>
              <a:ext cx="1325571" cy="1275307"/>
            </a:xfrm>
            <a:custGeom>
              <a:avLst/>
              <a:gdLst>
                <a:gd name="T0" fmla="*/ 288 w 576"/>
                <a:gd name="T1" fmla="*/ 576 h 576"/>
                <a:gd name="T2" fmla="*/ 84 w 576"/>
                <a:gd name="T3" fmla="*/ 491 h 576"/>
                <a:gd name="T4" fmla="*/ 0 w 576"/>
                <a:gd name="T5" fmla="*/ 288 h 576"/>
                <a:gd name="T6" fmla="*/ 84 w 576"/>
                <a:gd name="T7" fmla="*/ 84 h 576"/>
                <a:gd name="T8" fmla="*/ 288 w 576"/>
                <a:gd name="T9" fmla="*/ 0 h 576"/>
                <a:gd name="T10" fmla="*/ 491 w 576"/>
                <a:gd name="T11" fmla="*/ 84 h 576"/>
                <a:gd name="T12" fmla="*/ 576 w 576"/>
                <a:gd name="T13" fmla="*/ 288 h 576"/>
                <a:gd name="T14" fmla="*/ 491 w 576"/>
                <a:gd name="T15" fmla="*/ 491 h 576"/>
                <a:gd name="T16" fmla="*/ 288 w 576"/>
                <a:gd name="T17" fmla="*/ 576 h 576"/>
                <a:gd name="T18" fmla="*/ 288 w 576"/>
                <a:gd name="T19" fmla="*/ 45 h 576"/>
                <a:gd name="T20" fmla="*/ 45 w 576"/>
                <a:gd name="T21" fmla="*/ 288 h 576"/>
                <a:gd name="T22" fmla="*/ 288 w 576"/>
                <a:gd name="T23" fmla="*/ 531 h 576"/>
                <a:gd name="T24" fmla="*/ 531 w 576"/>
                <a:gd name="T25" fmla="*/ 288 h 576"/>
                <a:gd name="T26" fmla="*/ 288 w 576"/>
                <a:gd name="T27" fmla="*/ 45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6" h="576">
                  <a:moveTo>
                    <a:pt x="288" y="576"/>
                  </a:moveTo>
                  <a:cubicBezTo>
                    <a:pt x="211" y="576"/>
                    <a:pt x="139" y="546"/>
                    <a:pt x="84" y="491"/>
                  </a:cubicBezTo>
                  <a:cubicBezTo>
                    <a:pt x="30" y="437"/>
                    <a:pt x="0" y="365"/>
                    <a:pt x="0" y="288"/>
                  </a:cubicBezTo>
                  <a:cubicBezTo>
                    <a:pt x="0" y="211"/>
                    <a:pt x="30" y="139"/>
                    <a:pt x="84" y="84"/>
                  </a:cubicBezTo>
                  <a:cubicBezTo>
                    <a:pt x="139" y="30"/>
                    <a:pt x="211" y="0"/>
                    <a:pt x="288" y="0"/>
                  </a:cubicBezTo>
                  <a:cubicBezTo>
                    <a:pt x="365" y="0"/>
                    <a:pt x="437" y="30"/>
                    <a:pt x="491" y="84"/>
                  </a:cubicBezTo>
                  <a:cubicBezTo>
                    <a:pt x="546" y="139"/>
                    <a:pt x="576" y="211"/>
                    <a:pt x="576" y="288"/>
                  </a:cubicBezTo>
                  <a:cubicBezTo>
                    <a:pt x="576" y="365"/>
                    <a:pt x="546" y="437"/>
                    <a:pt x="491" y="491"/>
                  </a:cubicBezTo>
                  <a:cubicBezTo>
                    <a:pt x="437" y="546"/>
                    <a:pt x="365" y="576"/>
                    <a:pt x="288" y="576"/>
                  </a:cubicBezTo>
                  <a:close/>
                  <a:moveTo>
                    <a:pt x="288" y="45"/>
                  </a:moveTo>
                  <a:cubicBezTo>
                    <a:pt x="154" y="45"/>
                    <a:pt x="45" y="154"/>
                    <a:pt x="45" y="288"/>
                  </a:cubicBezTo>
                  <a:cubicBezTo>
                    <a:pt x="45" y="422"/>
                    <a:pt x="154" y="531"/>
                    <a:pt x="288" y="531"/>
                  </a:cubicBezTo>
                  <a:cubicBezTo>
                    <a:pt x="422" y="531"/>
                    <a:pt x="531" y="422"/>
                    <a:pt x="531" y="288"/>
                  </a:cubicBezTo>
                  <a:cubicBezTo>
                    <a:pt x="531" y="154"/>
                    <a:pt x="422" y="45"/>
                    <a:pt x="288" y="45"/>
                  </a:cubicBezTo>
                  <a:close/>
                </a:path>
              </a:pathLst>
            </a:custGeom>
            <a:solidFill>
              <a:srgbClr val="CC6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98" name="群組 97"/>
          <p:cNvGrpSpPr/>
          <p:nvPr/>
        </p:nvGrpSpPr>
        <p:grpSpPr>
          <a:xfrm>
            <a:off x="3226063" y="2277016"/>
            <a:ext cx="1323710" cy="1271730"/>
            <a:chOff x="3705490" y="1981200"/>
            <a:chExt cx="1323710" cy="1271730"/>
          </a:xfrm>
        </p:grpSpPr>
        <p:sp>
          <p:nvSpPr>
            <p:cNvPr id="99" name="Freeform 11"/>
            <p:cNvSpPr>
              <a:spLocks noEditPoints="1"/>
            </p:cNvSpPr>
            <p:nvPr/>
          </p:nvSpPr>
          <p:spPr bwMode="auto">
            <a:xfrm>
              <a:off x="3705490" y="1981200"/>
              <a:ext cx="1323710" cy="1271730"/>
            </a:xfrm>
            <a:custGeom>
              <a:avLst/>
              <a:gdLst>
                <a:gd name="T0" fmla="*/ 288 w 575"/>
                <a:gd name="T1" fmla="*/ 575 h 575"/>
                <a:gd name="T2" fmla="*/ 84 w 575"/>
                <a:gd name="T3" fmla="*/ 491 h 575"/>
                <a:gd name="T4" fmla="*/ 0 w 575"/>
                <a:gd name="T5" fmla="*/ 288 h 575"/>
                <a:gd name="T6" fmla="*/ 84 w 575"/>
                <a:gd name="T7" fmla="*/ 84 h 575"/>
                <a:gd name="T8" fmla="*/ 288 w 575"/>
                <a:gd name="T9" fmla="*/ 0 h 575"/>
                <a:gd name="T10" fmla="*/ 491 w 575"/>
                <a:gd name="T11" fmla="*/ 84 h 575"/>
                <a:gd name="T12" fmla="*/ 575 w 575"/>
                <a:gd name="T13" fmla="*/ 288 h 575"/>
                <a:gd name="T14" fmla="*/ 491 w 575"/>
                <a:gd name="T15" fmla="*/ 491 h 575"/>
                <a:gd name="T16" fmla="*/ 288 w 575"/>
                <a:gd name="T17" fmla="*/ 575 h 575"/>
                <a:gd name="T18" fmla="*/ 288 w 575"/>
                <a:gd name="T19" fmla="*/ 45 h 575"/>
                <a:gd name="T20" fmla="*/ 45 w 575"/>
                <a:gd name="T21" fmla="*/ 288 h 575"/>
                <a:gd name="T22" fmla="*/ 288 w 575"/>
                <a:gd name="T23" fmla="*/ 531 h 575"/>
                <a:gd name="T24" fmla="*/ 531 w 575"/>
                <a:gd name="T25" fmla="*/ 288 h 575"/>
                <a:gd name="T26" fmla="*/ 288 w 575"/>
                <a:gd name="T27" fmla="*/ 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5" h="575">
                  <a:moveTo>
                    <a:pt x="288" y="575"/>
                  </a:moveTo>
                  <a:cubicBezTo>
                    <a:pt x="211" y="575"/>
                    <a:pt x="139" y="546"/>
                    <a:pt x="84" y="491"/>
                  </a:cubicBezTo>
                  <a:cubicBezTo>
                    <a:pt x="30" y="437"/>
                    <a:pt x="0" y="365"/>
                    <a:pt x="0" y="288"/>
                  </a:cubicBezTo>
                  <a:cubicBezTo>
                    <a:pt x="0" y="211"/>
                    <a:pt x="30" y="139"/>
                    <a:pt x="84" y="84"/>
                  </a:cubicBezTo>
                  <a:cubicBezTo>
                    <a:pt x="139" y="30"/>
                    <a:pt x="211" y="0"/>
                    <a:pt x="288" y="0"/>
                  </a:cubicBezTo>
                  <a:cubicBezTo>
                    <a:pt x="365" y="0"/>
                    <a:pt x="437" y="30"/>
                    <a:pt x="491" y="84"/>
                  </a:cubicBezTo>
                  <a:cubicBezTo>
                    <a:pt x="546" y="139"/>
                    <a:pt x="575" y="211"/>
                    <a:pt x="575" y="288"/>
                  </a:cubicBezTo>
                  <a:cubicBezTo>
                    <a:pt x="575" y="365"/>
                    <a:pt x="546" y="437"/>
                    <a:pt x="491" y="491"/>
                  </a:cubicBezTo>
                  <a:cubicBezTo>
                    <a:pt x="437" y="546"/>
                    <a:pt x="365" y="575"/>
                    <a:pt x="288" y="575"/>
                  </a:cubicBezTo>
                  <a:close/>
                  <a:moveTo>
                    <a:pt x="288" y="45"/>
                  </a:moveTo>
                  <a:cubicBezTo>
                    <a:pt x="154" y="45"/>
                    <a:pt x="45" y="154"/>
                    <a:pt x="45" y="288"/>
                  </a:cubicBezTo>
                  <a:cubicBezTo>
                    <a:pt x="45" y="422"/>
                    <a:pt x="154" y="531"/>
                    <a:pt x="288" y="531"/>
                  </a:cubicBezTo>
                  <a:cubicBezTo>
                    <a:pt x="422" y="531"/>
                    <a:pt x="531" y="422"/>
                    <a:pt x="531" y="288"/>
                  </a:cubicBezTo>
                  <a:cubicBezTo>
                    <a:pt x="531" y="154"/>
                    <a:pt x="422" y="45"/>
                    <a:pt x="288" y="45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0" name="Freeform 16"/>
            <p:cNvSpPr>
              <a:spLocks/>
            </p:cNvSpPr>
            <p:nvPr/>
          </p:nvSpPr>
          <p:spPr bwMode="auto">
            <a:xfrm>
              <a:off x="3880263" y="2145340"/>
              <a:ext cx="988594" cy="947984"/>
            </a:xfrm>
            <a:custGeom>
              <a:avLst/>
              <a:gdLst>
                <a:gd name="T0" fmla="*/ 215 w 429"/>
                <a:gd name="T1" fmla="*/ 0 h 429"/>
                <a:gd name="T2" fmla="*/ 0 w 429"/>
                <a:gd name="T3" fmla="*/ 214 h 429"/>
                <a:gd name="T4" fmla="*/ 213 w 429"/>
                <a:gd name="T5" fmla="*/ 429 h 429"/>
                <a:gd name="T6" fmla="*/ 429 w 429"/>
                <a:gd name="T7" fmla="*/ 215 h 429"/>
                <a:gd name="T8" fmla="*/ 215 w 429"/>
                <a:gd name="T9" fmla="*/ 0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9" h="429">
                  <a:moveTo>
                    <a:pt x="215" y="0"/>
                  </a:moveTo>
                  <a:cubicBezTo>
                    <a:pt x="97" y="0"/>
                    <a:pt x="0" y="96"/>
                    <a:pt x="0" y="214"/>
                  </a:cubicBezTo>
                  <a:cubicBezTo>
                    <a:pt x="0" y="332"/>
                    <a:pt x="96" y="428"/>
                    <a:pt x="213" y="429"/>
                  </a:cubicBezTo>
                  <a:cubicBezTo>
                    <a:pt x="332" y="429"/>
                    <a:pt x="428" y="333"/>
                    <a:pt x="429" y="215"/>
                  </a:cubicBezTo>
                  <a:cubicBezTo>
                    <a:pt x="429" y="97"/>
                    <a:pt x="333" y="1"/>
                    <a:pt x="215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101" name="群組 100"/>
          <p:cNvGrpSpPr/>
          <p:nvPr/>
        </p:nvGrpSpPr>
        <p:grpSpPr>
          <a:xfrm>
            <a:off x="2590800" y="1034146"/>
            <a:ext cx="1325571" cy="1273518"/>
            <a:chOff x="2590800" y="914400"/>
            <a:chExt cx="1325571" cy="1273518"/>
          </a:xfrm>
        </p:grpSpPr>
        <p:sp>
          <p:nvSpPr>
            <p:cNvPr id="102" name="Freeform 28"/>
            <p:cNvSpPr>
              <a:spLocks/>
            </p:cNvSpPr>
            <p:nvPr/>
          </p:nvSpPr>
          <p:spPr bwMode="auto">
            <a:xfrm>
              <a:off x="2765575" y="1078541"/>
              <a:ext cx="988594" cy="949773"/>
            </a:xfrm>
            <a:custGeom>
              <a:avLst/>
              <a:gdLst>
                <a:gd name="T0" fmla="*/ 215 w 429"/>
                <a:gd name="T1" fmla="*/ 1 h 429"/>
                <a:gd name="T2" fmla="*/ 1 w 429"/>
                <a:gd name="T3" fmla="*/ 214 h 429"/>
                <a:gd name="T4" fmla="*/ 214 w 429"/>
                <a:gd name="T5" fmla="*/ 429 h 429"/>
                <a:gd name="T6" fmla="*/ 429 w 429"/>
                <a:gd name="T7" fmla="*/ 215 h 429"/>
                <a:gd name="T8" fmla="*/ 215 w 429"/>
                <a:gd name="T9" fmla="*/ 1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9" h="429">
                  <a:moveTo>
                    <a:pt x="215" y="1"/>
                  </a:moveTo>
                  <a:cubicBezTo>
                    <a:pt x="97" y="0"/>
                    <a:pt x="1" y="96"/>
                    <a:pt x="1" y="214"/>
                  </a:cubicBezTo>
                  <a:cubicBezTo>
                    <a:pt x="0" y="332"/>
                    <a:pt x="96" y="429"/>
                    <a:pt x="214" y="429"/>
                  </a:cubicBezTo>
                  <a:cubicBezTo>
                    <a:pt x="332" y="429"/>
                    <a:pt x="429" y="333"/>
                    <a:pt x="429" y="215"/>
                  </a:cubicBezTo>
                  <a:cubicBezTo>
                    <a:pt x="429" y="97"/>
                    <a:pt x="333" y="1"/>
                    <a:pt x="215" y="1"/>
                  </a:cubicBezTo>
                  <a:close/>
                </a:path>
              </a:pathLst>
            </a:custGeom>
            <a:solidFill>
              <a:srgbClr val="EF3C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3" name="Freeform 29"/>
            <p:cNvSpPr>
              <a:spLocks noEditPoints="1"/>
            </p:cNvSpPr>
            <p:nvPr/>
          </p:nvSpPr>
          <p:spPr bwMode="auto">
            <a:xfrm>
              <a:off x="2590800" y="914400"/>
              <a:ext cx="1325571" cy="1273518"/>
            </a:xfrm>
            <a:custGeom>
              <a:avLst/>
              <a:gdLst>
                <a:gd name="T0" fmla="*/ 288 w 576"/>
                <a:gd name="T1" fmla="*/ 576 h 576"/>
                <a:gd name="T2" fmla="*/ 84 w 576"/>
                <a:gd name="T3" fmla="*/ 491 h 576"/>
                <a:gd name="T4" fmla="*/ 0 w 576"/>
                <a:gd name="T5" fmla="*/ 288 h 576"/>
                <a:gd name="T6" fmla="*/ 84 w 576"/>
                <a:gd name="T7" fmla="*/ 84 h 576"/>
                <a:gd name="T8" fmla="*/ 288 w 576"/>
                <a:gd name="T9" fmla="*/ 0 h 576"/>
                <a:gd name="T10" fmla="*/ 491 w 576"/>
                <a:gd name="T11" fmla="*/ 84 h 576"/>
                <a:gd name="T12" fmla="*/ 576 w 576"/>
                <a:gd name="T13" fmla="*/ 288 h 576"/>
                <a:gd name="T14" fmla="*/ 491 w 576"/>
                <a:gd name="T15" fmla="*/ 491 h 576"/>
                <a:gd name="T16" fmla="*/ 288 w 576"/>
                <a:gd name="T17" fmla="*/ 576 h 576"/>
                <a:gd name="T18" fmla="*/ 288 w 576"/>
                <a:gd name="T19" fmla="*/ 45 h 576"/>
                <a:gd name="T20" fmla="*/ 45 w 576"/>
                <a:gd name="T21" fmla="*/ 288 h 576"/>
                <a:gd name="T22" fmla="*/ 288 w 576"/>
                <a:gd name="T23" fmla="*/ 531 h 576"/>
                <a:gd name="T24" fmla="*/ 531 w 576"/>
                <a:gd name="T25" fmla="*/ 288 h 576"/>
                <a:gd name="T26" fmla="*/ 288 w 576"/>
                <a:gd name="T27" fmla="*/ 45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6" h="576">
                  <a:moveTo>
                    <a:pt x="288" y="576"/>
                  </a:moveTo>
                  <a:cubicBezTo>
                    <a:pt x="211" y="576"/>
                    <a:pt x="139" y="546"/>
                    <a:pt x="84" y="491"/>
                  </a:cubicBezTo>
                  <a:cubicBezTo>
                    <a:pt x="30" y="437"/>
                    <a:pt x="0" y="365"/>
                    <a:pt x="0" y="288"/>
                  </a:cubicBezTo>
                  <a:cubicBezTo>
                    <a:pt x="0" y="211"/>
                    <a:pt x="30" y="139"/>
                    <a:pt x="84" y="84"/>
                  </a:cubicBezTo>
                  <a:cubicBezTo>
                    <a:pt x="139" y="30"/>
                    <a:pt x="211" y="0"/>
                    <a:pt x="288" y="0"/>
                  </a:cubicBezTo>
                  <a:cubicBezTo>
                    <a:pt x="365" y="0"/>
                    <a:pt x="437" y="30"/>
                    <a:pt x="491" y="84"/>
                  </a:cubicBezTo>
                  <a:cubicBezTo>
                    <a:pt x="546" y="139"/>
                    <a:pt x="576" y="211"/>
                    <a:pt x="576" y="288"/>
                  </a:cubicBezTo>
                  <a:cubicBezTo>
                    <a:pt x="576" y="365"/>
                    <a:pt x="546" y="437"/>
                    <a:pt x="491" y="491"/>
                  </a:cubicBezTo>
                  <a:cubicBezTo>
                    <a:pt x="437" y="546"/>
                    <a:pt x="365" y="576"/>
                    <a:pt x="288" y="576"/>
                  </a:cubicBezTo>
                  <a:close/>
                  <a:moveTo>
                    <a:pt x="288" y="45"/>
                  </a:moveTo>
                  <a:cubicBezTo>
                    <a:pt x="154" y="45"/>
                    <a:pt x="45" y="154"/>
                    <a:pt x="45" y="288"/>
                  </a:cubicBezTo>
                  <a:cubicBezTo>
                    <a:pt x="45" y="422"/>
                    <a:pt x="154" y="531"/>
                    <a:pt x="288" y="531"/>
                  </a:cubicBezTo>
                  <a:cubicBezTo>
                    <a:pt x="422" y="531"/>
                    <a:pt x="531" y="422"/>
                    <a:pt x="531" y="288"/>
                  </a:cubicBezTo>
                  <a:cubicBezTo>
                    <a:pt x="531" y="154"/>
                    <a:pt x="422" y="45"/>
                    <a:pt x="288" y="45"/>
                  </a:cubicBezTo>
                  <a:close/>
                </a:path>
              </a:pathLst>
            </a:custGeom>
            <a:solidFill>
              <a:srgbClr val="EF3C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104" name="文字方塊 103"/>
          <p:cNvSpPr txBox="1"/>
          <p:nvPr/>
        </p:nvSpPr>
        <p:spPr>
          <a:xfrm>
            <a:off x="2691971" y="1310195"/>
            <a:ext cx="1118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票箱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收入</a:t>
            </a:r>
            <a:endPara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6" name="文字方塊 105"/>
          <p:cNvSpPr txBox="1"/>
          <p:nvPr/>
        </p:nvSpPr>
        <p:spPr>
          <a:xfrm>
            <a:off x="1863594" y="4783886"/>
            <a:ext cx="1118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綠能</a:t>
            </a:r>
            <a:endParaRPr lang="en-US" altLang="zh-TW" sz="20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基金</a:t>
            </a:r>
          </a:p>
        </p:txBody>
      </p:sp>
      <p:sp>
        <p:nvSpPr>
          <p:cNvPr id="107" name="文字方塊 106"/>
          <p:cNvSpPr txBox="1"/>
          <p:nvPr/>
        </p:nvSpPr>
        <p:spPr>
          <a:xfrm>
            <a:off x="3027065" y="3914563"/>
            <a:ext cx="1118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</a:t>
            </a:r>
            <a:endParaRPr lang="en-US" altLang="zh-TW" sz="20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認購</a:t>
            </a:r>
          </a:p>
        </p:txBody>
      </p:sp>
      <p:sp>
        <p:nvSpPr>
          <p:cNvPr id="108" name="文字方塊 107"/>
          <p:cNvSpPr txBox="1"/>
          <p:nvPr/>
        </p:nvSpPr>
        <p:spPr>
          <a:xfrm>
            <a:off x="3328448" y="2525065"/>
            <a:ext cx="1118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租車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費用</a:t>
            </a:r>
            <a:endPara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6" name="文字方塊 115"/>
          <p:cNvSpPr txBox="1"/>
          <p:nvPr/>
        </p:nvSpPr>
        <p:spPr>
          <a:xfrm>
            <a:off x="462487" y="5110619"/>
            <a:ext cx="1118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完備</a:t>
            </a:r>
            <a:endParaRPr lang="en-US" altLang="zh-TW" sz="20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法規</a:t>
            </a:r>
            <a:endPara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7" name="文字方塊 116"/>
          <p:cNvSpPr txBox="1"/>
          <p:nvPr/>
        </p:nvSpPr>
        <p:spPr>
          <a:xfrm>
            <a:off x="3962399" y="1262746"/>
            <a:ext cx="4427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電動市區公車、工業區廠商包租交通車之營運收入。</a:t>
            </a:r>
            <a:endParaRPr lang="zh-TW" altLang="en-US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8" name="文字方塊 117"/>
          <p:cNvSpPr txBox="1"/>
          <p:nvPr/>
        </p:nvSpPr>
        <p:spPr>
          <a:xfrm>
            <a:off x="4343599" y="3903842"/>
            <a:ext cx="4326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飯店、工業區廠商、污染性企業贊助電動車租賃站之建置及認購使用額度。</a:t>
            </a:r>
            <a:endParaRPr lang="zh-TW" altLang="en-US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9" name="文字方塊 118"/>
          <p:cNvSpPr txBox="1"/>
          <p:nvPr/>
        </p:nvSpPr>
        <p:spPr>
          <a:xfrm>
            <a:off x="3164548" y="5037783"/>
            <a:ext cx="5574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成立綠能基金，由空污費、環境稽查、停車費、牌照燃料稅等來源挹注，作為電動車基礎設施建置及營運補貼財源。</a:t>
            </a:r>
            <a:endParaRPr lang="zh-TW" altLang="en-US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0" name="文字方塊 119"/>
          <p:cNvSpPr txBox="1"/>
          <p:nvPr/>
        </p:nvSpPr>
        <p:spPr>
          <a:xfrm>
            <a:off x="564360" y="6179015"/>
            <a:ext cx="8283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推動環境永續自治條例，條例中可包括電動車之賦稅減免、停車空間設置規範等。</a:t>
            </a:r>
            <a:endParaRPr lang="zh-TW" altLang="en-US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2" name="群組 121"/>
          <p:cNvGrpSpPr/>
          <p:nvPr/>
        </p:nvGrpSpPr>
        <p:grpSpPr>
          <a:xfrm>
            <a:off x="609888" y="2426825"/>
            <a:ext cx="1759918" cy="1612995"/>
            <a:chOff x="609888" y="2137306"/>
            <a:chExt cx="1759918" cy="1612995"/>
          </a:xfrm>
        </p:grpSpPr>
        <p:sp>
          <p:nvSpPr>
            <p:cNvPr id="123" name="AutoShape 10"/>
            <p:cNvSpPr>
              <a:spLocks noChangeArrowheads="1"/>
            </p:cNvSpPr>
            <p:nvPr/>
          </p:nvSpPr>
          <p:spPr bwMode="gray">
            <a:xfrm>
              <a:off x="613063" y="2137306"/>
              <a:ext cx="1752600" cy="161299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600 w 21600"/>
                <a:gd name="T13" fmla="*/ 10814 h 21600"/>
                <a:gd name="T14" fmla="*/ 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434" y="10800"/>
                  </a:moveTo>
                  <a:cubicBezTo>
                    <a:pt x="11434" y="11150"/>
                    <a:pt x="11150" y="11434"/>
                    <a:pt x="10800" y="11434"/>
                  </a:cubicBezTo>
                  <a:cubicBezTo>
                    <a:pt x="10449" y="11434"/>
                    <a:pt x="10166" y="11150"/>
                    <a:pt x="10166" y="10800"/>
                  </a:cubicBezTo>
                  <a:lnTo>
                    <a:pt x="0" y="10800"/>
                  </a:ln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124" name="Oval 11"/>
            <p:cNvSpPr>
              <a:spLocks noChangeArrowheads="1"/>
            </p:cNvSpPr>
            <p:nvPr/>
          </p:nvSpPr>
          <p:spPr bwMode="gray">
            <a:xfrm>
              <a:off x="609888" y="2792417"/>
              <a:ext cx="1759918" cy="270535"/>
            </a:xfrm>
            <a:prstGeom prst="ellipse">
              <a:avLst/>
            </a:prstGeom>
            <a:solidFill>
              <a:srgbClr val="92D050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Calibri" pitchFamily="34" charset="0"/>
              </a:endParaRPr>
            </a:p>
          </p:txBody>
        </p:sp>
        <p:pic>
          <p:nvPicPr>
            <p:cNvPr id="125" name="Picture 13" descr="shadow_1_m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gray">
            <a:xfrm rot="438830">
              <a:off x="987332" y="2905208"/>
              <a:ext cx="422473" cy="111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6" name="Picture 13" descr="shadow_1_m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gray">
            <a:xfrm rot="20241069">
              <a:off x="1402152" y="2877773"/>
              <a:ext cx="556897" cy="126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7" name="群組 126"/>
          <p:cNvGrpSpPr>
            <a:grpSpLocks noChangeAspect="1"/>
          </p:cNvGrpSpPr>
          <p:nvPr/>
        </p:nvGrpSpPr>
        <p:grpSpPr>
          <a:xfrm>
            <a:off x="1030188" y="1811251"/>
            <a:ext cx="384815" cy="1468711"/>
            <a:chOff x="8386742" y="2918337"/>
            <a:chExt cx="528658" cy="2017692"/>
          </a:xfrm>
        </p:grpSpPr>
        <p:sp>
          <p:nvSpPr>
            <p:cNvPr id="128" name="Freeform 17"/>
            <p:cNvSpPr>
              <a:spLocks/>
            </p:cNvSpPr>
            <p:nvPr/>
          </p:nvSpPr>
          <p:spPr bwMode="auto">
            <a:xfrm>
              <a:off x="8386742" y="2918337"/>
              <a:ext cx="528658" cy="2017692"/>
            </a:xfrm>
            <a:custGeom>
              <a:avLst/>
              <a:gdLst>
                <a:gd name="T0" fmla="*/ 176 w 280"/>
                <a:gd name="T1" fmla="*/ 23 h 1136"/>
                <a:gd name="T2" fmla="*/ 208 w 280"/>
                <a:gd name="T3" fmla="*/ 133 h 1136"/>
                <a:gd name="T4" fmla="*/ 241 w 280"/>
                <a:gd name="T5" fmla="*/ 185 h 1136"/>
                <a:gd name="T6" fmla="*/ 274 w 280"/>
                <a:gd name="T7" fmla="*/ 266 h 1136"/>
                <a:gd name="T8" fmla="*/ 238 w 280"/>
                <a:gd name="T9" fmla="*/ 380 h 1136"/>
                <a:gd name="T10" fmla="*/ 251 w 280"/>
                <a:gd name="T11" fmla="*/ 440 h 1136"/>
                <a:gd name="T12" fmla="*/ 259 w 280"/>
                <a:gd name="T13" fmla="*/ 524 h 1136"/>
                <a:gd name="T14" fmla="*/ 245 w 280"/>
                <a:gd name="T15" fmla="*/ 706 h 1136"/>
                <a:gd name="T16" fmla="*/ 228 w 280"/>
                <a:gd name="T17" fmla="*/ 835 h 1136"/>
                <a:gd name="T18" fmla="*/ 197 w 280"/>
                <a:gd name="T19" fmla="*/ 1022 h 1136"/>
                <a:gd name="T20" fmla="*/ 200 w 280"/>
                <a:gd name="T21" fmla="*/ 1081 h 1136"/>
                <a:gd name="T22" fmla="*/ 144 w 280"/>
                <a:gd name="T23" fmla="*/ 1135 h 1136"/>
                <a:gd name="T24" fmla="*/ 150 w 280"/>
                <a:gd name="T25" fmla="*/ 1074 h 1136"/>
                <a:gd name="T26" fmla="*/ 164 w 280"/>
                <a:gd name="T27" fmla="*/ 957 h 1136"/>
                <a:gd name="T28" fmla="*/ 162 w 280"/>
                <a:gd name="T29" fmla="*/ 834 h 1136"/>
                <a:gd name="T30" fmla="*/ 112 w 280"/>
                <a:gd name="T31" fmla="*/ 867 h 1136"/>
                <a:gd name="T32" fmla="*/ 114 w 280"/>
                <a:gd name="T33" fmla="*/ 1029 h 1136"/>
                <a:gd name="T34" fmla="*/ 116 w 280"/>
                <a:gd name="T35" fmla="*/ 1109 h 1136"/>
                <a:gd name="T36" fmla="*/ 104 w 280"/>
                <a:gd name="T37" fmla="*/ 1118 h 1136"/>
                <a:gd name="T38" fmla="*/ 105 w 280"/>
                <a:gd name="T39" fmla="*/ 1085 h 1136"/>
                <a:gd name="T40" fmla="*/ 68 w 280"/>
                <a:gd name="T41" fmla="*/ 1131 h 1136"/>
                <a:gd name="T42" fmla="*/ 42 w 280"/>
                <a:gd name="T43" fmla="*/ 1105 h 1136"/>
                <a:gd name="T44" fmla="*/ 72 w 280"/>
                <a:gd name="T45" fmla="*/ 1015 h 1136"/>
                <a:gd name="T46" fmla="*/ 45 w 280"/>
                <a:gd name="T47" fmla="*/ 826 h 1136"/>
                <a:gd name="T48" fmla="*/ 26 w 280"/>
                <a:gd name="T49" fmla="*/ 744 h 1136"/>
                <a:gd name="T50" fmla="*/ 34 w 280"/>
                <a:gd name="T51" fmla="*/ 535 h 1136"/>
                <a:gd name="T52" fmla="*/ 38 w 280"/>
                <a:gd name="T53" fmla="*/ 457 h 1136"/>
                <a:gd name="T54" fmla="*/ 6 w 280"/>
                <a:gd name="T55" fmla="*/ 404 h 1136"/>
                <a:gd name="T56" fmla="*/ 3 w 280"/>
                <a:gd name="T57" fmla="*/ 359 h 1136"/>
                <a:gd name="T58" fmla="*/ 38 w 280"/>
                <a:gd name="T59" fmla="*/ 233 h 1136"/>
                <a:gd name="T60" fmla="*/ 73 w 280"/>
                <a:gd name="T61" fmla="*/ 185 h 1136"/>
                <a:gd name="T62" fmla="*/ 80 w 280"/>
                <a:gd name="T63" fmla="*/ 56 h 1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0" h="1136">
                  <a:moveTo>
                    <a:pt x="148" y="17"/>
                  </a:moveTo>
                  <a:cubicBezTo>
                    <a:pt x="148" y="17"/>
                    <a:pt x="166" y="11"/>
                    <a:pt x="176" y="23"/>
                  </a:cubicBezTo>
                  <a:cubicBezTo>
                    <a:pt x="185" y="35"/>
                    <a:pt x="194" y="63"/>
                    <a:pt x="197" y="77"/>
                  </a:cubicBezTo>
                  <a:cubicBezTo>
                    <a:pt x="201" y="91"/>
                    <a:pt x="197" y="126"/>
                    <a:pt x="208" y="133"/>
                  </a:cubicBezTo>
                  <a:cubicBezTo>
                    <a:pt x="224" y="143"/>
                    <a:pt x="206" y="161"/>
                    <a:pt x="220" y="165"/>
                  </a:cubicBezTo>
                  <a:cubicBezTo>
                    <a:pt x="234" y="169"/>
                    <a:pt x="241" y="185"/>
                    <a:pt x="241" y="185"/>
                  </a:cubicBezTo>
                  <a:cubicBezTo>
                    <a:pt x="241" y="185"/>
                    <a:pt x="270" y="180"/>
                    <a:pt x="275" y="195"/>
                  </a:cubicBezTo>
                  <a:cubicBezTo>
                    <a:pt x="280" y="210"/>
                    <a:pt x="274" y="252"/>
                    <a:pt x="274" y="266"/>
                  </a:cubicBezTo>
                  <a:cubicBezTo>
                    <a:pt x="273" y="280"/>
                    <a:pt x="251" y="347"/>
                    <a:pt x="250" y="359"/>
                  </a:cubicBezTo>
                  <a:cubicBezTo>
                    <a:pt x="250" y="371"/>
                    <a:pt x="238" y="380"/>
                    <a:pt x="238" y="380"/>
                  </a:cubicBezTo>
                  <a:cubicBezTo>
                    <a:pt x="238" y="380"/>
                    <a:pt x="238" y="398"/>
                    <a:pt x="244" y="416"/>
                  </a:cubicBezTo>
                  <a:cubicBezTo>
                    <a:pt x="250" y="434"/>
                    <a:pt x="251" y="440"/>
                    <a:pt x="251" y="440"/>
                  </a:cubicBezTo>
                  <a:cubicBezTo>
                    <a:pt x="251" y="440"/>
                    <a:pt x="260" y="482"/>
                    <a:pt x="265" y="500"/>
                  </a:cubicBezTo>
                  <a:cubicBezTo>
                    <a:pt x="270" y="518"/>
                    <a:pt x="269" y="520"/>
                    <a:pt x="259" y="524"/>
                  </a:cubicBezTo>
                  <a:cubicBezTo>
                    <a:pt x="249" y="528"/>
                    <a:pt x="242" y="536"/>
                    <a:pt x="242" y="555"/>
                  </a:cubicBezTo>
                  <a:cubicBezTo>
                    <a:pt x="242" y="574"/>
                    <a:pt x="252" y="641"/>
                    <a:pt x="245" y="706"/>
                  </a:cubicBezTo>
                  <a:cubicBezTo>
                    <a:pt x="238" y="772"/>
                    <a:pt x="237" y="835"/>
                    <a:pt x="237" y="835"/>
                  </a:cubicBezTo>
                  <a:cubicBezTo>
                    <a:pt x="228" y="835"/>
                    <a:pt x="228" y="835"/>
                    <a:pt x="228" y="835"/>
                  </a:cubicBezTo>
                  <a:cubicBezTo>
                    <a:pt x="228" y="835"/>
                    <a:pt x="232" y="885"/>
                    <a:pt x="219" y="928"/>
                  </a:cubicBezTo>
                  <a:cubicBezTo>
                    <a:pt x="207" y="971"/>
                    <a:pt x="197" y="1010"/>
                    <a:pt x="197" y="1022"/>
                  </a:cubicBezTo>
                  <a:cubicBezTo>
                    <a:pt x="197" y="1033"/>
                    <a:pt x="196" y="1041"/>
                    <a:pt x="198" y="1047"/>
                  </a:cubicBezTo>
                  <a:cubicBezTo>
                    <a:pt x="201" y="1053"/>
                    <a:pt x="207" y="1066"/>
                    <a:pt x="200" y="1081"/>
                  </a:cubicBezTo>
                  <a:cubicBezTo>
                    <a:pt x="193" y="1096"/>
                    <a:pt x="191" y="1108"/>
                    <a:pt x="191" y="1117"/>
                  </a:cubicBezTo>
                  <a:cubicBezTo>
                    <a:pt x="191" y="1126"/>
                    <a:pt x="165" y="1136"/>
                    <a:pt x="144" y="1135"/>
                  </a:cubicBezTo>
                  <a:cubicBezTo>
                    <a:pt x="124" y="1134"/>
                    <a:pt x="126" y="1120"/>
                    <a:pt x="131" y="1111"/>
                  </a:cubicBezTo>
                  <a:cubicBezTo>
                    <a:pt x="136" y="1102"/>
                    <a:pt x="145" y="1090"/>
                    <a:pt x="150" y="1074"/>
                  </a:cubicBezTo>
                  <a:cubicBezTo>
                    <a:pt x="154" y="1058"/>
                    <a:pt x="152" y="1046"/>
                    <a:pt x="156" y="1030"/>
                  </a:cubicBezTo>
                  <a:cubicBezTo>
                    <a:pt x="161" y="1014"/>
                    <a:pt x="164" y="998"/>
                    <a:pt x="164" y="957"/>
                  </a:cubicBezTo>
                  <a:cubicBezTo>
                    <a:pt x="164" y="916"/>
                    <a:pt x="164" y="898"/>
                    <a:pt x="164" y="871"/>
                  </a:cubicBezTo>
                  <a:cubicBezTo>
                    <a:pt x="164" y="845"/>
                    <a:pt x="162" y="834"/>
                    <a:pt x="162" y="834"/>
                  </a:cubicBezTo>
                  <a:cubicBezTo>
                    <a:pt x="104" y="829"/>
                    <a:pt x="104" y="829"/>
                    <a:pt x="104" y="829"/>
                  </a:cubicBezTo>
                  <a:cubicBezTo>
                    <a:pt x="104" y="829"/>
                    <a:pt x="108" y="851"/>
                    <a:pt x="112" y="867"/>
                  </a:cubicBezTo>
                  <a:cubicBezTo>
                    <a:pt x="116" y="883"/>
                    <a:pt x="114" y="920"/>
                    <a:pt x="112" y="954"/>
                  </a:cubicBezTo>
                  <a:cubicBezTo>
                    <a:pt x="110" y="988"/>
                    <a:pt x="108" y="1023"/>
                    <a:pt x="114" y="1029"/>
                  </a:cubicBezTo>
                  <a:cubicBezTo>
                    <a:pt x="119" y="1035"/>
                    <a:pt x="128" y="1053"/>
                    <a:pt x="124" y="1069"/>
                  </a:cubicBezTo>
                  <a:cubicBezTo>
                    <a:pt x="119" y="1084"/>
                    <a:pt x="115" y="1101"/>
                    <a:pt x="116" y="1109"/>
                  </a:cubicBezTo>
                  <a:cubicBezTo>
                    <a:pt x="117" y="1117"/>
                    <a:pt x="114" y="1118"/>
                    <a:pt x="114" y="1118"/>
                  </a:cubicBezTo>
                  <a:cubicBezTo>
                    <a:pt x="104" y="1118"/>
                    <a:pt x="104" y="1118"/>
                    <a:pt x="104" y="1118"/>
                  </a:cubicBezTo>
                  <a:cubicBezTo>
                    <a:pt x="104" y="1118"/>
                    <a:pt x="108" y="1104"/>
                    <a:pt x="108" y="1096"/>
                  </a:cubicBezTo>
                  <a:cubicBezTo>
                    <a:pt x="108" y="1087"/>
                    <a:pt x="105" y="1085"/>
                    <a:pt x="105" y="1085"/>
                  </a:cubicBezTo>
                  <a:cubicBezTo>
                    <a:pt x="105" y="1085"/>
                    <a:pt x="94" y="1102"/>
                    <a:pt x="91" y="1109"/>
                  </a:cubicBezTo>
                  <a:cubicBezTo>
                    <a:pt x="89" y="1116"/>
                    <a:pt x="91" y="1131"/>
                    <a:pt x="68" y="1131"/>
                  </a:cubicBezTo>
                  <a:cubicBezTo>
                    <a:pt x="45" y="1132"/>
                    <a:pt x="28" y="1134"/>
                    <a:pt x="27" y="1126"/>
                  </a:cubicBezTo>
                  <a:cubicBezTo>
                    <a:pt x="25" y="1118"/>
                    <a:pt x="29" y="1114"/>
                    <a:pt x="42" y="1105"/>
                  </a:cubicBezTo>
                  <a:cubicBezTo>
                    <a:pt x="54" y="1096"/>
                    <a:pt x="61" y="1080"/>
                    <a:pt x="68" y="1069"/>
                  </a:cubicBezTo>
                  <a:cubicBezTo>
                    <a:pt x="75" y="1057"/>
                    <a:pt x="77" y="1037"/>
                    <a:pt x="72" y="1015"/>
                  </a:cubicBezTo>
                  <a:cubicBezTo>
                    <a:pt x="68" y="994"/>
                    <a:pt x="45" y="905"/>
                    <a:pt x="45" y="877"/>
                  </a:cubicBezTo>
                  <a:cubicBezTo>
                    <a:pt x="44" y="849"/>
                    <a:pt x="45" y="826"/>
                    <a:pt x="45" y="826"/>
                  </a:cubicBezTo>
                  <a:cubicBezTo>
                    <a:pt x="45" y="826"/>
                    <a:pt x="30" y="825"/>
                    <a:pt x="26" y="825"/>
                  </a:cubicBezTo>
                  <a:cubicBezTo>
                    <a:pt x="21" y="825"/>
                    <a:pt x="26" y="778"/>
                    <a:pt x="26" y="744"/>
                  </a:cubicBezTo>
                  <a:cubicBezTo>
                    <a:pt x="26" y="709"/>
                    <a:pt x="28" y="585"/>
                    <a:pt x="31" y="566"/>
                  </a:cubicBezTo>
                  <a:cubicBezTo>
                    <a:pt x="34" y="547"/>
                    <a:pt x="34" y="535"/>
                    <a:pt x="34" y="535"/>
                  </a:cubicBezTo>
                  <a:cubicBezTo>
                    <a:pt x="34" y="535"/>
                    <a:pt x="25" y="539"/>
                    <a:pt x="27" y="528"/>
                  </a:cubicBezTo>
                  <a:cubicBezTo>
                    <a:pt x="28" y="516"/>
                    <a:pt x="38" y="473"/>
                    <a:pt x="38" y="457"/>
                  </a:cubicBezTo>
                  <a:cubicBezTo>
                    <a:pt x="38" y="442"/>
                    <a:pt x="36" y="426"/>
                    <a:pt x="36" y="426"/>
                  </a:cubicBezTo>
                  <a:cubicBezTo>
                    <a:pt x="36" y="426"/>
                    <a:pt x="6" y="422"/>
                    <a:pt x="6" y="404"/>
                  </a:cubicBezTo>
                  <a:cubicBezTo>
                    <a:pt x="6" y="386"/>
                    <a:pt x="5" y="385"/>
                    <a:pt x="3" y="380"/>
                  </a:cubicBezTo>
                  <a:cubicBezTo>
                    <a:pt x="1" y="375"/>
                    <a:pt x="0" y="370"/>
                    <a:pt x="3" y="359"/>
                  </a:cubicBezTo>
                  <a:cubicBezTo>
                    <a:pt x="7" y="349"/>
                    <a:pt x="14" y="338"/>
                    <a:pt x="20" y="308"/>
                  </a:cubicBezTo>
                  <a:cubicBezTo>
                    <a:pt x="27" y="278"/>
                    <a:pt x="38" y="245"/>
                    <a:pt x="38" y="233"/>
                  </a:cubicBezTo>
                  <a:cubicBezTo>
                    <a:pt x="38" y="220"/>
                    <a:pt x="43" y="217"/>
                    <a:pt x="57" y="211"/>
                  </a:cubicBezTo>
                  <a:cubicBezTo>
                    <a:pt x="72" y="205"/>
                    <a:pt x="58" y="200"/>
                    <a:pt x="73" y="185"/>
                  </a:cubicBezTo>
                  <a:cubicBezTo>
                    <a:pt x="88" y="171"/>
                    <a:pt x="63" y="162"/>
                    <a:pt x="75" y="138"/>
                  </a:cubicBezTo>
                  <a:cubicBezTo>
                    <a:pt x="86" y="113"/>
                    <a:pt x="76" y="76"/>
                    <a:pt x="80" y="56"/>
                  </a:cubicBezTo>
                  <a:cubicBezTo>
                    <a:pt x="83" y="36"/>
                    <a:pt x="105" y="0"/>
                    <a:pt x="148" y="17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9" name="Freeform 18"/>
            <p:cNvSpPr>
              <a:spLocks/>
            </p:cNvSpPr>
            <p:nvPr/>
          </p:nvSpPr>
          <p:spPr bwMode="auto">
            <a:xfrm>
              <a:off x="8573610" y="3204108"/>
              <a:ext cx="160515" cy="312843"/>
            </a:xfrm>
            <a:custGeom>
              <a:avLst/>
              <a:gdLst>
                <a:gd name="T0" fmla="*/ 21 w 85"/>
                <a:gd name="T1" fmla="*/ 11 h 176"/>
                <a:gd name="T2" fmla="*/ 0 w 85"/>
                <a:gd name="T3" fmla="*/ 40 h 176"/>
                <a:gd name="T4" fmla="*/ 9 w 85"/>
                <a:gd name="T5" fmla="*/ 54 h 176"/>
                <a:gd name="T6" fmla="*/ 12 w 85"/>
                <a:gd name="T7" fmla="*/ 91 h 176"/>
                <a:gd name="T8" fmla="*/ 13 w 85"/>
                <a:gd name="T9" fmla="*/ 162 h 176"/>
                <a:gd name="T10" fmla="*/ 15 w 85"/>
                <a:gd name="T11" fmla="*/ 176 h 176"/>
                <a:gd name="T12" fmla="*/ 32 w 85"/>
                <a:gd name="T13" fmla="*/ 118 h 176"/>
                <a:gd name="T14" fmla="*/ 64 w 85"/>
                <a:gd name="T15" fmla="*/ 48 h 176"/>
                <a:gd name="T16" fmla="*/ 85 w 85"/>
                <a:gd name="T17" fmla="*/ 12 h 176"/>
                <a:gd name="T18" fmla="*/ 78 w 85"/>
                <a:gd name="T19" fmla="*/ 0 h 176"/>
                <a:gd name="T20" fmla="*/ 56 w 85"/>
                <a:gd name="T21" fmla="*/ 19 h 176"/>
                <a:gd name="T22" fmla="*/ 36 w 85"/>
                <a:gd name="T23" fmla="*/ 32 h 176"/>
                <a:gd name="T24" fmla="*/ 49 w 85"/>
                <a:gd name="T25" fmla="*/ 57 h 176"/>
                <a:gd name="T26" fmla="*/ 33 w 85"/>
                <a:gd name="T27" fmla="*/ 88 h 176"/>
                <a:gd name="T28" fmla="*/ 31 w 85"/>
                <a:gd name="T29" fmla="*/ 58 h 176"/>
                <a:gd name="T30" fmla="*/ 21 w 85"/>
                <a:gd name="T31" fmla="*/ 11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5" h="176">
                  <a:moveTo>
                    <a:pt x="21" y="11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6" y="52"/>
                    <a:pt x="9" y="54"/>
                  </a:cubicBezTo>
                  <a:cubicBezTo>
                    <a:pt x="13" y="55"/>
                    <a:pt x="12" y="72"/>
                    <a:pt x="12" y="91"/>
                  </a:cubicBezTo>
                  <a:cubicBezTo>
                    <a:pt x="12" y="111"/>
                    <a:pt x="12" y="153"/>
                    <a:pt x="13" y="162"/>
                  </a:cubicBezTo>
                  <a:cubicBezTo>
                    <a:pt x="14" y="171"/>
                    <a:pt x="15" y="176"/>
                    <a:pt x="15" y="176"/>
                  </a:cubicBezTo>
                  <a:cubicBezTo>
                    <a:pt x="15" y="176"/>
                    <a:pt x="26" y="143"/>
                    <a:pt x="32" y="118"/>
                  </a:cubicBezTo>
                  <a:cubicBezTo>
                    <a:pt x="38" y="94"/>
                    <a:pt x="54" y="64"/>
                    <a:pt x="64" y="48"/>
                  </a:cubicBezTo>
                  <a:cubicBezTo>
                    <a:pt x="74" y="32"/>
                    <a:pt x="85" y="12"/>
                    <a:pt x="85" y="12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0"/>
                    <a:pt x="65" y="11"/>
                    <a:pt x="56" y="19"/>
                  </a:cubicBezTo>
                  <a:cubicBezTo>
                    <a:pt x="47" y="27"/>
                    <a:pt x="36" y="32"/>
                    <a:pt x="36" y="32"/>
                  </a:cubicBezTo>
                  <a:cubicBezTo>
                    <a:pt x="36" y="32"/>
                    <a:pt x="55" y="43"/>
                    <a:pt x="49" y="57"/>
                  </a:cubicBezTo>
                  <a:cubicBezTo>
                    <a:pt x="43" y="72"/>
                    <a:pt x="36" y="72"/>
                    <a:pt x="33" y="88"/>
                  </a:cubicBezTo>
                  <a:cubicBezTo>
                    <a:pt x="30" y="103"/>
                    <a:pt x="36" y="71"/>
                    <a:pt x="31" y="58"/>
                  </a:cubicBezTo>
                  <a:cubicBezTo>
                    <a:pt x="27" y="45"/>
                    <a:pt x="15" y="53"/>
                    <a:pt x="21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0" name="Freeform 19"/>
            <p:cNvSpPr>
              <a:spLocks/>
            </p:cNvSpPr>
            <p:nvPr/>
          </p:nvSpPr>
          <p:spPr bwMode="auto">
            <a:xfrm>
              <a:off x="8573617" y="3673374"/>
              <a:ext cx="23158" cy="31585"/>
            </a:xfrm>
            <a:custGeom>
              <a:avLst/>
              <a:gdLst>
                <a:gd name="T0" fmla="*/ 19 w 29"/>
                <a:gd name="T1" fmla="*/ 0 h 42"/>
                <a:gd name="T2" fmla="*/ 0 w 29"/>
                <a:gd name="T3" fmla="*/ 42 h 42"/>
                <a:gd name="T4" fmla="*/ 29 w 29"/>
                <a:gd name="T5" fmla="*/ 42 h 42"/>
                <a:gd name="T6" fmla="*/ 19 w 29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42">
                  <a:moveTo>
                    <a:pt x="19" y="0"/>
                  </a:moveTo>
                  <a:lnTo>
                    <a:pt x="0" y="42"/>
                  </a:lnTo>
                  <a:lnTo>
                    <a:pt x="29" y="4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31" name="群組 130"/>
          <p:cNvGrpSpPr>
            <a:grpSpLocks noChangeAspect="1"/>
          </p:cNvGrpSpPr>
          <p:nvPr/>
        </p:nvGrpSpPr>
        <p:grpSpPr>
          <a:xfrm>
            <a:off x="1509969" y="1764089"/>
            <a:ext cx="486935" cy="1573619"/>
            <a:chOff x="15337" y="2914700"/>
            <a:chExt cx="649243" cy="2098158"/>
          </a:xfrm>
        </p:grpSpPr>
        <p:sp>
          <p:nvSpPr>
            <p:cNvPr id="132" name="Freeform 25"/>
            <p:cNvSpPr>
              <a:spLocks/>
            </p:cNvSpPr>
            <p:nvPr/>
          </p:nvSpPr>
          <p:spPr bwMode="auto">
            <a:xfrm>
              <a:off x="15337" y="2914700"/>
              <a:ext cx="649243" cy="2098158"/>
            </a:xfrm>
            <a:custGeom>
              <a:avLst/>
              <a:gdLst>
                <a:gd name="T0" fmla="*/ 142 w 344"/>
                <a:gd name="T1" fmla="*/ 0 h 1181"/>
                <a:gd name="T2" fmla="*/ 202 w 344"/>
                <a:gd name="T3" fmla="*/ 58 h 1181"/>
                <a:gd name="T4" fmla="*/ 196 w 344"/>
                <a:gd name="T5" fmla="*/ 120 h 1181"/>
                <a:gd name="T6" fmla="*/ 189 w 344"/>
                <a:gd name="T7" fmla="*/ 129 h 1181"/>
                <a:gd name="T8" fmla="*/ 183 w 344"/>
                <a:gd name="T9" fmla="*/ 159 h 1181"/>
                <a:gd name="T10" fmla="*/ 173 w 344"/>
                <a:gd name="T11" fmla="*/ 174 h 1181"/>
                <a:gd name="T12" fmla="*/ 185 w 344"/>
                <a:gd name="T13" fmla="*/ 195 h 1181"/>
                <a:gd name="T14" fmla="*/ 235 w 344"/>
                <a:gd name="T15" fmla="*/ 217 h 1181"/>
                <a:gd name="T16" fmla="*/ 271 w 344"/>
                <a:gd name="T17" fmla="*/ 251 h 1181"/>
                <a:gd name="T18" fmla="*/ 308 w 344"/>
                <a:gd name="T19" fmla="*/ 310 h 1181"/>
                <a:gd name="T20" fmla="*/ 338 w 344"/>
                <a:gd name="T21" fmla="*/ 376 h 1181"/>
                <a:gd name="T22" fmla="*/ 279 w 344"/>
                <a:gd name="T23" fmla="*/ 409 h 1181"/>
                <a:gd name="T24" fmla="*/ 253 w 344"/>
                <a:gd name="T25" fmla="*/ 398 h 1181"/>
                <a:gd name="T26" fmla="*/ 271 w 344"/>
                <a:gd name="T27" fmla="*/ 506 h 1181"/>
                <a:gd name="T28" fmla="*/ 283 w 344"/>
                <a:gd name="T29" fmla="*/ 617 h 1181"/>
                <a:gd name="T30" fmla="*/ 262 w 344"/>
                <a:gd name="T31" fmla="*/ 627 h 1181"/>
                <a:gd name="T32" fmla="*/ 246 w 344"/>
                <a:gd name="T33" fmla="*/ 770 h 1181"/>
                <a:gd name="T34" fmla="*/ 226 w 344"/>
                <a:gd name="T35" fmla="*/ 905 h 1181"/>
                <a:gd name="T36" fmla="*/ 223 w 344"/>
                <a:gd name="T37" fmla="*/ 990 h 1181"/>
                <a:gd name="T38" fmla="*/ 263 w 344"/>
                <a:gd name="T39" fmla="*/ 1045 h 1181"/>
                <a:gd name="T40" fmla="*/ 309 w 344"/>
                <a:gd name="T41" fmla="*/ 1056 h 1181"/>
                <a:gd name="T42" fmla="*/ 304 w 344"/>
                <a:gd name="T43" fmla="*/ 1076 h 1181"/>
                <a:gd name="T44" fmla="*/ 230 w 344"/>
                <a:gd name="T45" fmla="*/ 1070 h 1181"/>
                <a:gd name="T46" fmla="*/ 203 w 344"/>
                <a:gd name="T47" fmla="*/ 1058 h 1181"/>
                <a:gd name="T48" fmla="*/ 185 w 344"/>
                <a:gd name="T49" fmla="*/ 1072 h 1181"/>
                <a:gd name="T50" fmla="*/ 156 w 344"/>
                <a:gd name="T51" fmla="*/ 1055 h 1181"/>
                <a:gd name="T52" fmla="*/ 153 w 344"/>
                <a:gd name="T53" fmla="*/ 1009 h 1181"/>
                <a:gd name="T54" fmla="*/ 158 w 344"/>
                <a:gd name="T55" fmla="*/ 957 h 1181"/>
                <a:gd name="T56" fmla="*/ 148 w 344"/>
                <a:gd name="T57" fmla="*/ 881 h 1181"/>
                <a:gd name="T58" fmla="*/ 148 w 344"/>
                <a:gd name="T59" fmla="*/ 821 h 1181"/>
                <a:gd name="T60" fmla="*/ 154 w 344"/>
                <a:gd name="T61" fmla="*/ 763 h 1181"/>
                <a:gd name="T62" fmla="*/ 153 w 344"/>
                <a:gd name="T63" fmla="*/ 724 h 1181"/>
                <a:gd name="T64" fmla="*/ 132 w 344"/>
                <a:gd name="T65" fmla="*/ 832 h 1181"/>
                <a:gd name="T66" fmla="*/ 121 w 344"/>
                <a:gd name="T67" fmla="*/ 960 h 1181"/>
                <a:gd name="T68" fmla="*/ 102 w 344"/>
                <a:gd name="T69" fmla="*/ 1040 h 1181"/>
                <a:gd name="T70" fmla="*/ 94 w 344"/>
                <a:gd name="T71" fmla="*/ 1075 h 1181"/>
                <a:gd name="T72" fmla="*/ 104 w 344"/>
                <a:gd name="T73" fmla="*/ 1119 h 1181"/>
                <a:gd name="T74" fmla="*/ 97 w 344"/>
                <a:gd name="T75" fmla="*/ 1181 h 1181"/>
                <a:gd name="T76" fmla="*/ 41 w 344"/>
                <a:gd name="T77" fmla="*/ 1143 h 1181"/>
                <a:gd name="T78" fmla="*/ 37 w 344"/>
                <a:gd name="T79" fmla="*/ 1082 h 1181"/>
                <a:gd name="T80" fmla="*/ 30 w 344"/>
                <a:gd name="T81" fmla="*/ 1035 h 1181"/>
                <a:gd name="T82" fmla="*/ 30 w 344"/>
                <a:gd name="T83" fmla="*/ 967 h 1181"/>
                <a:gd name="T84" fmla="*/ 41 w 344"/>
                <a:gd name="T85" fmla="*/ 850 h 1181"/>
                <a:gd name="T86" fmla="*/ 53 w 344"/>
                <a:gd name="T87" fmla="*/ 710 h 1181"/>
                <a:gd name="T88" fmla="*/ 55 w 344"/>
                <a:gd name="T89" fmla="*/ 634 h 1181"/>
                <a:gd name="T90" fmla="*/ 17 w 344"/>
                <a:gd name="T91" fmla="*/ 619 h 1181"/>
                <a:gd name="T92" fmla="*/ 31 w 344"/>
                <a:gd name="T93" fmla="*/ 531 h 1181"/>
                <a:gd name="T94" fmla="*/ 51 w 344"/>
                <a:gd name="T95" fmla="*/ 440 h 1181"/>
                <a:gd name="T96" fmla="*/ 45 w 344"/>
                <a:gd name="T97" fmla="*/ 379 h 1181"/>
                <a:gd name="T98" fmla="*/ 13 w 344"/>
                <a:gd name="T99" fmla="*/ 300 h 1181"/>
                <a:gd name="T100" fmla="*/ 12 w 344"/>
                <a:gd name="T101" fmla="*/ 214 h 1181"/>
                <a:gd name="T102" fmla="*/ 65 w 344"/>
                <a:gd name="T103" fmla="*/ 195 h 1181"/>
                <a:gd name="T104" fmla="*/ 93 w 344"/>
                <a:gd name="T105" fmla="*/ 163 h 1181"/>
                <a:gd name="T106" fmla="*/ 103 w 344"/>
                <a:gd name="T107" fmla="*/ 150 h 1181"/>
                <a:gd name="T108" fmla="*/ 100 w 344"/>
                <a:gd name="T109" fmla="*/ 131 h 1181"/>
                <a:gd name="T110" fmla="*/ 85 w 344"/>
                <a:gd name="T111" fmla="*/ 111 h 1181"/>
                <a:gd name="T112" fmla="*/ 83 w 344"/>
                <a:gd name="T113" fmla="*/ 47 h 1181"/>
                <a:gd name="T114" fmla="*/ 142 w 344"/>
                <a:gd name="T115" fmla="*/ 0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4" h="1181">
                  <a:moveTo>
                    <a:pt x="142" y="0"/>
                  </a:moveTo>
                  <a:cubicBezTo>
                    <a:pt x="165" y="0"/>
                    <a:pt x="202" y="23"/>
                    <a:pt x="202" y="58"/>
                  </a:cubicBezTo>
                  <a:cubicBezTo>
                    <a:pt x="202" y="93"/>
                    <a:pt x="199" y="108"/>
                    <a:pt x="196" y="120"/>
                  </a:cubicBezTo>
                  <a:cubicBezTo>
                    <a:pt x="193" y="131"/>
                    <a:pt x="189" y="129"/>
                    <a:pt x="189" y="129"/>
                  </a:cubicBezTo>
                  <a:cubicBezTo>
                    <a:pt x="189" y="129"/>
                    <a:pt x="190" y="153"/>
                    <a:pt x="183" y="159"/>
                  </a:cubicBezTo>
                  <a:cubicBezTo>
                    <a:pt x="175" y="164"/>
                    <a:pt x="173" y="166"/>
                    <a:pt x="173" y="174"/>
                  </a:cubicBezTo>
                  <a:cubicBezTo>
                    <a:pt x="173" y="182"/>
                    <a:pt x="178" y="187"/>
                    <a:pt x="185" y="195"/>
                  </a:cubicBezTo>
                  <a:cubicBezTo>
                    <a:pt x="191" y="202"/>
                    <a:pt x="220" y="211"/>
                    <a:pt x="235" y="217"/>
                  </a:cubicBezTo>
                  <a:cubicBezTo>
                    <a:pt x="250" y="222"/>
                    <a:pt x="262" y="232"/>
                    <a:pt x="271" y="251"/>
                  </a:cubicBezTo>
                  <a:cubicBezTo>
                    <a:pt x="279" y="270"/>
                    <a:pt x="292" y="293"/>
                    <a:pt x="308" y="310"/>
                  </a:cubicBezTo>
                  <a:cubicBezTo>
                    <a:pt x="324" y="326"/>
                    <a:pt x="344" y="351"/>
                    <a:pt x="338" y="376"/>
                  </a:cubicBezTo>
                  <a:cubicBezTo>
                    <a:pt x="333" y="401"/>
                    <a:pt x="298" y="420"/>
                    <a:pt x="279" y="409"/>
                  </a:cubicBezTo>
                  <a:cubicBezTo>
                    <a:pt x="260" y="399"/>
                    <a:pt x="253" y="398"/>
                    <a:pt x="253" y="398"/>
                  </a:cubicBezTo>
                  <a:cubicBezTo>
                    <a:pt x="253" y="398"/>
                    <a:pt x="265" y="452"/>
                    <a:pt x="271" y="506"/>
                  </a:cubicBezTo>
                  <a:cubicBezTo>
                    <a:pt x="277" y="560"/>
                    <a:pt x="292" y="612"/>
                    <a:pt x="283" y="617"/>
                  </a:cubicBezTo>
                  <a:cubicBezTo>
                    <a:pt x="275" y="622"/>
                    <a:pt x="262" y="627"/>
                    <a:pt x="262" y="627"/>
                  </a:cubicBezTo>
                  <a:cubicBezTo>
                    <a:pt x="262" y="627"/>
                    <a:pt x="260" y="704"/>
                    <a:pt x="246" y="770"/>
                  </a:cubicBezTo>
                  <a:cubicBezTo>
                    <a:pt x="233" y="836"/>
                    <a:pt x="228" y="866"/>
                    <a:pt x="226" y="905"/>
                  </a:cubicBezTo>
                  <a:cubicBezTo>
                    <a:pt x="224" y="945"/>
                    <a:pt x="220" y="974"/>
                    <a:pt x="223" y="990"/>
                  </a:cubicBezTo>
                  <a:cubicBezTo>
                    <a:pt x="227" y="1007"/>
                    <a:pt x="250" y="1039"/>
                    <a:pt x="263" y="1045"/>
                  </a:cubicBezTo>
                  <a:cubicBezTo>
                    <a:pt x="276" y="1051"/>
                    <a:pt x="299" y="1051"/>
                    <a:pt x="309" y="1056"/>
                  </a:cubicBezTo>
                  <a:cubicBezTo>
                    <a:pt x="319" y="1060"/>
                    <a:pt x="326" y="1072"/>
                    <a:pt x="304" y="1076"/>
                  </a:cubicBezTo>
                  <a:cubicBezTo>
                    <a:pt x="282" y="1079"/>
                    <a:pt x="241" y="1073"/>
                    <a:pt x="230" y="1070"/>
                  </a:cubicBezTo>
                  <a:cubicBezTo>
                    <a:pt x="220" y="1066"/>
                    <a:pt x="203" y="1058"/>
                    <a:pt x="203" y="1058"/>
                  </a:cubicBezTo>
                  <a:cubicBezTo>
                    <a:pt x="203" y="1058"/>
                    <a:pt x="208" y="1072"/>
                    <a:pt x="185" y="1072"/>
                  </a:cubicBezTo>
                  <a:cubicBezTo>
                    <a:pt x="161" y="1072"/>
                    <a:pt x="157" y="1070"/>
                    <a:pt x="156" y="1055"/>
                  </a:cubicBezTo>
                  <a:cubicBezTo>
                    <a:pt x="155" y="1040"/>
                    <a:pt x="156" y="1020"/>
                    <a:pt x="153" y="1009"/>
                  </a:cubicBezTo>
                  <a:cubicBezTo>
                    <a:pt x="149" y="999"/>
                    <a:pt x="167" y="972"/>
                    <a:pt x="158" y="957"/>
                  </a:cubicBezTo>
                  <a:cubicBezTo>
                    <a:pt x="149" y="942"/>
                    <a:pt x="140" y="904"/>
                    <a:pt x="148" y="881"/>
                  </a:cubicBezTo>
                  <a:cubicBezTo>
                    <a:pt x="156" y="858"/>
                    <a:pt x="146" y="835"/>
                    <a:pt x="148" y="821"/>
                  </a:cubicBezTo>
                  <a:cubicBezTo>
                    <a:pt x="151" y="806"/>
                    <a:pt x="154" y="786"/>
                    <a:pt x="154" y="763"/>
                  </a:cubicBezTo>
                  <a:cubicBezTo>
                    <a:pt x="154" y="740"/>
                    <a:pt x="153" y="724"/>
                    <a:pt x="153" y="724"/>
                  </a:cubicBezTo>
                  <a:cubicBezTo>
                    <a:pt x="153" y="724"/>
                    <a:pt x="137" y="809"/>
                    <a:pt x="132" y="832"/>
                  </a:cubicBezTo>
                  <a:cubicBezTo>
                    <a:pt x="128" y="855"/>
                    <a:pt x="121" y="936"/>
                    <a:pt x="121" y="960"/>
                  </a:cubicBezTo>
                  <a:cubicBezTo>
                    <a:pt x="121" y="985"/>
                    <a:pt x="103" y="1018"/>
                    <a:pt x="102" y="1040"/>
                  </a:cubicBezTo>
                  <a:cubicBezTo>
                    <a:pt x="101" y="1062"/>
                    <a:pt x="100" y="1075"/>
                    <a:pt x="94" y="1075"/>
                  </a:cubicBezTo>
                  <a:cubicBezTo>
                    <a:pt x="88" y="1075"/>
                    <a:pt x="100" y="1100"/>
                    <a:pt x="104" y="1119"/>
                  </a:cubicBezTo>
                  <a:cubicBezTo>
                    <a:pt x="109" y="1138"/>
                    <a:pt x="122" y="1181"/>
                    <a:pt x="97" y="1181"/>
                  </a:cubicBezTo>
                  <a:cubicBezTo>
                    <a:pt x="71" y="1181"/>
                    <a:pt x="42" y="1170"/>
                    <a:pt x="41" y="1143"/>
                  </a:cubicBezTo>
                  <a:cubicBezTo>
                    <a:pt x="41" y="1116"/>
                    <a:pt x="44" y="1093"/>
                    <a:pt x="37" y="1082"/>
                  </a:cubicBezTo>
                  <a:cubicBezTo>
                    <a:pt x="30" y="1072"/>
                    <a:pt x="29" y="1049"/>
                    <a:pt x="30" y="1035"/>
                  </a:cubicBezTo>
                  <a:cubicBezTo>
                    <a:pt x="31" y="1021"/>
                    <a:pt x="27" y="997"/>
                    <a:pt x="30" y="967"/>
                  </a:cubicBezTo>
                  <a:cubicBezTo>
                    <a:pt x="34" y="938"/>
                    <a:pt x="34" y="888"/>
                    <a:pt x="41" y="850"/>
                  </a:cubicBezTo>
                  <a:cubicBezTo>
                    <a:pt x="48" y="813"/>
                    <a:pt x="49" y="755"/>
                    <a:pt x="53" y="710"/>
                  </a:cubicBezTo>
                  <a:cubicBezTo>
                    <a:pt x="56" y="664"/>
                    <a:pt x="59" y="641"/>
                    <a:pt x="55" y="634"/>
                  </a:cubicBezTo>
                  <a:cubicBezTo>
                    <a:pt x="50" y="627"/>
                    <a:pt x="24" y="621"/>
                    <a:pt x="17" y="619"/>
                  </a:cubicBezTo>
                  <a:cubicBezTo>
                    <a:pt x="10" y="618"/>
                    <a:pt x="26" y="571"/>
                    <a:pt x="31" y="531"/>
                  </a:cubicBezTo>
                  <a:cubicBezTo>
                    <a:pt x="36" y="492"/>
                    <a:pt x="46" y="468"/>
                    <a:pt x="51" y="440"/>
                  </a:cubicBezTo>
                  <a:cubicBezTo>
                    <a:pt x="56" y="412"/>
                    <a:pt x="56" y="399"/>
                    <a:pt x="45" y="379"/>
                  </a:cubicBezTo>
                  <a:cubicBezTo>
                    <a:pt x="34" y="359"/>
                    <a:pt x="20" y="346"/>
                    <a:pt x="13" y="300"/>
                  </a:cubicBezTo>
                  <a:cubicBezTo>
                    <a:pt x="7" y="255"/>
                    <a:pt x="0" y="225"/>
                    <a:pt x="12" y="214"/>
                  </a:cubicBezTo>
                  <a:cubicBezTo>
                    <a:pt x="24" y="202"/>
                    <a:pt x="48" y="209"/>
                    <a:pt x="65" y="195"/>
                  </a:cubicBezTo>
                  <a:cubicBezTo>
                    <a:pt x="83" y="181"/>
                    <a:pt x="85" y="165"/>
                    <a:pt x="93" y="163"/>
                  </a:cubicBezTo>
                  <a:cubicBezTo>
                    <a:pt x="101" y="161"/>
                    <a:pt x="103" y="160"/>
                    <a:pt x="103" y="150"/>
                  </a:cubicBezTo>
                  <a:cubicBezTo>
                    <a:pt x="103" y="140"/>
                    <a:pt x="100" y="131"/>
                    <a:pt x="100" y="131"/>
                  </a:cubicBezTo>
                  <a:cubicBezTo>
                    <a:pt x="100" y="131"/>
                    <a:pt x="88" y="123"/>
                    <a:pt x="85" y="111"/>
                  </a:cubicBezTo>
                  <a:cubicBezTo>
                    <a:pt x="83" y="98"/>
                    <a:pt x="80" y="68"/>
                    <a:pt x="83" y="47"/>
                  </a:cubicBezTo>
                  <a:cubicBezTo>
                    <a:pt x="87" y="26"/>
                    <a:pt x="106" y="0"/>
                    <a:pt x="142" y="0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3" name="Freeform 26"/>
            <p:cNvSpPr>
              <a:spLocks/>
            </p:cNvSpPr>
            <p:nvPr/>
          </p:nvSpPr>
          <p:spPr bwMode="auto">
            <a:xfrm>
              <a:off x="195017" y="3186182"/>
              <a:ext cx="162111" cy="117316"/>
            </a:xfrm>
            <a:custGeom>
              <a:avLst/>
              <a:gdLst>
                <a:gd name="T0" fmla="*/ 81 w 86"/>
                <a:gd name="T1" fmla="*/ 30 h 66"/>
                <a:gd name="T2" fmla="*/ 86 w 86"/>
                <a:gd name="T3" fmla="*/ 38 h 66"/>
                <a:gd name="T4" fmla="*/ 82 w 86"/>
                <a:gd name="T5" fmla="*/ 66 h 66"/>
                <a:gd name="T6" fmla="*/ 65 w 86"/>
                <a:gd name="T7" fmla="*/ 38 h 66"/>
                <a:gd name="T8" fmla="*/ 50 w 86"/>
                <a:gd name="T9" fmla="*/ 49 h 66"/>
                <a:gd name="T10" fmla="*/ 47 w 86"/>
                <a:gd name="T11" fmla="*/ 62 h 66"/>
                <a:gd name="T12" fmla="*/ 0 w 86"/>
                <a:gd name="T13" fmla="*/ 10 h 66"/>
                <a:gd name="T14" fmla="*/ 8 w 86"/>
                <a:gd name="T15" fmla="*/ 0 h 66"/>
                <a:gd name="T16" fmla="*/ 63 w 86"/>
                <a:gd name="T17" fmla="*/ 36 h 66"/>
                <a:gd name="T18" fmla="*/ 81 w 86"/>
                <a:gd name="T19" fmla="*/ 3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66">
                  <a:moveTo>
                    <a:pt x="81" y="30"/>
                  </a:moveTo>
                  <a:cubicBezTo>
                    <a:pt x="82" y="33"/>
                    <a:pt x="84" y="35"/>
                    <a:pt x="86" y="38"/>
                  </a:cubicBezTo>
                  <a:cubicBezTo>
                    <a:pt x="83" y="47"/>
                    <a:pt x="83" y="58"/>
                    <a:pt x="82" y="66"/>
                  </a:cubicBezTo>
                  <a:cubicBezTo>
                    <a:pt x="69" y="58"/>
                    <a:pt x="76" y="39"/>
                    <a:pt x="65" y="38"/>
                  </a:cubicBezTo>
                  <a:cubicBezTo>
                    <a:pt x="54" y="37"/>
                    <a:pt x="52" y="42"/>
                    <a:pt x="50" y="49"/>
                  </a:cubicBezTo>
                  <a:cubicBezTo>
                    <a:pt x="48" y="56"/>
                    <a:pt x="47" y="62"/>
                    <a:pt x="47" y="62"/>
                  </a:cubicBezTo>
                  <a:cubicBezTo>
                    <a:pt x="47" y="62"/>
                    <a:pt x="11" y="23"/>
                    <a:pt x="0" y="10"/>
                  </a:cubicBezTo>
                  <a:cubicBezTo>
                    <a:pt x="6" y="8"/>
                    <a:pt x="7" y="6"/>
                    <a:pt x="8" y="0"/>
                  </a:cubicBezTo>
                  <a:cubicBezTo>
                    <a:pt x="20" y="13"/>
                    <a:pt x="49" y="36"/>
                    <a:pt x="63" y="36"/>
                  </a:cubicBezTo>
                  <a:cubicBezTo>
                    <a:pt x="70" y="36"/>
                    <a:pt x="75" y="34"/>
                    <a:pt x="81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4" name="Freeform 27"/>
            <p:cNvSpPr>
              <a:spLocks/>
            </p:cNvSpPr>
            <p:nvPr/>
          </p:nvSpPr>
          <p:spPr bwMode="auto">
            <a:xfrm>
              <a:off x="364315" y="3499026"/>
              <a:ext cx="71872" cy="88739"/>
            </a:xfrm>
            <a:custGeom>
              <a:avLst/>
              <a:gdLst>
                <a:gd name="T0" fmla="*/ 20 w 38"/>
                <a:gd name="T1" fmla="*/ 1 h 50"/>
                <a:gd name="T2" fmla="*/ 0 w 38"/>
                <a:gd name="T3" fmla="*/ 0 h 50"/>
                <a:gd name="T4" fmla="*/ 18 w 38"/>
                <a:gd name="T5" fmla="*/ 27 h 50"/>
                <a:gd name="T6" fmla="*/ 17 w 38"/>
                <a:gd name="T7" fmla="*/ 46 h 50"/>
                <a:gd name="T8" fmla="*/ 33 w 38"/>
                <a:gd name="T9" fmla="*/ 50 h 50"/>
                <a:gd name="T10" fmla="*/ 34 w 38"/>
                <a:gd name="T11" fmla="*/ 23 h 50"/>
                <a:gd name="T12" fmla="*/ 20 w 38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50">
                  <a:moveTo>
                    <a:pt x="2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3"/>
                    <a:pt x="18" y="27"/>
                  </a:cubicBezTo>
                  <a:cubicBezTo>
                    <a:pt x="18" y="40"/>
                    <a:pt x="17" y="46"/>
                    <a:pt x="17" y="46"/>
                  </a:cubicBezTo>
                  <a:cubicBezTo>
                    <a:pt x="33" y="50"/>
                    <a:pt x="33" y="50"/>
                    <a:pt x="33" y="50"/>
                  </a:cubicBezTo>
                  <a:cubicBezTo>
                    <a:pt x="33" y="50"/>
                    <a:pt x="38" y="36"/>
                    <a:pt x="34" y="23"/>
                  </a:cubicBezTo>
                  <a:cubicBezTo>
                    <a:pt x="29" y="10"/>
                    <a:pt x="24" y="6"/>
                    <a:pt x="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5" name="Freeform 28"/>
            <p:cNvSpPr>
              <a:spLocks/>
            </p:cNvSpPr>
            <p:nvPr/>
          </p:nvSpPr>
          <p:spPr bwMode="auto">
            <a:xfrm>
              <a:off x="404244" y="3712602"/>
              <a:ext cx="30346" cy="75955"/>
            </a:xfrm>
            <a:custGeom>
              <a:avLst/>
              <a:gdLst>
                <a:gd name="T0" fmla="*/ 5 w 16"/>
                <a:gd name="T1" fmla="*/ 0 h 43"/>
                <a:gd name="T2" fmla="*/ 1 w 16"/>
                <a:gd name="T3" fmla="*/ 32 h 43"/>
                <a:gd name="T4" fmla="*/ 0 w 16"/>
                <a:gd name="T5" fmla="*/ 43 h 43"/>
                <a:gd name="T6" fmla="*/ 16 w 16"/>
                <a:gd name="T7" fmla="*/ 40 h 43"/>
                <a:gd name="T8" fmla="*/ 5 w 16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3">
                  <a:moveTo>
                    <a:pt x="5" y="0"/>
                  </a:moveTo>
                  <a:cubicBezTo>
                    <a:pt x="5" y="0"/>
                    <a:pt x="2" y="24"/>
                    <a:pt x="1" y="32"/>
                  </a:cubicBezTo>
                  <a:cubicBezTo>
                    <a:pt x="0" y="40"/>
                    <a:pt x="0" y="43"/>
                    <a:pt x="0" y="43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6" y="40"/>
                    <a:pt x="12" y="2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136" name="文字方塊 135"/>
          <p:cNvSpPr txBox="1"/>
          <p:nvPr/>
        </p:nvSpPr>
        <p:spPr>
          <a:xfrm>
            <a:off x="4602147" y="2496530"/>
            <a:ext cx="4245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Car Sharing</a:t>
            </a:r>
            <a:r>
              <a:rPr lang="zh-TW" altLang="en-US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使用費。可依照縣民、觀光、公務等不同對象及使用目的差別訂價。</a:t>
            </a:r>
            <a:endParaRPr lang="zh-TW" altLang="en-US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4" name="群組 53"/>
          <p:cNvGrpSpPr/>
          <p:nvPr/>
        </p:nvGrpSpPr>
        <p:grpSpPr>
          <a:xfrm>
            <a:off x="8059504" y="211355"/>
            <a:ext cx="1094400" cy="637200"/>
            <a:chOff x="908459" y="3653412"/>
            <a:chExt cx="1823627" cy="1062425"/>
          </a:xfrm>
        </p:grpSpPr>
        <p:grpSp>
          <p:nvGrpSpPr>
            <p:cNvPr id="55" name="群組 54"/>
            <p:cNvGrpSpPr/>
            <p:nvPr/>
          </p:nvGrpSpPr>
          <p:grpSpPr>
            <a:xfrm>
              <a:off x="1046027" y="3653412"/>
              <a:ext cx="1531472" cy="1062425"/>
              <a:chOff x="462148" y="1291130"/>
              <a:chExt cx="1416458" cy="1548548"/>
            </a:xfrm>
          </p:grpSpPr>
          <p:sp>
            <p:nvSpPr>
              <p:cNvPr id="60" name="Hexagon 1"/>
              <p:cNvSpPr/>
              <p:nvPr/>
            </p:nvSpPr>
            <p:spPr>
              <a:xfrm rot="5400000">
                <a:off x="396103" y="1357175"/>
                <a:ext cx="1548548" cy="1416458"/>
              </a:xfrm>
              <a:prstGeom prst="hexagon">
                <a:avLst/>
              </a:prstGeom>
              <a:solidFill>
                <a:srgbClr val="33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61" name="Oval 3"/>
              <p:cNvSpPr/>
              <p:nvPr/>
            </p:nvSpPr>
            <p:spPr>
              <a:xfrm>
                <a:off x="592678" y="1520944"/>
                <a:ext cx="1155398" cy="1088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127000" dir="13620000">
                  <a:prstClr val="black">
                    <a:alpha val="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58" name="文字方塊 57"/>
            <p:cNvSpPr txBox="1"/>
            <p:nvPr/>
          </p:nvSpPr>
          <p:spPr>
            <a:xfrm>
              <a:off x="908459" y="3770017"/>
              <a:ext cx="1823627" cy="724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低碳</a:t>
              </a:r>
              <a:endParaRPr lang="en-US" altLang="zh-TW" sz="14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</a:t>
              </a:r>
            </a:p>
          </p:txBody>
        </p:sp>
      </p:grpSp>
      <p:grpSp>
        <p:nvGrpSpPr>
          <p:cNvPr id="68" name="群組 67"/>
          <p:cNvGrpSpPr/>
          <p:nvPr/>
        </p:nvGrpSpPr>
        <p:grpSpPr>
          <a:xfrm>
            <a:off x="1561968" y="144572"/>
            <a:ext cx="5211683" cy="822664"/>
            <a:chOff x="1561968" y="166606"/>
            <a:chExt cx="5211683" cy="822664"/>
          </a:xfrm>
        </p:grpSpPr>
        <p:sp>
          <p:nvSpPr>
            <p:cNvPr id="69" name="文字方塊 68"/>
            <p:cNvSpPr txBox="1"/>
            <p:nvPr/>
          </p:nvSpPr>
          <p:spPr>
            <a:xfrm>
              <a:off x="1561968" y="166606"/>
              <a:ext cx="52116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經濟部</a:t>
              </a:r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智慧電動車先導運行計畫</a:t>
              </a:r>
            </a:p>
          </p:txBody>
        </p:sp>
        <p:sp>
          <p:nvSpPr>
            <p:cNvPr id="70" name="文字方塊 69"/>
            <p:cNvSpPr txBox="1"/>
            <p:nvPr/>
          </p:nvSpPr>
          <p:spPr>
            <a:xfrm>
              <a:off x="1918022" y="527605"/>
              <a:ext cx="41857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建構嘉義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縣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低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碳運輸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服務系統</a:t>
              </a:r>
              <a:endPara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63" name="文字方塊 62"/>
          <p:cNvSpPr txBox="1"/>
          <p:nvPr/>
        </p:nvSpPr>
        <p:spPr>
          <a:xfrm>
            <a:off x="330875" y="914400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永續經營</a:t>
            </a:r>
          </a:p>
        </p:txBody>
      </p:sp>
      <p:sp>
        <p:nvSpPr>
          <p:cNvPr id="64" name="文字方塊 63"/>
          <p:cNvSpPr txBox="1"/>
          <p:nvPr/>
        </p:nvSpPr>
        <p:spPr>
          <a:xfrm>
            <a:off x="8620387" y="6478927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120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字方塊 18"/>
          <p:cNvSpPr txBox="1"/>
          <p:nvPr/>
        </p:nvSpPr>
        <p:spPr>
          <a:xfrm>
            <a:off x="330875" y="914400"/>
            <a:ext cx="8520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電動巴士</a:t>
            </a:r>
            <a:r>
              <a:rPr lang="zh-TW" altLang="en-US" sz="280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</a:t>
            </a:r>
            <a:r>
              <a:rPr lang="zh-TW" altLang="en-US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先導運行計畫</a:t>
            </a:r>
            <a:r>
              <a:rPr lang="en-US" altLang="zh-TW" sz="28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二年</a:t>
            </a:r>
            <a:r>
              <a:rPr lang="en-US" altLang="zh-TW" sz="28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zh-TW" altLang="en-US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直接購</a:t>
            </a:r>
            <a:r>
              <a:rPr lang="zh-TW" alt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車</a:t>
            </a:r>
            <a:r>
              <a:rPr lang="zh-TW" altLang="en-US" sz="280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方案比較</a:t>
            </a:r>
            <a:endParaRPr lang="zh-TW" altLang="en-US" sz="28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1561968" y="144572"/>
            <a:ext cx="5211683" cy="822664"/>
            <a:chOff x="1561968" y="166606"/>
            <a:chExt cx="5211683" cy="822664"/>
          </a:xfrm>
        </p:grpSpPr>
        <p:sp>
          <p:nvSpPr>
            <p:cNvPr id="20" name="文字方塊 19"/>
            <p:cNvSpPr txBox="1"/>
            <p:nvPr/>
          </p:nvSpPr>
          <p:spPr>
            <a:xfrm>
              <a:off x="1561968" y="166606"/>
              <a:ext cx="52116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經濟部</a:t>
              </a:r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智慧電動車先導運行計畫</a:t>
              </a: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1918022" y="527605"/>
              <a:ext cx="41857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建構嘉義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縣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低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碳運輸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服務系統</a:t>
              </a:r>
              <a:endPara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aphicFrame>
        <p:nvGraphicFramePr>
          <p:cNvPr id="18" name="表格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913820"/>
              </p:ext>
            </p:extLst>
          </p:nvPr>
        </p:nvGraphicFramePr>
        <p:xfrm>
          <a:off x="187106" y="1534302"/>
          <a:ext cx="8679227" cy="4899064"/>
        </p:xfrm>
        <a:graphic>
          <a:graphicData uri="http://schemas.openxmlformats.org/drawingml/2006/table">
            <a:tbl>
              <a:tblPr firstRow="1">
                <a:tableStyleId>{0505E3EF-67EA-436B-97B2-0124C06EBD24}</a:tableStyleId>
              </a:tblPr>
              <a:tblGrid>
                <a:gridCol w="738567"/>
                <a:gridCol w="4275740"/>
                <a:gridCol w="3664920"/>
              </a:tblGrid>
              <a:tr h="3687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補貼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政策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1912" marR="61912" marT="30956" marB="30956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經濟部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智慧電動車先導運行計畫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交通部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公路公共運輸補助電動大客車作業</a:t>
                      </a:r>
                      <a:r>
                        <a:rPr 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要點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1912" marR="61912" marT="30956" marB="30956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687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kern="10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kern="10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單位</a:t>
                      </a:r>
                      <a:endParaRPr lang="zh-TW" sz="1300" kern="10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1912" marR="61912" marT="30956" marB="30956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政府機關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國內依法設立登記之公司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縣市政府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1912" marR="61912" marT="30956" marB="30956" anchor="ctr"/>
                </a:tc>
              </a:tr>
              <a:tr h="3687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kern="10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補助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kern="10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類別</a:t>
                      </a:r>
                      <a:endParaRPr lang="zh-TW" sz="1300" kern="10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1912" marR="61912" marT="30956" marB="30956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四輪以上電動車商業模式</a:t>
                      </a:r>
                      <a:endParaRPr lang="en-US" altLang="zh-TW" sz="1300" kern="100" dirty="0" smtClean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(ex. </a:t>
                      </a: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校園接駁、計程車、短租旅遊、公務用車</a:t>
                      </a: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…)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市區</a:t>
                      </a:r>
                      <a:r>
                        <a:rPr 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客運</a:t>
                      </a: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路線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一般公路</a:t>
                      </a:r>
                      <a:r>
                        <a:rPr 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客運</a:t>
                      </a: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路線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1912" marR="61912" marT="30956" marB="30956" anchor="ctr"/>
                </a:tc>
              </a:tr>
              <a:tr h="6729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kern="10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補助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kern="10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  <a:endParaRPr lang="zh-TW" sz="1300" kern="10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1912" marR="61912" marT="30956" marB="30956" anchor="ctr"/>
                </a:tc>
                <a:tc>
                  <a:txBody>
                    <a:bodyPr/>
                    <a:lstStyle/>
                    <a:p>
                      <a:pPr marL="171450" indent="-171450" algn="just" defTabSz="914400" rtl="0" eaLnBrk="1" latinLnBrk="0" hangingPunct="1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計劃期間硬體設備折舊 </a:t>
                      </a: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or </a:t>
                      </a: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租金</a:t>
                      </a: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車輛、電池、充電設備</a:t>
                      </a: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171450" indent="-171450" algn="just" defTabSz="914400" rtl="0" eaLnBrk="1" latinLnBrk="0" hangingPunct="1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計劃期間營運費用</a:t>
                      </a: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人事、維修、委託研究</a:t>
                      </a: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</a:p>
                    <a:p>
                      <a:pPr marL="171450" indent="-171450" algn="just" defTabSz="914400" rtl="0" eaLnBrk="1" latinLnBrk="0" hangingPunct="1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智慧加值服務建置成本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甲乙</a:t>
                      </a:r>
                      <a:r>
                        <a:rPr 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類電動</a:t>
                      </a:r>
                      <a:r>
                        <a:rPr lang="zh-TW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大客車</a:t>
                      </a:r>
                      <a:r>
                        <a:rPr 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車體</a:t>
                      </a: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電池</a:t>
                      </a: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購置金額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1912" marR="61912" marT="30956" marB="30956" anchor="ctr"/>
                </a:tc>
              </a:tr>
              <a:tr h="13020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kern="10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補貼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kern="10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原則</a:t>
                      </a:r>
                      <a:endParaRPr lang="zh-TW" sz="1300" kern="10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1912" marR="61912" marT="30956" marB="30956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計畫</a:t>
                      </a:r>
                      <a:r>
                        <a:rPr 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金額</a:t>
                      </a:r>
                      <a:r>
                        <a:rPr 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49</a:t>
                      </a:r>
                      <a:r>
                        <a:rPr lang="en-US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  <a:r>
                        <a:rPr lang="zh-TW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為上限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300" u="sng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sz="1300" u="sng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甲類車輛補貼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競爭</a:t>
                      </a:r>
                      <a:r>
                        <a:rPr 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型</a:t>
                      </a:r>
                      <a:r>
                        <a:rPr 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520</a:t>
                      </a:r>
                      <a:r>
                        <a:rPr 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</a:t>
                      </a: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新闢路線</a:t>
                      </a: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一般</a:t>
                      </a:r>
                      <a:r>
                        <a:rPr 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型</a:t>
                      </a:r>
                      <a:r>
                        <a:rPr 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353.8</a:t>
                      </a:r>
                      <a:r>
                        <a:rPr 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</a:t>
                      </a: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汰舊換新路線</a:t>
                      </a: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300" u="sng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sz="1300" u="sng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乙類車輛</a:t>
                      </a:r>
                      <a:r>
                        <a:rPr lang="zh-TW" sz="1300" u="sng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補貼</a:t>
                      </a:r>
                      <a:r>
                        <a:rPr lang="zh-TW" altLang="en-US" sz="1300" u="sng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zh-TW" altLang="en-US" sz="1300" u="none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  <a:r>
                        <a:rPr 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競爭</a:t>
                      </a:r>
                      <a:r>
                        <a:rPr lang="zh-TW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型</a:t>
                      </a:r>
                      <a:r>
                        <a:rPr lang="en-US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250</a:t>
                      </a:r>
                      <a:r>
                        <a:rPr 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</a:t>
                      </a: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一般</a:t>
                      </a:r>
                      <a:r>
                        <a:rPr lang="zh-TW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型</a:t>
                      </a:r>
                      <a:r>
                        <a:rPr lang="en-US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200</a:t>
                      </a:r>
                      <a:r>
                        <a:rPr lang="zh-TW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300" u="sng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</a:t>
                      </a:r>
                      <a:r>
                        <a:rPr lang="zh-TW" sz="1300" u="sng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車體加碼</a:t>
                      </a:r>
                      <a:r>
                        <a:rPr lang="en-US" sz="1300" u="sng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300" u="sng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環保署</a:t>
                      </a:r>
                      <a:r>
                        <a:rPr lang="en-US" sz="1300" u="sng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300" u="sng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zh-TW" altLang="en-US" sz="1300" u="none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  <a:r>
                        <a:rPr 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</a:t>
                      </a:r>
                      <a:r>
                        <a:rPr lang="zh-TW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車</a:t>
                      </a:r>
                      <a:r>
                        <a:rPr lang="en-US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r>
                        <a:rPr lang="zh-TW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300" u="sng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4.</a:t>
                      </a:r>
                      <a:r>
                        <a:rPr lang="zh-TW" sz="1300" u="sng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電池補貼</a:t>
                      </a:r>
                      <a:r>
                        <a:rPr lang="en-US" sz="1300" u="sng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300" u="sng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環保署</a:t>
                      </a:r>
                      <a:r>
                        <a:rPr lang="en-US" sz="1300" u="sng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300" u="sng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zh-TW" altLang="en-US" sz="1300" u="none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</a:t>
                      </a:r>
                      <a:r>
                        <a:rPr lang="zh-TW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車</a:t>
                      </a:r>
                      <a:r>
                        <a:rPr lang="en-US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150</a:t>
                      </a:r>
                      <a:r>
                        <a:rPr lang="zh-TW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1912" marR="61912" marT="30956" marB="30956" anchor="ctr"/>
                </a:tc>
              </a:tr>
              <a:tr h="9999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kern="10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補貼車輛限制</a:t>
                      </a:r>
                      <a:endParaRPr lang="zh-TW" sz="1300" kern="10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1912" marR="61912" marT="30956" marB="30956" anchor="ctr"/>
                </a:tc>
                <a:tc gridSpan="2"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甲、乙類大客車</a:t>
                      </a: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含四輪以上電動車</a:t>
                      </a: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，並符合</a:t>
                      </a:r>
                      <a:r>
                        <a:rPr lang="zh-TW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安全審驗合格</a:t>
                      </a:r>
                      <a:endParaRPr lang="en-US" altLang="zh-TW" sz="1300" kern="100" dirty="0" smtClean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300" kern="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甲乙類大客車</a:t>
                      </a:r>
                      <a:r>
                        <a:rPr lang="zh-TW" altLang="zh-TW" sz="1300" kern="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通過</a:t>
                      </a:r>
                      <a:r>
                        <a:rPr lang="zh-TW" altLang="zh-TW" sz="1300" kern="0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「電動大客車性能驗證規範」</a:t>
                      </a:r>
                      <a:r>
                        <a:rPr lang="zh-TW" altLang="en-US" sz="1300" kern="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</a:t>
                      </a:r>
                      <a:endParaRPr lang="en-US" altLang="zh-TW" sz="1300" kern="100" dirty="0" smtClean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zh-TW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甲類應符合「低地板大客車規格規定」安全檢測基</a:t>
                      </a:r>
                      <a:r>
                        <a:rPr lang="zh-TW" altLang="zh-TW" sz="1300" kern="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準</a:t>
                      </a:r>
                      <a:endParaRPr lang="en-US" altLang="zh-TW" sz="1300" kern="0" dirty="0" smtClean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300" kern="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符合工業局</a:t>
                      </a:r>
                      <a:r>
                        <a:rPr lang="zh-TW" altLang="en-US" sz="1300" kern="0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附加價值率門檻</a:t>
                      </a:r>
                      <a:endParaRPr lang="zh-TW" altLang="zh-TW" sz="1300" kern="100" dirty="0" smtClean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endParaRPr lang="zh-TW" sz="1300" kern="1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1912" marR="61912" marT="30956" marB="30956" anchor="ctr"/>
                </a:tc>
              </a:tr>
              <a:tr h="5496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補貼期間限制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1912" marR="61912" marT="30956" marB="30956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由申請單位自提計畫長度，以兩年為限</a:t>
                      </a:r>
                      <a:endParaRPr lang="en-US" altLang="zh-TW" sz="1300" kern="100" dirty="0" smtClean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並由申請單位自行提出永續營運之計畫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受補助車輛須於路線上營運至少八年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1912" marR="61912" marT="30956" marB="30956" anchor="ctr"/>
                </a:tc>
              </a:tr>
            </a:tbl>
          </a:graphicData>
        </a:graphic>
      </p:graphicFrame>
      <p:grpSp>
        <p:nvGrpSpPr>
          <p:cNvPr id="12" name="群組 11"/>
          <p:cNvGrpSpPr/>
          <p:nvPr/>
        </p:nvGrpSpPr>
        <p:grpSpPr>
          <a:xfrm>
            <a:off x="8059504" y="211355"/>
            <a:ext cx="1094400" cy="637200"/>
            <a:chOff x="908459" y="3653412"/>
            <a:chExt cx="1823627" cy="1062425"/>
          </a:xfrm>
        </p:grpSpPr>
        <p:grpSp>
          <p:nvGrpSpPr>
            <p:cNvPr id="22" name="群組 21"/>
            <p:cNvGrpSpPr/>
            <p:nvPr/>
          </p:nvGrpSpPr>
          <p:grpSpPr>
            <a:xfrm>
              <a:off x="1046027" y="3653412"/>
              <a:ext cx="1531472" cy="1062425"/>
              <a:chOff x="462148" y="1291130"/>
              <a:chExt cx="1416458" cy="1548548"/>
            </a:xfrm>
          </p:grpSpPr>
          <p:sp>
            <p:nvSpPr>
              <p:cNvPr id="25" name="Hexagon 1"/>
              <p:cNvSpPr/>
              <p:nvPr/>
            </p:nvSpPr>
            <p:spPr>
              <a:xfrm rot="5400000">
                <a:off x="396103" y="1357175"/>
                <a:ext cx="1548548" cy="1416458"/>
              </a:xfrm>
              <a:prstGeom prst="hexagon">
                <a:avLst/>
              </a:prstGeom>
              <a:solidFill>
                <a:srgbClr val="33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6" name="Oval 3"/>
              <p:cNvSpPr/>
              <p:nvPr/>
            </p:nvSpPr>
            <p:spPr>
              <a:xfrm>
                <a:off x="592678" y="1520944"/>
                <a:ext cx="1155398" cy="1088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127000" dir="13620000">
                  <a:prstClr val="black">
                    <a:alpha val="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24" name="文字方塊 23"/>
            <p:cNvSpPr txBox="1"/>
            <p:nvPr/>
          </p:nvSpPr>
          <p:spPr>
            <a:xfrm>
              <a:off x="908459" y="3770017"/>
              <a:ext cx="1823627" cy="724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低碳</a:t>
              </a:r>
              <a:endParaRPr lang="en-US" altLang="zh-TW" sz="14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</a:t>
              </a:r>
            </a:p>
          </p:txBody>
        </p:sp>
      </p:grpSp>
      <p:sp>
        <p:nvSpPr>
          <p:cNvPr id="14" name="文字方塊 13"/>
          <p:cNvSpPr txBox="1"/>
          <p:nvPr/>
        </p:nvSpPr>
        <p:spPr>
          <a:xfrm>
            <a:off x="8620387" y="6478927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0659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字方塊 18"/>
          <p:cNvSpPr txBox="1"/>
          <p:nvPr/>
        </p:nvSpPr>
        <p:spPr>
          <a:xfrm>
            <a:off x="330875" y="914400"/>
            <a:ext cx="8520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電動巴士</a:t>
            </a:r>
            <a:r>
              <a:rPr lang="zh-TW" altLang="en-US" sz="280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</a:t>
            </a:r>
            <a:r>
              <a:rPr lang="zh-TW" altLang="en-US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先導運行計畫</a:t>
            </a:r>
            <a:r>
              <a:rPr lang="en-US" altLang="zh-TW" sz="28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二年</a:t>
            </a:r>
            <a:r>
              <a:rPr lang="en-US" altLang="zh-TW" sz="28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zh-TW" altLang="en-US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直接購</a:t>
            </a:r>
            <a:r>
              <a:rPr lang="zh-TW" alt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車</a:t>
            </a:r>
            <a:r>
              <a:rPr lang="zh-TW" altLang="en-US" sz="280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方案比較</a:t>
            </a:r>
            <a:endParaRPr lang="zh-TW" altLang="en-US" sz="28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1561968" y="144572"/>
            <a:ext cx="5211683" cy="822664"/>
            <a:chOff x="1561968" y="166606"/>
            <a:chExt cx="5211683" cy="822664"/>
          </a:xfrm>
        </p:grpSpPr>
        <p:sp>
          <p:nvSpPr>
            <p:cNvPr id="20" name="文字方塊 19"/>
            <p:cNvSpPr txBox="1"/>
            <p:nvPr/>
          </p:nvSpPr>
          <p:spPr>
            <a:xfrm>
              <a:off x="1561968" y="166606"/>
              <a:ext cx="52116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經濟部</a:t>
              </a:r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智慧電動車先導運行計畫</a:t>
              </a: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1918022" y="527605"/>
              <a:ext cx="41857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建構嘉義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縣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低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碳運輸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服務系統</a:t>
              </a:r>
              <a:endPara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aphicFrame>
        <p:nvGraphicFramePr>
          <p:cNvPr id="18" name="表格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304528"/>
              </p:ext>
            </p:extLst>
          </p:nvPr>
        </p:nvGraphicFramePr>
        <p:xfrm>
          <a:off x="187106" y="1534302"/>
          <a:ext cx="8679227" cy="5005675"/>
        </p:xfrm>
        <a:graphic>
          <a:graphicData uri="http://schemas.openxmlformats.org/drawingml/2006/table">
            <a:tbl>
              <a:tblPr firstRow="1">
                <a:tableStyleId>{0505E3EF-67EA-436B-97B2-0124C06EBD24}</a:tableStyleId>
              </a:tblPr>
              <a:tblGrid>
                <a:gridCol w="738567"/>
                <a:gridCol w="4275740"/>
                <a:gridCol w="3664920"/>
              </a:tblGrid>
              <a:tr h="3687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補貼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政策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1912" marR="61912" marT="30956" marB="30956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經濟部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智慧電動車先導運行計畫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交通部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公路公共運輸補助電動大客車作業</a:t>
                      </a:r>
                      <a:r>
                        <a:rPr 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要點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1912" marR="61912" marT="30956" marB="30956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687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補貼</a:t>
                      </a:r>
                      <a:endParaRPr lang="en-US" altLang="zh-TW" sz="1300" kern="100" dirty="0" smtClean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對象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1912" marR="61912" marT="30956" marB="30956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較寬鬆</a:t>
                      </a:r>
                      <a:endParaRPr lang="en-US" altLang="zh-TW" sz="1300" kern="100" dirty="0" smtClean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各式電動車商業模式皆為補助範圍</a:t>
                      </a: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較嚴格</a:t>
                      </a:r>
                      <a:endParaRPr lang="en-US" altLang="zh-TW" sz="1300" kern="100" dirty="0" smtClean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市區客運、一般公路客運路線，涉及路權審議</a:t>
                      </a: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1912" marR="61912" marT="30956" marB="30956" anchor="ctr"/>
                </a:tc>
              </a:tr>
              <a:tr h="3687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補貼</a:t>
                      </a:r>
                      <a:endParaRPr lang="en-US" altLang="zh-TW" sz="1300" kern="100" dirty="0" smtClean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金額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1912" marR="61912" marT="30956" marB="30956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較低</a:t>
                      </a:r>
                      <a:endParaRPr lang="en-US" altLang="zh-TW" sz="1300" kern="100" dirty="0" smtClean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過去成案案例約補助總計畫</a:t>
                      </a: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45%)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較高</a:t>
                      </a:r>
                      <a:endParaRPr lang="en-US" altLang="zh-TW" sz="1300" kern="100" dirty="0" smtClean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最高補助車輛、電池</a:t>
                      </a: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80%</a:t>
                      </a: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費用</a:t>
                      </a: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1912" marR="61912" marT="30956" marB="30956" anchor="ctr"/>
                </a:tc>
              </a:tr>
              <a:tr h="6729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期間</a:t>
                      </a:r>
                      <a:endParaRPr lang="en-US" altLang="zh-TW" sz="1300" kern="100" dirty="0" smtClean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限制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1912" marR="61912" marT="30956" marB="30956" anchor="ctr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先導運行計畫以兩年為限</a:t>
                      </a:r>
                      <a:endParaRPr lang="en-US" altLang="zh-TW" sz="1300" kern="100" dirty="0" smtClean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但申請單位須說明補貼結束永續營運計畫，影響是否通過補貼審查的關鍵要素之一</a:t>
                      </a: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車輛需營運至少八年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1912" marR="61912" marT="30956" marB="30956" anchor="ctr"/>
                </a:tc>
              </a:tr>
              <a:tr h="13020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補貼</a:t>
                      </a:r>
                      <a:endParaRPr lang="en-US" altLang="zh-TW" sz="1300" kern="100" dirty="0" smtClean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項目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1912" marR="61912" marT="30956" marB="30956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較多元</a:t>
                      </a:r>
                      <a:endParaRPr lang="en-US" altLang="zh-TW" sz="1300" kern="100" dirty="0" smtClean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補助計畫軟硬體費用，包括車輛</a:t>
                      </a: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電池租金、人事成本等</a:t>
                      </a: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較少</a:t>
                      </a:r>
                      <a:endParaRPr lang="en-US" altLang="zh-TW" sz="1300" kern="100" dirty="0" smtClean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補助車輛、電池購置</a:t>
                      </a: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1912" marR="61912" marT="30956" marB="30956" anchor="ctr"/>
                </a:tc>
              </a:tr>
              <a:tr h="9999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受補助</a:t>
                      </a:r>
                      <a:endParaRPr lang="en-US" altLang="zh-TW" sz="1300" kern="100" dirty="0" smtClean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車輛門檻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1912" marR="61912" marT="30956" marB="30956" anchor="ctr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相同</a:t>
                      </a:r>
                      <a:endParaRPr lang="en-US" altLang="zh-TW" sz="1300" kern="100" dirty="0" smtClean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皆須符合交通部、經濟部相關規定</a:t>
                      </a: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相同</a:t>
                      </a:r>
                      <a:endParaRPr lang="en-US" altLang="zh-TW" sz="1300" kern="100" dirty="0" smtClean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皆須符合交通部、經濟部相關規定</a:t>
                      </a: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1912" marR="61912" marT="30956" marB="30956" anchor="ctr"/>
                </a:tc>
              </a:tr>
              <a:tr h="5496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申請</a:t>
                      </a:r>
                      <a:endParaRPr lang="en-US" altLang="zh-TW" sz="1300" kern="100" dirty="0" smtClean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程序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1912" marR="61912" marT="30956" marB="30956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較繁複</a:t>
                      </a:r>
                      <a:endParaRPr lang="en-US" altLang="zh-TW" sz="1300" kern="100" dirty="0" smtClean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由申請單位向電動車辦公室提出申請，程序包括：溝通會</a:t>
                      </a:r>
                      <a:endParaRPr lang="en-US" altLang="zh-TW" sz="1300" kern="100" dirty="0" smtClean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-&gt;</a:t>
                      </a: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初步構想書 </a:t>
                      </a: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-&gt; </a:t>
                      </a: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計審會 </a:t>
                      </a: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-&gt; </a:t>
                      </a: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主審會 </a:t>
                      </a: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-&gt; </a:t>
                      </a: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專案審查會</a:t>
                      </a: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較簡單</a:t>
                      </a:r>
                      <a:endParaRPr lang="en-US" altLang="zh-TW" sz="1300" kern="100" dirty="0" smtClean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由縣市政府向交通部提出營運計畫書，由交通部召開審查會</a:t>
                      </a:r>
                      <a:r>
                        <a:rPr lang="en-US" altLang="zh-TW" sz="1300" kern="100" dirty="0" smtClean="0">
                          <a:solidFill>
                            <a:srgbClr val="00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300" kern="100" dirty="0">
                        <a:solidFill>
                          <a:srgbClr val="0033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1912" marR="61912" marT="30956" marB="30956" anchor="ctr"/>
                </a:tc>
              </a:tr>
            </a:tbl>
          </a:graphicData>
        </a:graphic>
      </p:graphicFrame>
      <p:grpSp>
        <p:nvGrpSpPr>
          <p:cNvPr id="12" name="群組 11"/>
          <p:cNvGrpSpPr/>
          <p:nvPr/>
        </p:nvGrpSpPr>
        <p:grpSpPr>
          <a:xfrm>
            <a:off x="8059504" y="211355"/>
            <a:ext cx="1094400" cy="637200"/>
            <a:chOff x="908459" y="3653412"/>
            <a:chExt cx="1823627" cy="1062425"/>
          </a:xfrm>
        </p:grpSpPr>
        <p:grpSp>
          <p:nvGrpSpPr>
            <p:cNvPr id="22" name="群組 21"/>
            <p:cNvGrpSpPr/>
            <p:nvPr/>
          </p:nvGrpSpPr>
          <p:grpSpPr>
            <a:xfrm>
              <a:off x="1046027" y="3653412"/>
              <a:ext cx="1531472" cy="1062425"/>
              <a:chOff x="462148" y="1291130"/>
              <a:chExt cx="1416458" cy="1548548"/>
            </a:xfrm>
          </p:grpSpPr>
          <p:sp>
            <p:nvSpPr>
              <p:cNvPr id="24" name="Hexagon 1"/>
              <p:cNvSpPr/>
              <p:nvPr/>
            </p:nvSpPr>
            <p:spPr>
              <a:xfrm rot="5400000">
                <a:off x="396103" y="1357175"/>
                <a:ext cx="1548548" cy="1416458"/>
              </a:xfrm>
              <a:prstGeom prst="hexagon">
                <a:avLst/>
              </a:prstGeom>
              <a:solidFill>
                <a:srgbClr val="33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5" name="Oval 3"/>
              <p:cNvSpPr/>
              <p:nvPr/>
            </p:nvSpPr>
            <p:spPr>
              <a:xfrm>
                <a:off x="592678" y="1520944"/>
                <a:ext cx="1155398" cy="1088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127000" dir="13620000">
                  <a:prstClr val="black">
                    <a:alpha val="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23" name="文字方塊 22"/>
            <p:cNvSpPr txBox="1"/>
            <p:nvPr/>
          </p:nvSpPr>
          <p:spPr>
            <a:xfrm>
              <a:off x="908459" y="3770017"/>
              <a:ext cx="1823627" cy="724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低碳</a:t>
              </a:r>
              <a:endParaRPr lang="en-US" altLang="zh-TW" sz="14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</a:t>
              </a:r>
            </a:p>
          </p:txBody>
        </p:sp>
      </p:grpSp>
      <p:sp>
        <p:nvSpPr>
          <p:cNvPr id="14" name="文字方塊 13"/>
          <p:cNvSpPr txBox="1"/>
          <p:nvPr/>
        </p:nvSpPr>
        <p:spPr>
          <a:xfrm>
            <a:off x="8620387" y="6478927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26/34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231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圖片 65"/>
          <p:cNvPicPr>
            <a:picLocks noChangeAspect="1"/>
          </p:cNvPicPr>
          <p:nvPr/>
        </p:nvPicPr>
        <p:blipFill rotWithShape="1">
          <a:blip r:embed="rId2"/>
          <a:srcRect l="24615" t="44587" r="52562" b="39333"/>
          <a:stretch/>
        </p:blipFill>
        <p:spPr>
          <a:xfrm>
            <a:off x="6863358" y="4057956"/>
            <a:ext cx="1220857" cy="537599"/>
          </a:xfrm>
          <a:prstGeom prst="rect">
            <a:avLst/>
          </a:prstGeom>
        </p:spPr>
      </p:pic>
      <p:grpSp>
        <p:nvGrpSpPr>
          <p:cNvPr id="16" name="群組 15"/>
          <p:cNvGrpSpPr/>
          <p:nvPr/>
        </p:nvGrpSpPr>
        <p:grpSpPr>
          <a:xfrm>
            <a:off x="1561968" y="144572"/>
            <a:ext cx="5335115" cy="822664"/>
            <a:chOff x="1561968" y="166606"/>
            <a:chExt cx="5335115" cy="822664"/>
          </a:xfrm>
        </p:grpSpPr>
        <p:sp>
          <p:nvSpPr>
            <p:cNvPr id="17" name="文字方塊 16"/>
            <p:cNvSpPr txBox="1"/>
            <p:nvPr/>
          </p:nvSpPr>
          <p:spPr>
            <a:xfrm>
              <a:off x="1561968" y="166606"/>
              <a:ext cx="53351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建構嘉義縣</a:t>
              </a:r>
              <a:r>
                <a:rPr lang="en-US" altLang="zh-TW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4G</a:t>
              </a:r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智慧寬頻應用城市</a:t>
              </a: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1918022" y="527605"/>
              <a:ext cx="3886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架構</a:t>
              </a:r>
              <a:r>
                <a:rPr lang="en-US" altLang="zh-TW" sz="2400" b="1" dirty="0" err="1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憩頭</a:t>
              </a:r>
              <a:r>
                <a:rPr lang="en-US" altLang="zh-TW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~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智慧旅遊物聯網</a:t>
              </a:r>
            </a:p>
          </p:txBody>
        </p:sp>
      </p:grpSp>
      <p:grpSp>
        <p:nvGrpSpPr>
          <p:cNvPr id="2" name="群組 1"/>
          <p:cNvGrpSpPr>
            <a:grpSpLocks noChangeAspect="1"/>
          </p:cNvGrpSpPr>
          <p:nvPr/>
        </p:nvGrpSpPr>
        <p:grpSpPr>
          <a:xfrm>
            <a:off x="-156494" y="1390283"/>
            <a:ext cx="9278166" cy="5336916"/>
            <a:chOff x="-485732" y="1210332"/>
            <a:chExt cx="9766488" cy="5617808"/>
          </a:xfrm>
        </p:grpSpPr>
        <p:sp>
          <p:nvSpPr>
            <p:cNvPr id="73" name="Line 5"/>
            <p:cNvSpPr>
              <a:spLocks noChangeShapeType="1"/>
            </p:cNvSpPr>
            <p:nvPr/>
          </p:nvSpPr>
          <p:spPr bwMode="gray">
            <a:xfrm rot="20560554" flipH="1" flipV="1">
              <a:off x="5003004" y="2646926"/>
              <a:ext cx="1844767" cy="2552115"/>
            </a:xfrm>
            <a:prstGeom prst="line">
              <a:avLst/>
            </a:prstGeom>
            <a:noFill/>
            <a:ln w="73025">
              <a:solidFill>
                <a:schemeClr val="bg1">
                  <a:lumMod val="50000"/>
                </a:schemeClr>
              </a:solidFill>
              <a:prstDash val="sysDot"/>
              <a:round/>
              <a:headEnd type="triangle"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2" name="Line 5"/>
            <p:cNvSpPr>
              <a:spLocks noChangeShapeType="1"/>
            </p:cNvSpPr>
            <p:nvPr/>
          </p:nvSpPr>
          <p:spPr bwMode="gray">
            <a:xfrm rot="20560554" flipH="1" flipV="1">
              <a:off x="5031447" y="2944339"/>
              <a:ext cx="156931" cy="2580709"/>
            </a:xfrm>
            <a:prstGeom prst="line">
              <a:avLst/>
            </a:prstGeom>
            <a:noFill/>
            <a:ln w="73025">
              <a:solidFill>
                <a:schemeClr val="bg1">
                  <a:lumMod val="50000"/>
                </a:schemeClr>
              </a:solidFill>
              <a:prstDash val="sysDot"/>
              <a:round/>
              <a:headEnd type="triangle"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1" name="Line 5"/>
            <p:cNvSpPr>
              <a:spLocks noChangeShapeType="1"/>
            </p:cNvSpPr>
            <p:nvPr/>
          </p:nvSpPr>
          <p:spPr bwMode="gray">
            <a:xfrm rot="20560554" flipV="1">
              <a:off x="3386394" y="3148687"/>
              <a:ext cx="1606773" cy="2102929"/>
            </a:xfrm>
            <a:prstGeom prst="line">
              <a:avLst/>
            </a:prstGeom>
            <a:noFill/>
            <a:ln w="73025">
              <a:solidFill>
                <a:schemeClr val="bg1">
                  <a:lumMod val="50000"/>
                </a:schemeClr>
              </a:solidFill>
              <a:prstDash val="sysDot"/>
              <a:round/>
              <a:headEnd type="triangle"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0" name="Line 5"/>
            <p:cNvSpPr>
              <a:spLocks noChangeShapeType="1"/>
            </p:cNvSpPr>
            <p:nvPr/>
          </p:nvSpPr>
          <p:spPr bwMode="gray">
            <a:xfrm rot="20560554" flipV="1">
              <a:off x="1881962" y="3375413"/>
              <a:ext cx="2960660" cy="994229"/>
            </a:xfrm>
            <a:prstGeom prst="line">
              <a:avLst/>
            </a:prstGeom>
            <a:noFill/>
            <a:ln w="73025">
              <a:solidFill>
                <a:schemeClr val="bg1">
                  <a:lumMod val="50000"/>
                </a:schemeClr>
              </a:solidFill>
              <a:prstDash val="sysDot"/>
              <a:round/>
              <a:headEnd type="triangle"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9" name="Line 5"/>
            <p:cNvSpPr>
              <a:spLocks noChangeShapeType="1"/>
            </p:cNvSpPr>
            <p:nvPr/>
          </p:nvSpPr>
          <p:spPr bwMode="gray">
            <a:xfrm rot="20560554" flipH="1" flipV="1">
              <a:off x="4722173" y="2467332"/>
              <a:ext cx="2635198" cy="1185790"/>
            </a:xfrm>
            <a:prstGeom prst="line">
              <a:avLst/>
            </a:prstGeom>
            <a:noFill/>
            <a:ln w="73025">
              <a:solidFill>
                <a:schemeClr val="bg1">
                  <a:lumMod val="50000"/>
                </a:schemeClr>
              </a:solidFill>
              <a:prstDash val="sysDot"/>
              <a:round/>
              <a:headEnd type="triangle"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7" name="Line 5"/>
            <p:cNvSpPr>
              <a:spLocks noChangeShapeType="1"/>
            </p:cNvSpPr>
            <p:nvPr/>
          </p:nvSpPr>
          <p:spPr bwMode="gray">
            <a:xfrm rot="20560554">
              <a:off x="1588568" y="2722714"/>
              <a:ext cx="3061145" cy="664718"/>
            </a:xfrm>
            <a:prstGeom prst="line">
              <a:avLst/>
            </a:prstGeom>
            <a:noFill/>
            <a:ln w="73025">
              <a:solidFill>
                <a:schemeClr val="bg1">
                  <a:lumMod val="50000"/>
                </a:schemeClr>
              </a:solidFill>
              <a:prstDash val="sysDot"/>
              <a:round/>
              <a:headEnd type="triangle"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8" name="Oval 226"/>
            <p:cNvSpPr>
              <a:spLocks noChangeAspect="1"/>
            </p:cNvSpPr>
            <p:nvPr/>
          </p:nvSpPr>
          <p:spPr>
            <a:xfrm>
              <a:off x="2603578" y="2404573"/>
              <a:ext cx="3987854" cy="210888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11" name="群組 10"/>
            <p:cNvGrpSpPr/>
            <p:nvPr/>
          </p:nvGrpSpPr>
          <p:grpSpPr>
            <a:xfrm>
              <a:off x="1837203" y="1210332"/>
              <a:ext cx="4603400" cy="3060283"/>
              <a:chOff x="150900" y="1118705"/>
              <a:chExt cx="4603400" cy="3060283"/>
            </a:xfrm>
          </p:grpSpPr>
          <p:pic>
            <p:nvPicPr>
              <p:cNvPr id="12" name="Picture 2" descr="C:\Users\532399\Desktop\logo-0925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07" t="9637" r="14267" b="11787"/>
              <a:stretch/>
            </p:blipFill>
            <p:spPr bwMode="auto">
              <a:xfrm>
                <a:off x="2358542" y="2240411"/>
                <a:ext cx="1146071" cy="8621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等腰三角形 12"/>
              <p:cNvSpPr/>
              <p:nvPr/>
            </p:nvSpPr>
            <p:spPr bwMode="auto">
              <a:xfrm>
                <a:off x="1022448" y="1787980"/>
                <a:ext cx="3731852" cy="1938785"/>
              </a:xfrm>
              <a:prstGeom prst="triangle">
                <a:avLst/>
              </a:prstGeom>
              <a:noFill/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400" b="1" i="0" u="none" strike="noStrike" normalizeH="0" baseline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左-右雙向箭號 13"/>
              <p:cNvSpPr/>
              <p:nvPr/>
            </p:nvSpPr>
            <p:spPr bwMode="auto">
              <a:xfrm rot="18789864">
                <a:off x="999885" y="2561165"/>
                <a:ext cx="1953046" cy="358832"/>
              </a:xfrm>
              <a:prstGeom prst="leftRightArrow">
                <a:avLst>
                  <a:gd name="adj1" fmla="val 46651"/>
                  <a:gd name="adj2" fmla="val 50000"/>
                </a:avLst>
              </a:prstGeom>
              <a:solidFill>
                <a:schemeClr val="accent2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左-右雙向箭號 14"/>
              <p:cNvSpPr/>
              <p:nvPr/>
            </p:nvSpPr>
            <p:spPr bwMode="auto">
              <a:xfrm>
                <a:off x="1421676" y="3533422"/>
                <a:ext cx="2902026" cy="334273"/>
              </a:xfrm>
              <a:prstGeom prst="leftRightArrow">
                <a:avLst>
                  <a:gd name="adj1" fmla="val 46651"/>
                  <a:gd name="adj2" fmla="val 50000"/>
                </a:avLst>
              </a:prstGeom>
              <a:solidFill>
                <a:schemeClr val="accent2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左-右雙向箭號 18"/>
              <p:cNvSpPr/>
              <p:nvPr/>
            </p:nvSpPr>
            <p:spPr bwMode="auto">
              <a:xfrm rot="2931357">
                <a:off x="2835427" y="2542424"/>
                <a:ext cx="1953046" cy="358832"/>
              </a:xfrm>
              <a:prstGeom prst="leftRightArrow">
                <a:avLst>
                  <a:gd name="adj1" fmla="val 46651"/>
                  <a:gd name="adj2" fmla="val 50000"/>
                </a:avLst>
              </a:prstGeom>
              <a:solidFill>
                <a:schemeClr val="accent2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文字方塊 19"/>
              <p:cNvSpPr txBox="1"/>
              <p:nvPr/>
            </p:nvSpPr>
            <p:spPr>
              <a:xfrm rot="18871164">
                <a:off x="661511" y="2257455"/>
                <a:ext cx="2227424" cy="368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1" dirty="0" smtClean="0">
                    <a:solidFill>
                      <a:srgbClr val="800000"/>
                    </a:solidFill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休憩政策資源整合</a:t>
                </a:r>
                <a:endParaRPr lang="zh-TW" altLang="en-US" b="1" dirty="0">
                  <a:solidFill>
                    <a:srgbClr val="80000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文字方塊 20"/>
              <p:cNvSpPr txBox="1"/>
              <p:nvPr/>
            </p:nvSpPr>
            <p:spPr>
              <a:xfrm>
                <a:off x="1973101" y="3809656"/>
                <a:ext cx="25953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1" dirty="0" smtClean="0">
                    <a:solidFill>
                      <a:srgbClr val="800000"/>
                    </a:solidFill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休憩服務創新整合</a:t>
                </a:r>
                <a:endParaRPr lang="zh-TW" altLang="en-US" b="1" dirty="0">
                  <a:solidFill>
                    <a:srgbClr val="80000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文字方塊 21"/>
              <p:cNvSpPr txBox="1"/>
              <p:nvPr/>
            </p:nvSpPr>
            <p:spPr>
              <a:xfrm rot="2984168">
                <a:off x="2992718" y="2524254"/>
                <a:ext cx="2604189" cy="368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1" dirty="0" smtClean="0">
                    <a:solidFill>
                      <a:srgbClr val="800000"/>
                    </a:solidFill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休憩營運永續整合</a:t>
                </a:r>
                <a:endParaRPr lang="zh-TW" altLang="en-US" b="1" dirty="0">
                  <a:solidFill>
                    <a:srgbClr val="80000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文字方塊 22"/>
              <p:cNvSpPr txBox="1"/>
              <p:nvPr/>
            </p:nvSpPr>
            <p:spPr>
              <a:xfrm>
                <a:off x="1621807" y="2934613"/>
                <a:ext cx="2580514" cy="9719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大嘉義食宿行樂整合</a:t>
                </a:r>
                <a:endParaRPr lang="en-US" altLang="zh-TW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  <a:p>
                <a:pPr algn="ctr"/>
                <a:r>
                  <a:rPr lang="zh-TW" altLang="en-US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成地方特色休憩大門</a:t>
                </a:r>
                <a:endParaRPr lang="en-US" altLang="zh-TW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  <a:p>
                <a:pPr algn="ctr"/>
                <a:endParaRPr lang="zh-TW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文字方塊 24"/>
              <p:cNvSpPr txBox="1"/>
              <p:nvPr/>
            </p:nvSpPr>
            <p:spPr>
              <a:xfrm>
                <a:off x="150900" y="3457575"/>
                <a:ext cx="871547" cy="485963"/>
              </a:xfrm>
              <a:prstGeom prst="rect">
                <a:avLst/>
              </a:prstGeom>
              <a:solidFill>
                <a:srgbClr val="FFCC00"/>
              </a:solidFill>
              <a:effectLst>
                <a:softEdge rad="5080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400" b="1" dirty="0" smtClean="0">
                    <a:solidFill>
                      <a:srgbClr val="003300"/>
                    </a:solidFill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地方</a:t>
                </a:r>
                <a:endParaRPr lang="zh-TW" altLang="en-US" sz="2400" b="1" dirty="0">
                  <a:solidFill>
                    <a:srgbClr val="00330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1364629" y="1118705"/>
                <a:ext cx="121694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 smtClean="0">
                    <a:solidFill>
                      <a:srgbClr val="003300"/>
                    </a:solidFill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嘉義縣市</a:t>
                </a:r>
                <a:endParaRPr lang="en-US" altLang="zh-TW" dirty="0" smtClean="0">
                  <a:solidFill>
                    <a:srgbClr val="00330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  <a:p>
                <a:r>
                  <a:rPr lang="zh-TW" altLang="en-US" dirty="0" smtClean="0">
                    <a:solidFill>
                      <a:srgbClr val="003300"/>
                    </a:solidFill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地產計畫</a:t>
                </a:r>
                <a:endParaRPr lang="en-US" altLang="zh-TW" dirty="0" smtClean="0">
                  <a:solidFill>
                    <a:srgbClr val="00330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4" name="Oval 226"/>
            <p:cNvSpPr>
              <a:spLocks noChangeAspect="1"/>
            </p:cNvSpPr>
            <p:nvPr/>
          </p:nvSpPr>
          <p:spPr>
            <a:xfrm>
              <a:off x="7474151" y="2593750"/>
              <a:ext cx="1393576" cy="1360665"/>
            </a:xfrm>
            <a:prstGeom prst="ellipse">
              <a:avLst/>
            </a:prstGeom>
            <a:solidFill>
              <a:srgbClr val="F76359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5" name="Oval 226"/>
            <p:cNvSpPr>
              <a:spLocks noChangeAspect="1"/>
            </p:cNvSpPr>
            <p:nvPr/>
          </p:nvSpPr>
          <p:spPr>
            <a:xfrm>
              <a:off x="7119760" y="4597446"/>
              <a:ext cx="1393576" cy="136066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6" name="Oval 226"/>
            <p:cNvSpPr>
              <a:spLocks noChangeAspect="1"/>
            </p:cNvSpPr>
            <p:nvPr/>
          </p:nvSpPr>
          <p:spPr>
            <a:xfrm>
              <a:off x="2739539" y="5443146"/>
              <a:ext cx="1393576" cy="1360665"/>
            </a:xfrm>
            <a:prstGeom prst="ellipse">
              <a:avLst/>
            </a:prstGeom>
            <a:solidFill>
              <a:srgbClr val="009999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7" name="Oval 226"/>
            <p:cNvSpPr>
              <a:spLocks noChangeAspect="1"/>
            </p:cNvSpPr>
            <p:nvPr/>
          </p:nvSpPr>
          <p:spPr>
            <a:xfrm>
              <a:off x="823956" y="4597446"/>
              <a:ext cx="1393576" cy="1360665"/>
            </a:xfrm>
            <a:prstGeom prst="ellipse">
              <a:avLst/>
            </a:prstGeom>
            <a:solidFill>
              <a:srgbClr val="0099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8" name="Oval 226"/>
            <p:cNvSpPr>
              <a:spLocks noChangeAspect="1"/>
            </p:cNvSpPr>
            <p:nvPr/>
          </p:nvSpPr>
          <p:spPr>
            <a:xfrm>
              <a:off x="141559" y="2593750"/>
              <a:ext cx="1393576" cy="1360665"/>
            </a:xfrm>
            <a:prstGeom prst="ellipse">
              <a:avLst/>
            </a:prstGeom>
            <a:solidFill>
              <a:srgbClr val="C00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9" name="矩形 58"/>
            <p:cNvSpPr/>
            <p:nvPr/>
          </p:nvSpPr>
          <p:spPr>
            <a:xfrm>
              <a:off x="379936" y="2822447"/>
              <a:ext cx="99857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2" indent="-914400" algn="ctr"/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在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地</a:t>
              </a:r>
              <a:endPara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/>
              </a:endParaRPr>
            </a:p>
            <a:p>
              <a:pPr lvl="2" indent="-914400" algn="ctr"/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學界</a:t>
              </a:r>
              <a:endPara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7643544" y="2817237"/>
              <a:ext cx="99857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2" indent="-914400" algn="ctr"/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運具</a:t>
              </a:r>
              <a:endPara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/>
              </a:endParaRPr>
            </a:p>
            <a:p>
              <a:pPr lvl="2" indent="-914400" algn="ctr"/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資源</a:t>
              </a:r>
            </a:p>
          </p:txBody>
        </p:sp>
        <p:sp>
          <p:nvSpPr>
            <p:cNvPr id="61" name="Oval 226"/>
            <p:cNvSpPr>
              <a:spLocks noChangeAspect="1"/>
            </p:cNvSpPr>
            <p:nvPr/>
          </p:nvSpPr>
          <p:spPr>
            <a:xfrm>
              <a:off x="5051472" y="5467474"/>
              <a:ext cx="1393576" cy="136066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2" name="矩形 61"/>
            <p:cNvSpPr/>
            <p:nvPr/>
          </p:nvSpPr>
          <p:spPr>
            <a:xfrm>
              <a:off x="1016086" y="4802576"/>
              <a:ext cx="99857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2" indent="-914400" algn="ctr"/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在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地</a:t>
              </a:r>
              <a:endPara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/>
              </a:endParaRPr>
            </a:p>
            <a:p>
              <a:pPr lvl="2" indent="-914400" algn="ctr"/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民間</a:t>
              </a:r>
              <a:endPara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2805642" y="5662439"/>
              <a:ext cx="119896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2" indent="-914400" algn="ctr"/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在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地</a:t>
              </a:r>
              <a:endPara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/>
              </a:endParaRPr>
            </a:p>
            <a:p>
              <a:pPr lvl="2" indent="-914400" algn="ctr"/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旅宿業</a:t>
              </a:r>
              <a:endPara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5118897" y="5499833"/>
              <a:ext cx="119896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2" indent="-914400" algn="ctr"/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在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地</a:t>
              </a:r>
              <a:endPara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/>
              </a:endParaRPr>
            </a:p>
            <a:p>
              <a:pPr lvl="2" indent="-914400" algn="ctr"/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資訊</a:t>
              </a:r>
              <a:endPara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/>
              </a:endParaRPr>
            </a:p>
            <a:p>
              <a:pPr lvl="2" indent="-914400" algn="ctr"/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服務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業</a:t>
              </a:r>
              <a:endPara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/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7196774" y="4672994"/>
              <a:ext cx="119896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2" indent="-914400" algn="ctr"/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產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業</a:t>
              </a:r>
              <a:endPara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/>
              </a:endParaRPr>
            </a:p>
            <a:p>
              <a:pPr lvl="2" indent="-914400" algn="ctr"/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服務</a:t>
              </a:r>
              <a:endPara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/>
              </a:endParaRPr>
            </a:p>
            <a:p>
              <a:pPr lvl="2" indent="-914400" algn="ctr"/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團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隊</a:t>
              </a:r>
            </a:p>
          </p:txBody>
        </p:sp>
        <p:sp>
          <p:nvSpPr>
            <p:cNvPr id="74" name="矩形 73"/>
            <p:cNvSpPr/>
            <p:nvPr/>
          </p:nvSpPr>
          <p:spPr>
            <a:xfrm>
              <a:off x="-131984" y="3882139"/>
              <a:ext cx="194466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2" indent="-914400" algn="ctr"/>
              <a:r>
                <a:rPr lang="zh-TW" altLang="en-US" sz="20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產學服務</a:t>
              </a:r>
              <a:endParaRPr lang="en-US" altLang="zh-TW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/>
              </a:endParaRPr>
            </a:p>
            <a:p>
              <a:pPr lvl="2" indent="-914400" algn="ctr"/>
              <a:r>
                <a:rPr lang="zh-TW" altLang="en-US" sz="20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參與</a:t>
              </a:r>
              <a:endParaRPr lang="zh-TW" altLang="en-US" sz="2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/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-485732" y="5648251"/>
              <a:ext cx="194466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2" indent="-914400" algn="ctr"/>
              <a:r>
                <a:rPr lang="zh-TW" altLang="en-US" sz="20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深度旅行</a:t>
              </a:r>
              <a:endParaRPr lang="en-US" altLang="zh-TW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/>
              </a:endParaRPr>
            </a:p>
            <a:p>
              <a:pPr lvl="2" indent="-914400" algn="ctr"/>
              <a:r>
                <a:rPr lang="zh-TW" altLang="en-US" sz="20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故事互</a:t>
              </a:r>
              <a:r>
                <a:rPr lang="zh-TW" altLang="en-US" sz="20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連</a:t>
              </a:r>
            </a:p>
          </p:txBody>
        </p:sp>
        <p:sp>
          <p:nvSpPr>
            <p:cNvPr id="76" name="矩形 75"/>
            <p:cNvSpPr/>
            <p:nvPr/>
          </p:nvSpPr>
          <p:spPr>
            <a:xfrm>
              <a:off x="1279710" y="5957948"/>
              <a:ext cx="194466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2" indent="-914400" algn="ctr"/>
              <a:r>
                <a:rPr lang="zh-TW" altLang="en-US" sz="20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商品投入</a:t>
              </a:r>
              <a:endParaRPr lang="en-US" altLang="zh-TW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/>
              </a:endParaRPr>
            </a:p>
            <a:p>
              <a:pPr lvl="2" indent="-914400" algn="ctr"/>
              <a:r>
                <a:rPr lang="zh-TW" altLang="en-US" sz="20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在地旅</a:t>
              </a:r>
              <a:r>
                <a:rPr lang="zh-TW" altLang="en-US" sz="20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行</a:t>
              </a:r>
            </a:p>
          </p:txBody>
        </p:sp>
        <p:sp>
          <p:nvSpPr>
            <p:cNvPr id="77" name="矩形 76"/>
            <p:cNvSpPr/>
            <p:nvPr/>
          </p:nvSpPr>
          <p:spPr>
            <a:xfrm>
              <a:off x="5941463" y="5957948"/>
              <a:ext cx="194466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2" indent="-914400" algn="ctr"/>
              <a:r>
                <a:rPr lang="zh-TW" altLang="en-US" sz="20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金流、</a:t>
              </a:r>
              <a:endParaRPr lang="en-US" altLang="zh-TW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/>
              </a:endParaRPr>
            </a:p>
            <a:p>
              <a:pPr lvl="2" indent="-914400" algn="ctr"/>
              <a:r>
                <a:rPr lang="zh-TW" altLang="en-US" sz="20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資訊管</a:t>
              </a:r>
              <a:r>
                <a:rPr lang="zh-TW" altLang="en-US" sz="20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理</a:t>
              </a:r>
            </a:p>
          </p:txBody>
        </p:sp>
        <p:sp>
          <p:nvSpPr>
            <p:cNvPr id="78" name="矩形 77"/>
            <p:cNvSpPr/>
            <p:nvPr/>
          </p:nvSpPr>
          <p:spPr>
            <a:xfrm>
              <a:off x="7963144" y="5662439"/>
              <a:ext cx="131761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2" indent="-914400" algn="ctr"/>
              <a:r>
                <a:rPr lang="zh-TW" altLang="en-US" sz="20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優化</a:t>
              </a:r>
              <a:endParaRPr lang="en-US" altLang="zh-TW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/>
              </a:endParaRPr>
            </a:p>
            <a:p>
              <a:pPr lvl="2" indent="-914400" algn="ctr"/>
              <a:r>
                <a:rPr lang="zh-TW" altLang="en-US" sz="20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服務</a:t>
              </a:r>
              <a:endParaRPr lang="en-US" altLang="zh-TW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/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7835535" y="3909798"/>
              <a:ext cx="1317613" cy="707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2" indent="-914400" algn="ctr"/>
              <a:r>
                <a:rPr lang="zh-TW" altLang="en-US" sz="20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運具</a:t>
              </a:r>
              <a:endParaRPr lang="en-US" altLang="zh-TW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/>
              </a:endParaRPr>
            </a:p>
            <a:p>
              <a:pPr lvl="2" indent="-914400" algn="ctr"/>
              <a:r>
                <a:rPr lang="zh-TW" altLang="en-US" sz="20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週</a:t>
              </a:r>
              <a:r>
                <a:rPr lang="zh-TW" altLang="en-US" sz="20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轉</a:t>
              </a:r>
              <a:endParaRPr lang="en-US" altLang="zh-TW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/>
              </a:endParaRPr>
            </a:p>
          </p:txBody>
        </p:sp>
        <p:sp>
          <p:nvSpPr>
            <p:cNvPr id="80" name="文字方塊 79"/>
            <p:cNvSpPr txBox="1"/>
            <p:nvPr/>
          </p:nvSpPr>
          <p:spPr>
            <a:xfrm>
              <a:off x="6455605" y="3556373"/>
              <a:ext cx="871547" cy="485963"/>
            </a:xfrm>
            <a:prstGeom prst="rect">
              <a:avLst/>
            </a:prstGeom>
            <a:solidFill>
              <a:srgbClr val="FFCC00"/>
            </a:solidFill>
            <a:effectLst>
              <a:softEdge rad="508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00330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民間</a:t>
              </a:r>
              <a:endParaRPr lang="zh-TW" altLang="en-US" sz="2400" b="1" dirty="0">
                <a:solidFill>
                  <a:srgbClr val="0033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81" name="文字方塊 80"/>
            <p:cNvSpPr txBox="1"/>
            <p:nvPr/>
          </p:nvSpPr>
          <p:spPr>
            <a:xfrm>
              <a:off x="4161730" y="1387410"/>
              <a:ext cx="871547" cy="485963"/>
            </a:xfrm>
            <a:prstGeom prst="rect">
              <a:avLst/>
            </a:prstGeom>
            <a:solidFill>
              <a:srgbClr val="FFCC00"/>
            </a:solidFill>
            <a:effectLst>
              <a:softEdge rad="508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00330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中央</a:t>
              </a:r>
              <a:endParaRPr lang="zh-TW" altLang="en-US" sz="2400" b="1" dirty="0">
                <a:solidFill>
                  <a:srgbClr val="0033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群組 2"/>
          <p:cNvGrpSpPr/>
          <p:nvPr/>
        </p:nvGrpSpPr>
        <p:grpSpPr>
          <a:xfrm rot="454990">
            <a:off x="5409122" y="1283837"/>
            <a:ext cx="3814360" cy="1501191"/>
            <a:chOff x="5348454" y="1283837"/>
            <a:chExt cx="3814360" cy="1501191"/>
          </a:xfrm>
        </p:grpSpPr>
        <p:sp>
          <p:nvSpPr>
            <p:cNvPr id="85" name="矩形 84"/>
            <p:cNvSpPr/>
            <p:nvPr/>
          </p:nvSpPr>
          <p:spPr>
            <a:xfrm rot="19815052">
              <a:off x="5440631" y="1420933"/>
              <a:ext cx="223898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2" indent="-914400" algn="ctr"/>
              <a:r>
                <a:rPr lang="zh-TW" altLang="en-US" sz="24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行銷平台建置</a:t>
              </a:r>
              <a:endParaRPr lang="zh-TW" altLang="en-US" sz="24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/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 rot="19815052">
              <a:off x="6120025" y="1685135"/>
              <a:ext cx="223898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2" indent="-914400" algn="ctr"/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特色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化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輔導</a:t>
              </a:r>
              <a:endPara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/>
              </a:endParaRPr>
            </a:p>
          </p:txBody>
        </p:sp>
        <p:sp>
          <p:nvSpPr>
            <p:cNvPr id="87" name="矩形 86"/>
            <p:cNvSpPr/>
            <p:nvPr/>
          </p:nvSpPr>
          <p:spPr>
            <a:xfrm rot="19815052">
              <a:off x="6925542" y="1860157"/>
              <a:ext cx="223356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2" indent="-914400" algn="ctr"/>
              <a:r>
                <a:rPr lang="zh-TW" altLang="en-US" sz="2400" b="1" dirty="0">
                  <a:solidFill>
                    <a:srgbClr val="FF9E1D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"/>
                </a:rPr>
                <a:t>整合行銷推廣</a:t>
              </a:r>
              <a:endParaRPr lang="en-US" altLang="zh-TW" sz="2400" b="1" dirty="0" smtClean="0">
                <a:solidFill>
                  <a:srgbClr val="FF9E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/>
              </a:endParaRPr>
            </a:p>
          </p:txBody>
        </p:sp>
        <p:sp>
          <p:nvSpPr>
            <p:cNvPr id="89" name="Freeform 7"/>
            <p:cNvSpPr>
              <a:spLocks/>
            </p:cNvSpPr>
            <p:nvPr/>
          </p:nvSpPr>
          <p:spPr bwMode="auto">
            <a:xfrm rot="9042711" flipV="1">
              <a:off x="5348454" y="1283837"/>
              <a:ext cx="2369148" cy="774118"/>
            </a:xfrm>
            <a:custGeom>
              <a:avLst/>
              <a:gdLst>
                <a:gd name="T0" fmla="*/ 0 w 2345"/>
                <a:gd name="T1" fmla="*/ 326 h 982"/>
                <a:gd name="T2" fmla="*/ 127 w 2345"/>
                <a:gd name="T3" fmla="*/ 226 h 982"/>
                <a:gd name="T4" fmla="*/ 1889 w 2345"/>
                <a:gd name="T5" fmla="*/ 222 h 982"/>
                <a:gd name="T6" fmla="*/ 1800 w 2345"/>
                <a:gd name="T7" fmla="*/ 21 h 982"/>
                <a:gd name="T8" fmla="*/ 1953 w 2345"/>
                <a:gd name="T9" fmla="*/ 108 h 982"/>
                <a:gd name="T10" fmla="*/ 2299 w 2345"/>
                <a:gd name="T11" fmla="*/ 454 h 982"/>
                <a:gd name="T12" fmla="*/ 2227 w 2345"/>
                <a:gd name="T13" fmla="*/ 610 h 982"/>
                <a:gd name="T14" fmla="*/ 1849 w 2345"/>
                <a:gd name="T15" fmla="*/ 968 h 982"/>
                <a:gd name="T16" fmla="*/ 1779 w 2345"/>
                <a:gd name="T17" fmla="*/ 886 h 982"/>
                <a:gd name="T18" fmla="*/ 1845 w 2345"/>
                <a:gd name="T19" fmla="*/ 754 h 982"/>
                <a:gd name="T20" fmla="*/ 1767 w 2345"/>
                <a:gd name="T21" fmla="*/ 756 h 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45" h="982">
                  <a:moveTo>
                    <a:pt x="0" y="326"/>
                  </a:moveTo>
                  <a:cubicBezTo>
                    <a:pt x="0" y="326"/>
                    <a:pt x="32" y="232"/>
                    <a:pt x="127" y="226"/>
                  </a:cubicBezTo>
                  <a:cubicBezTo>
                    <a:pt x="222" y="221"/>
                    <a:pt x="1889" y="222"/>
                    <a:pt x="1889" y="222"/>
                  </a:cubicBezTo>
                  <a:cubicBezTo>
                    <a:pt x="1889" y="222"/>
                    <a:pt x="1685" y="84"/>
                    <a:pt x="1800" y="21"/>
                  </a:cubicBezTo>
                  <a:cubicBezTo>
                    <a:pt x="1839" y="0"/>
                    <a:pt x="1854" y="17"/>
                    <a:pt x="1953" y="108"/>
                  </a:cubicBezTo>
                  <a:cubicBezTo>
                    <a:pt x="2299" y="454"/>
                    <a:pt x="2299" y="454"/>
                    <a:pt x="2299" y="454"/>
                  </a:cubicBezTo>
                  <a:cubicBezTo>
                    <a:pt x="2299" y="454"/>
                    <a:pt x="2345" y="497"/>
                    <a:pt x="2227" y="610"/>
                  </a:cubicBezTo>
                  <a:cubicBezTo>
                    <a:pt x="2133" y="700"/>
                    <a:pt x="1934" y="915"/>
                    <a:pt x="1849" y="968"/>
                  </a:cubicBezTo>
                  <a:cubicBezTo>
                    <a:pt x="1826" y="982"/>
                    <a:pt x="1759" y="962"/>
                    <a:pt x="1779" y="886"/>
                  </a:cubicBezTo>
                  <a:cubicBezTo>
                    <a:pt x="1788" y="850"/>
                    <a:pt x="1915" y="752"/>
                    <a:pt x="1845" y="754"/>
                  </a:cubicBezTo>
                  <a:cubicBezTo>
                    <a:pt x="1789" y="756"/>
                    <a:pt x="1767" y="756"/>
                    <a:pt x="1767" y="756"/>
                  </a:cubicBezTo>
                </a:path>
              </a:pathLst>
            </a:custGeom>
            <a:noFill/>
            <a:ln w="76200" cap="flat">
              <a:solidFill>
                <a:srgbClr val="00999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2" name="Freeform 7"/>
            <p:cNvSpPr>
              <a:spLocks/>
            </p:cNvSpPr>
            <p:nvPr/>
          </p:nvSpPr>
          <p:spPr bwMode="auto">
            <a:xfrm rot="9042711" flipV="1">
              <a:off x="6047640" y="1544689"/>
              <a:ext cx="2369149" cy="774117"/>
            </a:xfrm>
            <a:custGeom>
              <a:avLst/>
              <a:gdLst>
                <a:gd name="T0" fmla="*/ 0 w 2345"/>
                <a:gd name="T1" fmla="*/ 326 h 982"/>
                <a:gd name="T2" fmla="*/ 127 w 2345"/>
                <a:gd name="T3" fmla="*/ 226 h 982"/>
                <a:gd name="T4" fmla="*/ 1889 w 2345"/>
                <a:gd name="T5" fmla="*/ 222 h 982"/>
                <a:gd name="T6" fmla="*/ 1800 w 2345"/>
                <a:gd name="T7" fmla="*/ 21 h 982"/>
                <a:gd name="T8" fmla="*/ 1953 w 2345"/>
                <a:gd name="T9" fmla="*/ 108 h 982"/>
                <a:gd name="T10" fmla="*/ 2299 w 2345"/>
                <a:gd name="T11" fmla="*/ 454 h 982"/>
                <a:gd name="T12" fmla="*/ 2227 w 2345"/>
                <a:gd name="T13" fmla="*/ 610 h 982"/>
                <a:gd name="T14" fmla="*/ 1849 w 2345"/>
                <a:gd name="T15" fmla="*/ 968 h 982"/>
                <a:gd name="T16" fmla="*/ 1779 w 2345"/>
                <a:gd name="T17" fmla="*/ 886 h 982"/>
                <a:gd name="T18" fmla="*/ 1845 w 2345"/>
                <a:gd name="T19" fmla="*/ 754 h 982"/>
                <a:gd name="T20" fmla="*/ 1767 w 2345"/>
                <a:gd name="T21" fmla="*/ 756 h 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45" h="982">
                  <a:moveTo>
                    <a:pt x="0" y="326"/>
                  </a:moveTo>
                  <a:cubicBezTo>
                    <a:pt x="0" y="326"/>
                    <a:pt x="32" y="232"/>
                    <a:pt x="127" y="226"/>
                  </a:cubicBezTo>
                  <a:cubicBezTo>
                    <a:pt x="222" y="221"/>
                    <a:pt x="1889" y="222"/>
                    <a:pt x="1889" y="222"/>
                  </a:cubicBezTo>
                  <a:cubicBezTo>
                    <a:pt x="1889" y="222"/>
                    <a:pt x="1685" y="84"/>
                    <a:pt x="1800" y="21"/>
                  </a:cubicBezTo>
                  <a:cubicBezTo>
                    <a:pt x="1839" y="0"/>
                    <a:pt x="1854" y="17"/>
                    <a:pt x="1953" y="108"/>
                  </a:cubicBezTo>
                  <a:cubicBezTo>
                    <a:pt x="2299" y="454"/>
                    <a:pt x="2299" y="454"/>
                    <a:pt x="2299" y="454"/>
                  </a:cubicBezTo>
                  <a:cubicBezTo>
                    <a:pt x="2299" y="454"/>
                    <a:pt x="2345" y="497"/>
                    <a:pt x="2227" y="610"/>
                  </a:cubicBezTo>
                  <a:cubicBezTo>
                    <a:pt x="2133" y="700"/>
                    <a:pt x="1934" y="915"/>
                    <a:pt x="1849" y="968"/>
                  </a:cubicBezTo>
                  <a:cubicBezTo>
                    <a:pt x="1826" y="982"/>
                    <a:pt x="1759" y="962"/>
                    <a:pt x="1779" y="886"/>
                  </a:cubicBezTo>
                  <a:cubicBezTo>
                    <a:pt x="1788" y="850"/>
                    <a:pt x="1915" y="752"/>
                    <a:pt x="1845" y="754"/>
                  </a:cubicBezTo>
                  <a:cubicBezTo>
                    <a:pt x="1789" y="756"/>
                    <a:pt x="1767" y="756"/>
                    <a:pt x="1767" y="756"/>
                  </a:cubicBezTo>
                </a:path>
              </a:pathLst>
            </a:custGeom>
            <a:noFill/>
            <a:ln w="76200" cap="flat">
              <a:solidFill>
                <a:srgbClr val="C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4" name="Rectangle 93"/>
            <p:cNvSpPr/>
            <p:nvPr/>
          </p:nvSpPr>
          <p:spPr>
            <a:xfrm rot="9042711" flipV="1">
              <a:off x="5740311" y="2510913"/>
              <a:ext cx="1340096" cy="2741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IN" sz="1100" dirty="0"/>
            </a:p>
          </p:txBody>
        </p:sp>
        <p:sp>
          <p:nvSpPr>
            <p:cNvPr id="96" name="Freeform 7"/>
            <p:cNvSpPr>
              <a:spLocks/>
            </p:cNvSpPr>
            <p:nvPr/>
          </p:nvSpPr>
          <p:spPr bwMode="auto">
            <a:xfrm rot="9042711" flipV="1">
              <a:off x="6793667" y="1744423"/>
              <a:ext cx="2369147" cy="774118"/>
            </a:xfrm>
            <a:custGeom>
              <a:avLst/>
              <a:gdLst>
                <a:gd name="T0" fmla="*/ 0 w 2345"/>
                <a:gd name="T1" fmla="*/ 326 h 982"/>
                <a:gd name="T2" fmla="*/ 127 w 2345"/>
                <a:gd name="T3" fmla="*/ 226 h 982"/>
                <a:gd name="T4" fmla="*/ 1889 w 2345"/>
                <a:gd name="T5" fmla="*/ 222 h 982"/>
                <a:gd name="T6" fmla="*/ 1800 w 2345"/>
                <a:gd name="T7" fmla="*/ 21 h 982"/>
                <a:gd name="T8" fmla="*/ 1953 w 2345"/>
                <a:gd name="T9" fmla="*/ 108 h 982"/>
                <a:gd name="T10" fmla="*/ 2299 w 2345"/>
                <a:gd name="T11" fmla="*/ 454 h 982"/>
                <a:gd name="T12" fmla="*/ 2227 w 2345"/>
                <a:gd name="T13" fmla="*/ 610 h 982"/>
                <a:gd name="T14" fmla="*/ 1849 w 2345"/>
                <a:gd name="T15" fmla="*/ 968 h 982"/>
                <a:gd name="T16" fmla="*/ 1779 w 2345"/>
                <a:gd name="T17" fmla="*/ 886 h 982"/>
                <a:gd name="T18" fmla="*/ 1845 w 2345"/>
                <a:gd name="T19" fmla="*/ 754 h 982"/>
                <a:gd name="T20" fmla="*/ 1767 w 2345"/>
                <a:gd name="T21" fmla="*/ 756 h 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45" h="982">
                  <a:moveTo>
                    <a:pt x="0" y="326"/>
                  </a:moveTo>
                  <a:cubicBezTo>
                    <a:pt x="0" y="326"/>
                    <a:pt x="32" y="232"/>
                    <a:pt x="127" y="226"/>
                  </a:cubicBezTo>
                  <a:cubicBezTo>
                    <a:pt x="222" y="221"/>
                    <a:pt x="1889" y="222"/>
                    <a:pt x="1889" y="222"/>
                  </a:cubicBezTo>
                  <a:cubicBezTo>
                    <a:pt x="1889" y="222"/>
                    <a:pt x="1685" y="84"/>
                    <a:pt x="1800" y="21"/>
                  </a:cubicBezTo>
                  <a:cubicBezTo>
                    <a:pt x="1839" y="0"/>
                    <a:pt x="1854" y="17"/>
                    <a:pt x="1953" y="108"/>
                  </a:cubicBezTo>
                  <a:cubicBezTo>
                    <a:pt x="2299" y="454"/>
                    <a:pt x="2299" y="454"/>
                    <a:pt x="2299" y="454"/>
                  </a:cubicBezTo>
                  <a:cubicBezTo>
                    <a:pt x="2299" y="454"/>
                    <a:pt x="2345" y="497"/>
                    <a:pt x="2227" y="610"/>
                  </a:cubicBezTo>
                  <a:cubicBezTo>
                    <a:pt x="2133" y="700"/>
                    <a:pt x="1934" y="915"/>
                    <a:pt x="1849" y="968"/>
                  </a:cubicBezTo>
                  <a:cubicBezTo>
                    <a:pt x="1826" y="982"/>
                    <a:pt x="1759" y="962"/>
                    <a:pt x="1779" y="886"/>
                  </a:cubicBezTo>
                  <a:cubicBezTo>
                    <a:pt x="1788" y="850"/>
                    <a:pt x="1915" y="752"/>
                    <a:pt x="1845" y="754"/>
                  </a:cubicBezTo>
                  <a:cubicBezTo>
                    <a:pt x="1789" y="756"/>
                    <a:pt x="1767" y="756"/>
                    <a:pt x="1767" y="756"/>
                  </a:cubicBezTo>
                </a:path>
              </a:pathLst>
            </a:custGeom>
            <a:noFill/>
            <a:ln w="76200" cap="flat">
              <a:solidFill>
                <a:srgbClr val="FF9E1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83" name="群組 82"/>
          <p:cNvGrpSpPr/>
          <p:nvPr/>
        </p:nvGrpSpPr>
        <p:grpSpPr>
          <a:xfrm>
            <a:off x="8060103" y="211231"/>
            <a:ext cx="1094400" cy="637200"/>
            <a:chOff x="936599" y="2038234"/>
            <a:chExt cx="1823627" cy="1062425"/>
          </a:xfrm>
        </p:grpSpPr>
        <p:grpSp>
          <p:nvGrpSpPr>
            <p:cNvPr id="84" name="群組 83"/>
            <p:cNvGrpSpPr/>
            <p:nvPr/>
          </p:nvGrpSpPr>
          <p:grpSpPr>
            <a:xfrm>
              <a:off x="1060842" y="2038234"/>
              <a:ext cx="1531472" cy="1062425"/>
              <a:chOff x="1190456" y="2534804"/>
              <a:chExt cx="1416458" cy="1548548"/>
            </a:xfrm>
          </p:grpSpPr>
          <p:sp>
            <p:nvSpPr>
              <p:cNvPr id="90" name="Hexagon 32"/>
              <p:cNvSpPr/>
              <p:nvPr/>
            </p:nvSpPr>
            <p:spPr>
              <a:xfrm rot="5400000">
                <a:off x="1124411" y="2600849"/>
                <a:ext cx="1548548" cy="1416458"/>
              </a:xfrm>
              <a:prstGeom prst="hexagon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91" name="Oval 40"/>
              <p:cNvSpPr/>
              <p:nvPr/>
            </p:nvSpPr>
            <p:spPr>
              <a:xfrm>
                <a:off x="1332018" y="2766114"/>
                <a:ext cx="1155398" cy="1088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127000" dir="13620000">
                  <a:prstClr val="black">
                    <a:alpha val="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88" name="文字方塊 87"/>
            <p:cNvSpPr txBox="1"/>
            <p:nvPr/>
          </p:nvSpPr>
          <p:spPr>
            <a:xfrm>
              <a:off x="936599" y="2238918"/>
              <a:ext cx="1823627" cy="769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數位</a:t>
              </a:r>
              <a:r>
                <a:rPr lang="zh-TW" altLang="en-US" sz="12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服務</a:t>
              </a:r>
              <a:endParaRPr lang="en-US" altLang="zh-TW" sz="12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2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</a:t>
              </a:r>
              <a:endParaRPr lang="zh-TW" altLang="en-US" sz="12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3" name="文字方塊 92"/>
          <p:cNvSpPr txBox="1"/>
          <p:nvPr/>
        </p:nvSpPr>
        <p:spPr>
          <a:xfrm>
            <a:off x="330875" y="914400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建構規劃</a:t>
            </a:r>
          </a:p>
        </p:txBody>
      </p:sp>
      <p:sp>
        <p:nvSpPr>
          <p:cNvPr id="95" name="文字方塊 94"/>
          <p:cNvSpPr txBox="1"/>
          <p:nvPr/>
        </p:nvSpPr>
        <p:spPr>
          <a:xfrm>
            <a:off x="8620387" y="6478927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27/34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5816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/>
          <p:cNvGrpSpPr/>
          <p:nvPr/>
        </p:nvGrpSpPr>
        <p:grpSpPr>
          <a:xfrm>
            <a:off x="1561968" y="144572"/>
            <a:ext cx="5335115" cy="822664"/>
            <a:chOff x="1561968" y="166606"/>
            <a:chExt cx="5335115" cy="822664"/>
          </a:xfrm>
        </p:grpSpPr>
        <p:sp>
          <p:nvSpPr>
            <p:cNvPr id="17" name="文字方塊 16"/>
            <p:cNvSpPr txBox="1"/>
            <p:nvPr/>
          </p:nvSpPr>
          <p:spPr>
            <a:xfrm>
              <a:off x="1561968" y="166606"/>
              <a:ext cx="53351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建構嘉義縣</a:t>
              </a:r>
              <a:r>
                <a:rPr lang="en-US" altLang="zh-TW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4G</a:t>
              </a:r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智慧寬頻應用城市</a:t>
              </a: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1918022" y="527605"/>
              <a:ext cx="3886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架構</a:t>
              </a:r>
              <a:r>
                <a:rPr lang="en-US" altLang="zh-TW" sz="2400" b="1" dirty="0" err="1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憩頭</a:t>
              </a:r>
              <a:r>
                <a:rPr lang="en-US" altLang="zh-TW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~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智慧旅遊物聯網</a:t>
              </a:r>
            </a:p>
          </p:txBody>
        </p:sp>
      </p:grpSp>
      <p:sp>
        <p:nvSpPr>
          <p:cNvPr id="10" name="圓角矩形 9"/>
          <p:cNvSpPr/>
          <p:nvPr/>
        </p:nvSpPr>
        <p:spPr bwMode="auto">
          <a:xfrm>
            <a:off x="6913942" y="3995783"/>
            <a:ext cx="1656000" cy="36000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72000" tIns="36000" rIns="72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5726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快拍留念</a:t>
            </a:r>
          </a:p>
        </p:txBody>
      </p:sp>
      <p:sp>
        <p:nvSpPr>
          <p:cNvPr id="12" name="圓角矩形 11"/>
          <p:cNvSpPr/>
          <p:nvPr/>
        </p:nvSpPr>
        <p:spPr bwMode="auto">
          <a:xfrm>
            <a:off x="6913942" y="5957696"/>
            <a:ext cx="1656000" cy="36000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72000" tIns="36000" rIns="72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5726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旅遊錦囊</a:t>
            </a:r>
            <a:endParaRPr kumimoji="1" lang="zh-TW" altLang="en-US" sz="1600" b="1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圓角矩形 12"/>
          <p:cNvSpPr/>
          <p:nvPr/>
        </p:nvSpPr>
        <p:spPr bwMode="auto">
          <a:xfrm>
            <a:off x="6913942" y="5510708"/>
            <a:ext cx="1656000" cy="36000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72000" tIns="36000" rIns="72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5726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商品推薦</a:t>
            </a:r>
            <a:r>
              <a:rPr kumimoji="1" lang="en-US" altLang="zh-TW" sz="16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16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快選</a:t>
            </a:r>
            <a:endParaRPr kumimoji="1" lang="zh-TW" altLang="en-US" sz="16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圓角矩形 14"/>
          <p:cNvSpPr/>
          <p:nvPr/>
        </p:nvSpPr>
        <p:spPr bwMode="auto">
          <a:xfrm>
            <a:off x="6913942" y="4529753"/>
            <a:ext cx="1656000" cy="36000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72000" tIns="36000" rIns="72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5726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憩頭導覽員</a:t>
            </a:r>
          </a:p>
        </p:txBody>
      </p:sp>
      <p:sp>
        <p:nvSpPr>
          <p:cNvPr id="19" name="圓角矩形 18"/>
          <p:cNvSpPr/>
          <p:nvPr/>
        </p:nvSpPr>
        <p:spPr bwMode="auto">
          <a:xfrm>
            <a:off x="6913941" y="4976738"/>
            <a:ext cx="1656000" cy="36000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72000" tIns="36000" rIns="72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打開</a:t>
            </a:r>
            <a:r>
              <a:rPr kumimoji="1" lang="en-US" altLang="zh-TW" sz="16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16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留下</a:t>
            </a:r>
            <a:r>
              <a:rPr kumimoji="1" lang="zh-TW" altLang="en-US" sz="16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瓶中信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638988" y="2445089"/>
            <a:ext cx="3066427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zh-TW" alt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問路小站：</a:t>
            </a:r>
            <a:endParaRPr lang="en-US" altLang="zh-TW" sz="16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可查詢</a:t>
            </a:r>
            <a:r>
              <a:rPr lang="zh-TW" alt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休憩資訊與</a:t>
            </a:r>
            <a:r>
              <a:rPr lang="zh-TW" alt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商品選購資訊</a:t>
            </a:r>
            <a:endParaRPr lang="zh-TW" altLang="en-US" sz="1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2" name="直線接點 21"/>
          <p:cNvCxnSpPr/>
          <p:nvPr/>
        </p:nvCxnSpPr>
        <p:spPr bwMode="auto">
          <a:xfrm>
            <a:off x="7016045" y="5423723"/>
            <a:ext cx="1440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3" name="群組 22"/>
          <p:cNvGrpSpPr/>
          <p:nvPr/>
        </p:nvGrpSpPr>
        <p:grpSpPr>
          <a:xfrm>
            <a:off x="6913942" y="3101813"/>
            <a:ext cx="1656000" cy="360000"/>
            <a:chOff x="5222411" y="2132896"/>
            <a:chExt cx="1656000" cy="360000"/>
          </a:xfrm>
        </p:grpSpPr>
        <p:sp>
          <p:nvSpPr>
            <p:cNvPr id="24" name="圓角矩形 23"/>
            <p:cNvSpPr/>
            <p:nvPr/>
          </p:nvSpPr>
          <p:spPr bwMode="auto">
            <a:xfrm>
              <a:off x="5222411" y="2132896"/>
              <a:ext cx="1656000" cy="360000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none" lIns="72000" tIns="36000" rIns="72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57263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600" b="1" dirty="0" smtClean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旅程選擇   </a:t>
              </a:r>
              <a:endParaRPr kumimoji="1" lang="zh-TW" altLang="en-US" sz="16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5" name="Picture 10" descr="「google map 導航」的圖片搜尋結果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2150896"/>
              <a:ext cx="324000" cy="324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softEdge rad="381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群組 25"/>
          <p:cNvGrpSpPr/>
          <p:nvPr/>
        </p:nvGrpSpPr>
        <p:grpSpPr>
          <a:xfrm>
            <a:off x="6913942" y="3548798"/>
            <a:ext cx="1656000" cy="360000"/>
            <a:chOff x="5222411" y="2579881"/>
            <a:chExt cx="1656000" cy="360000"/>
          </a:xfrm>
        </p:grpSpPr>
        <p:sp>
          <p:nvSpPr>
            <p:cNvPr id="27" name="圓角矩形 26"/>
            <p:cNvSpPr/>
            <p:nvPr/>
          </p:nvSpPr>
          <p:spPr bwMode="auto">
            <a:xfrm>
              <a:off x="5222411" y="2579881"/>
              <a:ext cx="1656000" cy="360000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none" lIns="72000" tIns="36000" rIns="72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57263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600" b="1" dirty="0" smtClean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趣點選擇   </a:t>
              </a:r>
              <a:endParaRPr kumimoji="1" lang="zh-TW" altLang="en-US" sz="1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8" name="Picture 10" descr="「google map 導航」的圖片搜尋結果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2597881"/>
              <a:ext cx="324000" cy="324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softEdge rad="381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矩形 28"/>
          <p:cNvSpPr/>
          <p:nvPr/>
        </p:nvSpPr>
        <p:spPr>
          <a:xfrm>
            <a:off x="4694515" y="1749245"/>
            <a:ext cx="357001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進場：提供</a:t>
            </a:r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適地性行動</a:t>
            </a:r>
            <a:r>
              <a:rPr lang="zh-TW" altLang="en-US" sz="2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軟體</a:t>
            </a:r>
            <a:endParaRPr lang="en-US" altLang="zh-TW" sz="2000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2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   </a:t>
            </a:r>
            <a:r>
              <a:rPr lang="en-US" altLang="zh-TW" sz="2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隨身說書人</a:t>
            </a:r>
            <a:r>
              <a:rPr lang="en-US" altLang="zh-TW" sz="2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endParaRPr lang="zh-TW" altLang="en-US" sz="2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38989" y="1754032"/>
            <a:ext cx="300595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到</a:t>
            </a:r>
            <a:r>
              <a:rPr lang="zh-TW" altLang="en-US" sz="2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場：提供一站滿足服務</a:t>
            </a:r>
            <a:endParaRPr lang="en-US" altLang="zh-TW" sz="2000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zh-TW" altLang="en-US" sz="2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    </a:t>
            </a:r>
            <a:r>
              <a:rPr lang="en-US" altLang="zh-TW" sz="2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休憩資訊</a:t>
            </a:r>
            <a:r>
              <a:rPr lang="en-US" altLang="zh-TW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+</a:t>
            </a:r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商品</a:t>
            </a:r>
            <a:r>
              <a:rPr lang="en-US" altLang="zh-TW" sz="2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endParaRPr lang="zh-TW" altLang="en-US" sz="2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1" name="向下箭號 30"/>
          <p:cNvSpPr/>
          <p:nvPr/>
        </p:nvSpPr>
        <p:spPr bwMode="auto">
          <a:xfrm rot="16200000">
            <a:off x="3423140" y="4345054"/>
            <a:ext cx="644225" cy="487078"/>
          </a:xfrm>
          <a:prstGeom prst="downArrow">
            <a:avLst>
              <a:gd name="adj1" fmla="val 50000"/>
              <a:gd name="adj2" fmla="val 65600"/>
            </a:avLst>
          </a:prstGeom>
          <a:solidFill>
            <a:schemeClr val="bg1">
              <a:lumMod val="65000"/>
            </a:schemeClr>
          </a:solidFill>
          <a:ln>
            <a:noFill/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259519" y="2439271"/>
            <a:ext cx="1826141" cy="584775"/>
          </a:xfrm>
          <a:prstGeom prst="rect">
            <a:avLst/>
          </a:prstGeom>
        </p:spPr>
        <p:txBody>
          <a:bodyPr wrap="none" anchor="b" anchorCtr="0">
            <a:spAutoFit/>
          </a:bodyPr>
          <a:lstStyle/>
          <a:p>
            <a:r>
              <a:rPr lang="zh-TW" alt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取用</a:t>
            </a:r>
            <a:r>
              <a:rPr lang="en-US" altLang="zh-TW" sz="1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  <a:r>
              <a:rPr lang="zh-TW" alt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憩頭</a:t>
            </a:r>
            <a:endParaRPr lang="en-US" altLang="zh-TW" sz="16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各式行動服務方式</a:t>
            </a:r>
            <a:endParaRPr lang="en-US" altLang="zh-TW" sz="16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4" name="群組 33"/>
          <p:cNvGrpSpPr>
            <a:grpSpLocks noChangeAspect="1"/>
          </p:cNvGrpSpPr>
          <p:nvPr/>
        </p:nvGrpSpPr>
        <p:grpSpPr>
          <a:xfrm>
            <a:off x="643067" y="3109348"/>
            <a:ext cx="2376000" cy="1461041"/>
            <a:chOff x="90910" y="2242471"/>
            <a:chExt cx="2017692" cy="1080000"/>
          </a:xfrm>
          <a:effectLst/>
        </p:grpSpPr>
        <p:pic>
          <p:nvPicPr>
            <p:cNvPr id="35" name="Picture 14" descr="C:\Users\USER\Desktop\中西區\FY103\網站&amp;APP\APP\宣傳\IMG_6104.JPG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10" y="2242471"/>
              <a:ext cx="1540403" cy="108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6" name="圖片 3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871" t="34390" r="42065" b="12894"/>
            <a:stretch/>
          </p:blipFill>
          <p:spPr>
            <a:xfrm>
              <a:off x="467544" y="2242471"/>
              <a:ext cx="1641058" cy="108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37" name="群組 36"/>
          <p:cNvGrpSpPr>
            <a:grpSpLocks noChangeAspect="1"/>
          </p:cNvGrpSpPr>
          <p:nvPr/>
        </p:nvGrpSpPr>
        <p:grpSpPr>
          <a:xfrm>
            <a:off x="644760" y="4581313"/>
            <a:ext cx="2376000" cy="1460538"/>
            <a:chOff x="85597" y="3508086"/>
            <a:chExt cx="2016000" cy="1239248"/>
          </a:xfrm>
          <a:effectLst/>
        </p:grpSpPr>
        <p:pic>
          <p:nvPicPr>
            <p:cNvPr id="38" name="圖片 63" descr="描述: 描述 : 描述: H:\ITRI-BP&amp;IP\C427FB3200(中企處) 休憩\相關作業\智慧問路小站\建置作業\IMGA0679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693" b="11299"/>
            <a:stretch/>
          </p:blipFill>
          <p:spPr bwMode="auto">
            <a:xfrm>
              <a:off x="85597" y="3508086"/>
              <a:ext cx="2016000" cy="12392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39" name="圖片 38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395" t="28397" r="22893" b="10609"/>
            <a:stretch/>
          </p:blipFill>
          <p:spPr>
            <a:xfrm rot="870670">
              <a:off x="572335" y="3963231"/>
              <a:ext cx="891686" cy="57687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40" name="文字方塊 39"/>
          <p:cNvSpPr txBox="1"/>
          <p:nvPr/>
        </p:nvSpPr>
        <p:spPr>
          <a:xfrm>
            <a:off x="638989" y="6054811"/>
            <a:ext cx="238007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嘉義縣低碳轉運中心</a:t>
            </a:r>
            <a:endParaRPr lang="zh-TW" altLang="en-US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018119" y="2464667"/>
            <a:ext cx="2829621" cy="584775"/>
          </a:xfrm>
          <a:prstGeom prst="rect">
            <a:avLst/>
          </a:prstGeom>
        </p:spPr>
        <p:txBody>
          <a:bodyPr wrap="none" anchor="b" anchorCtr="0">
            <a:spAutoFit/>
          </a:bodyPr>
          <a:lstStyle/>
          <a:p>
            <a:r>
              <a:rPr lang="zh-TW" alt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適用公車</a:t>
            </a:r>
            <a:r>
              <a:rPr lang="en-US" altLang="zh-TW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低碳運具</a:t>
            </a:r>
            <a:r>
              <a:rPr lang="en-US" altLang="zh-TW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散步</a:t>
            </a:r>
            <a:r>
              <a:rPr lang="zh-TW" alt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情境</a:t>
            </a:r>
            <a:endParaRPr lang="en-US" altLang="zh-TW" sz="16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之多</a:t>
            </a:r>
            <a:r>
              <a:rPr lang="zh-TW" alt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語</a:t>
            </a:r>
            <a:r>
              <a:rPr lang="zh-TW" alt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  <a:r>
              <a:rPr lang="en-US" altLang="zh-TW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體驗地方特色</a:t>
            </a:r>
            <a:r>
              <a:rPr lang="en-US" altLang="zh-TW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文字方塊 45"/>
          <p:cNvSpPr txBox="1"/>
          <p:nvPr/>
        </p:nvSpPr>
        <p:spPr>
          <a:xfrm>
            <a:off x="4847754" y="3643565"/>
            <a:ext cx="1210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多語化導覽</a:t>
            </a:r>
            <a:endParaRPr lang="en-US" altLang="zh-TW" sz="1600" b="1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驗証工具</a:t>
            </a:r>
            <a:endParaRPr lang="en-US" altLang="zh-TW" sz="16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文字方塊 46"/>
          <p:cNvSpPr txBox="1"/>
          <p:nvPr/>
        </p:nvSpPr>
        <p:spPr>
          <a:xfrm>
            <a:off x="4140830" y="6154287"/>
            <a:ext cx="1917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紙本套票</a:t>
            </a:r>
            <a:r>
              <a:rPr lang="en-US" altLang="zh-TW" sz="16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指引文宣</a:t>
            </a:r>
            <a:endParaRPr lang="zh-TW" altLang="en-US" sz="16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2180" y="3154538"/>
            <a:ext cx="506250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3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9150" y="3109348"/>
            <a:ext cx="405215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" name="直線接點 50"/>
          <p:cNvCxnSpPr/>
          <p:nvPr/>
        </p:nvCxnSpPr>
        <p:spPr bwMode="auto">
          <a:xfrm>
            <a:off x="7058429" y="4430968"/>
            <a:ext cx="1440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圖片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130" y="3109898"/>
            <a:ext cx="1097280" cy="1097280"/>
          </a:xfrm>
          <a:prstGeom prst="rect">
            <a:avLst/>
          </a:prstGeom>
        </p:spPr>
      </p:pic>
      <p:pic>
        <p:nvPicPr>
          <p:cNvPr id="52" name="Picture 34" descr="lowcarb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3" y="4354555"/>
            <a:ext cx="1467737" cy="186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向右箭號 8"/>
          <p:cNvSpPr/>
          <p:nvPr/>
        </p:nvSpPr>
        <p:spPr bwMode="auto">
          <a:xfrm>
            <a:off x="6172357" y="3298843"/>
            <a:ext cx="828000" cy="864000"/>
          </a:xfrm>
          <a:prstGeom prst="rightArrow">
            <a:avLst>
              <a:gd name="adj1" fmla="val 71819"/>
              <a:gd name="adj2" fmla="val 30698"/>
            </a:avLst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36000" tIns="0" rIns="36000" bIns="0" rtlCol="0" anchor="ctr"/>
          <a:lstStyle/>
          <a:p>
            <a:pPr lvl="0" algn="ctr"/>
            <a:r>
              <a:rPr lang="zh-TW" altLang="en-US" sz="17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憩頭</a:t>
            </a:r>
            <a:endParaRPr lang="en-US" altLang="zh-TW" sz="1700" b="1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algn="ctr"/>
            <a:r>
              <a:rPr lang="zh-TW" altLang="en-US" sz="17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導航</a:t>
            </a:r>
            <a:endParaRPr lang="zh-TW" altLang="en-US" sz="17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1" name="向右箭號 10"/>
          <p:cNvSpPr/>
          <p:nvPr/>
        </p:nvSpPr>
        <p:spPr bwMode="auto">
          <a:xfrm>
            <a:off x="6172357" y="5482326"/>
            <a:ext cx="828000" cy="864000"/>
          </a:xfrm>
          <a:prstGeom prst="rightArrow">
            <a:avLst>
              <a:gd name="adj1" fmla="val 71819"/>
              <a:gd name="adj2" fmla="val 30698"/>
            </a:avLst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36000" tIns="0" rIns="36000" bIns="0" rtlCol="0" anchor="ctr"/>
          <a:lstStyle/>
          <a:p>
            <a:pPr lvl="0" algn="ctr"/>
            <a:r>
              <a:rPr lang="zh-TW" altLang="en-US" sz="17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憩頭</a:t>
            </a:r>
            <a:endParaRPr lang="en-US" altLang="zh-TW" sz="1700" b="1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algn="ctr"/>
            <a:r>
              <a:rPr lang="zh-TW" altLang="en-US" sz="17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導購</a:t>
            </a:r>
            <a:endParaRPr lang="zh-TW" altLang="en-US" sz="17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4" name="向右箭號 13"/>
          <p:cNvSpPr/>
          <p:nvPr/>
        </p:nvSpPr>
        <p:spPr bwMode="auto">
          <a:xfrm>
            <a:off x="6172357" y="4513454"/>
            <a:ext cx="828000" cy="864000"/>
          </a:xfrm>
          <a:prstGeom prst="rightArrow">
            <a:avLst>
              <a:gd name="adj1" fmla="val 71819"/>
              <a:gd name="adj2" fmla="val 30698"/>
            </a:avLst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36000" tIns="0" rIns="36000" bIns="0" rtlCol="0" anchor="ctr"/>
          <a:lstStyle/>
          <a:p>
            <a:pPr lvl="0" algn="ctr"/>
            <a:r>
              <a:rPr lang="zh-TW" altLang="en-US" sz="17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憩頭</a:t>
            </a:r>
            <a:endParaRPr lang="en-US" altLang="zh-TW" sz="1700" b="1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algn="ctr"/>
            <a:r>
              <a:rPr lang="zh-TW" altLang="en-US" sz="17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導覽</a:t>
            </a:r>
            <a:endParaRPr lang="zh-TW" altLang="en-US" sz="17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330875" y="914400"/>
            <a:ext cx="7314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平台加</a:t>
            </a:r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值 </a:t>
            </a:r>
            <a:r>
              <a:rPr lang="zh-TW" altLang="en-US" sz="280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</a:t>
            </a:r>
            <a:r>
              <a:rPr lang="zh-TW" altLang="en-US" sz="28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預先下單到客戶展開行動的</a:t>
            </a:r>
            <a:r>
              <a:rPr lang="zh-TW" altLang="en-US" sz="280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概念</a:t>
            </a:r>
            <a:endParaRPr lang="zh-TW" altLang="en-US" sz="28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0" name="群組 59"/>
          <p:cNvGrpSpPr/>
          <p:nvPr/>
        </p:nvGrpSpPr>
        <p:grpSpPr>
          <a:xfrm>
            <a:off x="8060103" y="211231"/>
            <a:ext cx="1094400" cy="637200"/>
            <a:chOff x="936599" y="2038234"/>
            <a:chExt cx="1823627" cy="1062425"/>
          </a:xfrm>
        </p:grpSpPr>
        <p:grpSp>
          <p:nvGrpSpPr>
            <p:cNvPr id="61" name="群組 60"/>
            <p:cNvGrpSpPr/>
            <p:nvPr/>
          </p:nvGrpSpPr>
          <p:grpSpPr>
            <a:xfrm>
              <a:off x="1060842" y="2038234"/>
              <a:ext cx="1531472" cy="1062425"/>
              <a:chOff x="1190456" y="2534804"/>
              <a:chExt cx="1416458" cy="1548548"/>
            </a:xfrm>
          </p:grpSpPr>
          <p:sp>
            <p:nvSpPr>
              <p:cNvPr id="63" name="Hexagon 32"/>
              <p:cNvSpPr/>
              <p:nvPr/>
            </p:nvSpPr>
            <p:spPr>
              <a:xfrm rot="5400000">
                <a:off x="1124411" y="2600849"/>
                <a:ext cx="1548548" cy="1416458"/>
              </a:xfrm>
              <a:prstGeom prst="hexagon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64" name="Oval 40"/>
              <p:cNvSpPr/>
              <p:nvPr/>
            </p:nvSpPr>
            <p:spPr>
              <a:xfrm>
                <a:off x="1332018" y="2766114"/>
                <a:ext cx="1155398" cy="1088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127000" dir="13620000">
                  <a:prstClr val="black">
                    <a:alpha val="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62" name="文字方塊 61"/>
            <p:cNvSpPr txBox="1"/>
            <p:nvPr/>
          </p:nvSpPr>
          <p:spPr>
            <a:xfrm>
              <a:off x="936599" y="2238918"/>
              <a:ext cx="1823627" cy="769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數位</a:t>
              </a:r>
              <a:r>
                <a:rPr lang="zh-TW" altLang="en-US" sz="12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服務</a:t>
              </a:r>
              <a:endParaRPr lang="en-US" altLang="zh-TW" sz="12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2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</a:t>
              </a:r>
              <a:endParaRPr lang="zh-TW" altLang="en-US" sz="12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54" name="文字方塊 53"/>
          <p:cNvSpPr txBox="1"/>
          <p:nvPr/>
        </p:nvSpPr>
        <p:spPr>
          <a:xfrm>
            <a:off x="8620387" y="6478927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28/34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499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/>
          <p:cNvGrpSpPr/>
          <p:nvPr/>
        </p:nvGrpSpPr>
        <p:grpSpPr>
          <a:xfrm>
            <a:off x="1561968" y="144572"/>
            <a:ext cx="5335115" cy="822664"/>
            <a:chOff x="1561968" y="166606"/>
            <a:chExt cx="5335115" cy="822664"/>
          </a:xfrm>
        </p:grpSpPr>
        <p:sp>
          <p:nvSpPr>
            <p:cNvPr id="17" name="文字方塊 16"/>
            <p:cNvSpPr txBox="1"/>
            <p:nvPr/>
          </p:nvSpPr>
          <p:spPr>
            <a:xfrm>
              <a:off x="1561968" y="166606"/>
              <a:ext cx="53351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建構嘉義縣</a:t>
              </a:r>
              <a:r>
                <a:rPr lang="en-US" altLang="zh-TW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4G</a:t>
              </a:r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智慧寬頻應用城市</a:t>
              </a: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1918022" y="527605"/>
              <a:ext cx="3886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架構</a:t>
              </a:r>
              <a:r>
                <a:rPr lang="en-US" altLang="zh-TW" sz="2400" b="1" dirty="0" err="1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憩頭</a:t>
              </a:r>
              <a:r>
                <a:rPr lang="en-US" altLang="zh-TW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~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智慧旅遊物聯網</a:t>
              </a:r>
            </a:p>
          </p:txBody>
        </p:sp>
      </p:grpSp>
      <p:sp>
        <p:nvSpPr>
          <p:cNvPr id="12" name="文字方塊 11"/>
          <p:cNvSpPr txBox="1"/>
          <p:nvPr/>
        </p:nvSpPr>
        <p:spPr>
          <a:xfrm>
            <a:off x="168812" y="5606435"/>
            <a:ext cx="2890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以感測器偵測</a:t>
            </a:r>
            <a:r>
              <a:rPr lang="zh-TW" altLang="en-US" sz="1600" b="1" dirty="0">
                <a:solidFill>
                  <a:srgbClr val="0033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不同</a:t>
            </a:r>
            <a:r>
              <a:rPr lang="zh-TW" altLang="en-US" sz="16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訊號</a:t>
            </a:r>
            <a:endParaRPr lang="en-US" altLang="zh-TW" sz="1600" b="1" dirty="0" smtClean="0">
              <a:solidFill>
                <a:srgbClr val="0033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sz="1600" b="1" dirty="0">
                <a:solidFill>
                  <a:srgbClr val="0033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1600" b="1" dirty="0">
                <a:solidFill>
                  <a:srgbClr val="0033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壓力</a:t>
            </a:r>
            <a:r>
              <a:rPr lang="en-US" altLang="zh-TW" sz="1600" b="1" dirty="0">
                <a:solidFill>
                  <a:srgbClr val="0033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/</a:t>
            </a:r>
            <a:r>
              <a:rPr lang="zh-TW" altLang="en-US" sz="1600" b="1" dirty="0">
                <a:solidFill>
                  <a:srgbClr val="0033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光線</a:t>
            </a:r>
            <a:r>
              <a:rPr lang="en-US" altLang="zh-TW" sz="1600" b="1" dirty="0">
                <a:solidFill>
                  <a:srgbClr val="0033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/</a:t>
            </a:r>
            <a:r>
              <a:rPr lang="zh-TW" altLang="en-US" sz="1600" b="1" dirty="0">
                <a:solidFill>
                  <a:srgbClr val="0033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聲音</a:t>
            </a:r>
            <a:r>
              <a:rPr lang="en-US" altLang="zh-TW" sz="1600" b="1" dirty="0">
                <a:solidFill>
                  <a:srgbClr val="0033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/</a:t>
            </a:r>
            <a:r>
              <a:rPr lang="zh-TW" altLang="en-US" sz="1600" b="1" dirty="0">
                <a:solidFill>
                  <a:srgbClr val="0033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溫度</a:t>
            </a:r>
            <a:r>
              <a:rPr lang="en-US" altLang="zh-TW" sz="1600" b="1" dirty="0">
                <a:solidFill>
                  <a:srgbClr val="0033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/</a:t>
            </a:r>
            <a:r>
              <a:rPr lang="zh-TW" altLang="en-US" sz="1600" b="1" dirty="0">
                <a:solidFill>
                  <a:srgbClr val="0033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動作等</a:t>
            </a:r>
            <a:r>
              <a:rPr lang="en-US" altLang="zh-TW" sz="16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en-US" altLang="zh-TW" sz="1600" b="1" dirty="0">
              <a:solidFill>
                <a:srgbClr val="0033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735296" y="4547480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門口集客互動</a:t>
            </a:r>
            <a:r>
              <a:rPr lang="zh-TW" altLang="en-US" sz="1600" b="1" dirty="0">
                <a:solidFill>
                  <a:srgbClr val="0033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zh-TW" altLang="en-US" sz="16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吸引拍照曝光</a:t>
            </a:r>
            <a:endParaRPr lang="en-US" altLang="zh-TW" sz="1600" b="1" dirty="0" smtClean="0">
              <a:solidFill>
                <a:srgbClr val="0033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4" name="向右箭號 13"/>
          <p:cNvSpPr/>
          <p:nvPr/>
        </p:nvSpPr>
        <p:spPr bwMode="auto">
          <a:xfrm>
            <a:off x="2724106" y="4053620"/>
            <a:ext cx="2317164" cy="1445004"/>
          </a:xfrm>
          <a:prstGeom prst="rightArrow">
            <a:avLst>
              <a:gd name="adj1" fmla="val 50000"/>
              <a:gd name="adj2" fmla="val 35828"/>
            </a:avLst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0000">
                <a:schemeClr val="accent2">
                  <a:lumMod val="0"/>
                  <a:lumOff val="100000"/>
                </a:schemeClr>
              </a:gs>
              <a:gs pos="100000">
                <a:srgbClr val="0000CC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5726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店家</a:t>
            </a:r>
            <a:r>
              <a:rPr kumimoji="1" lang="en-US" altLang="zh-TW" sz="16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kumimoji="1" lang="zh-TW" altLang="en-US" sz="16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遊客</a:t>
            </a:r>
            <a:endParaRPr kumimoji="1" lang="en-US" altLang="zh-TW" sz="16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 defTabSz="95726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互動式體驗行銷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948" y="2793072"/>
            <a:ext cx="1275600" cy="170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" name="Picture 2" descr="http://www.playrobot.com/images/sensors/28028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7" y="2970272"/>
            <a:ext cx="2766853" cy="254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990" y="2779379"/>
            <a:ext cx="919760" cy="1259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圓角矩形 20"/>
          <p:cNvSpPr/>
          <p:nvPr/>
        </p:nvSpPr>
        <p:spPr bwMode="auto">
          <a:xfrm>
            <a:off x="3044511" y="3023898"/>
            <a:ext cx="1722729" cy="827109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模式</a:t>
            </a:r>
            <a:r>
              <a:rPr kumimoji="1" lang="en-US" altLang="zh-TW" sz="1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1: </a:t>
            </a:r>
          </a:p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具</a:t>
            </a:r>
            <a:r>
              <a:rPr kumimoji="1" lang="zh-TW" altLang="en-US" sz="1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店家特色</a:t>
            </a:r>
            <a:endParaRPr kumimoji="1" lang="en-US" altLang="zh-TW" sz="14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創意科技互動裝置</a:t>
            </a:r>
            <a:endParaRPr kumimoji="1" lang="zh-TW" altLang="en-US" sz="14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2" name="圓角矩形 21"/>
          <p:cNvSpPr/>
          <p:nvPr/>
        </p:nvSpPr>
        <p:spPr bwMode="auto">
          <a:xfrm>
            <a:off x="3044511" y="5531010"/>
            <a:ext cx="1722729" cy="827109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模式</a:t>
            </a:r>
            <a:r>
              <a:rPr kumimoji="1" lang="en-US" altLang="zh-TW" sz="1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2: </a:t>
            </a:r>
          </a:p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整合問路小站之</a:t>
            </a:r>
            <a:endParaRPr kumimoji="1" lang="en-US" altLang="zh-TW" sz="14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體感趣味虛實互動</a:t>
            </a:r>
          </a:p>
        </p:txBody>
      </p:sp>
      <p:pic>
        <p:nvPicPr>
          <p:cNvPr id="23" name="Picture 7" descr="C:\Users\532002\Desktop\278570776_m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0" b="50000"/>
          <a:stretch/>
        </p:blipFill>
        <p:spPr bwMode="auto">
          <a:xfrm>
            <a:off x="6508094" y="3667777"/>
            <a:ext cx="912794" cy="833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532002\Desktop\278570776_m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1" t="-2011" r="66000" b="52011"/>
          <a:stretch/>
        </p:blipFill>
        <p:spPr bwMode="auto">
          <a:xfrm>
            <a:off x="6471457" y="2774317"/>
            <a:ext cx="949431" cy="85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6"/>
          <a:stretch>
            <a:fillRect/>
          </a:stretch>
        </p:blipFill>
        <p:spPr bwMode="auto">
          <a:xfrm>
            <a:off x="8107100" y="3475273"/>
            <a:ext cx="871866" cy="1159223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文字方塊 25"/>
          <p:cNvSpPr txBox="1"/>
          <p:nvPr/>
        </p:nvSpPr>
        <p:spPr>
          <a:xfrm>
            <a:off x="5635836" y="6261391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加值問路小站、吸引旅客駐足</a:t>
            </a:r>
            <a:endParaRPr lang="en-US" altLang="zh-TW" sz="1600" b="1" dirty="0" smtClean="0">
              <a:solidFill>
                <a:srgbClr val="0033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8" name="Picture 2" descr="http://www.appguru.com.tw/appguru/apps/files/2013/12/mol0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4" t="7093" r="22220" b="-173"/>
          <a:stretch/>
        </p:blipFill>
        <p:spPr bwMode="auto">
          <a:xfrm>
            <a:off x="7181685" y="4783307"/>
            <a:ext cx="1794022" cy="14388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1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5" b="53618"/>
          <a:stretch/>
        </p:blipFill>
        <p:spPr bwMode="auto">
          <a:xfrm>
            <a:off x="4944334" y="4843061"/>
            <a:ext cx="1295006" cy="1116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1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r="3018" b="55491"/>
          <a:stretch/>
        </p:blipFill>
        <p:spPr bwMode="auto">
          <a:xfrm>
            <a:off x="5991636" y="5217965"/>
            <a:ext cx="1324870" cy="1071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://123kinect.com/wp-content/uploads/2013/12/NASA-JPL-Kinect-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5" t="14304" r="5728" b="4031"/>
          <a:stretch/>
        </p:blipFill>
        <p:spPr bwMode="auto">
          <a:xfrm>
            <a:off x="5787710" y="4765324"/>
            <a:ext cx="1530837" cy="908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文字方塊 31"/>
          <p:cNvSpPr txBox="1"/>
          <p:nvPr/>
        </p:nvSpPr>
        <p:spPr>
          <a:xfrm>
            <a:off x="458671" y="2116415"/>
            <a:ext cx="3470311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zh-TW" alt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zh-TW" alt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機互動感測</a:t>
            </a:r>
            <a:r>
              <a:rPr lang="zh-TW" alt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裝置：</a:t>
            </a:r>
            <a:endParaRPr lang="en-US" altLang="zh-TW" sz="16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結合店家主題，創造人機互動趣味。</a:t>
            </a:r>
            <a:endParaRPr lang="zh-TW" altLang="en-US" sz="1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113885" y="1749245"/>
            <a:ext cx="35700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設計</a:t>
            </a:r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並行銷科技互動集</a:t>
            </a:r>
            <a:r>
              <a:rPr lang="zh-TW" altLang="en-US" sz="2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客利器</a:t>
            </a:r>
            <a:endParaRPr lang="zh-TW" altLang="en-US" sz="2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58672" y="1754032"/>
            <a:ext cx="28777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應用物聯網感測技術      </a:t>
            </a:r>
            <a:endParaRPr lang="zh-TW" altLang="en-US" sz="2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113886" y="2135993"/>
            <a:ext cx="4553538" cy="584775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r>
              <a:rPr lang="zh-TW" alt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科技互動集客</a:t>
            </a:r>
            <a:r>
              <a:rPr lang="zh-TW" alt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示範：</a:t>
            </a:r>
            <a:endParaRPr lang="en-US" altLang="zh-TW" sz="16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訪視</a:t>
            </a:r>
            <a:r>
              <a:rPr lang="zh-TW" alt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評選特色主題店家，量身打造互動裝置。</a:t>
            </a:r>
            <a:endParaRPr lang="zh-TW" altLang="en-US" sz="1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330875" y="914400"/>
            <a:ext cx="5442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特色化</a:t>
            </a:r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輔導</a:t>
            </a:r>
            <a:r>
              <a:rPr lang="zh-TW" altLang="en-US" sz="280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創新</a:t>
            </a:r>
            <a:r>
              <a:rPr lang="zh-TW" altLang="en-US" sz="28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優化</a:t>
            </a:r>
            <a:r>
              <a:rPr lang="en-US" altLang="zh-TW" sz="28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集客利器</a:t>
            </a:r>
            <a:r>
              <a:rPr lang="en-US" altLang="zh-TW" sz="28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grpSp>
        <p:nvGrpSpPr>
          <p:cNvPr id="43" name="群組 42"/>
          <p:cNvGrpSpPr/>
          <p:nvPr/>
        </p:nvGrpSpPr>
        <p:grpSpPr>
          <a:xfrm>
            <a:off x="8060103" y="211231"/>
            <a:ext cx="1094400" cy="637200"/>
            <a:chOff x="936599" y="2038234"/>
            <a:chExt cx="1823627" cy="1062425"/>
          </a:xfrm>
        </p:grpSpPr>
        <p:grpSp>
          <p:nvGrpSpPr>
            <p:cNvPr id="44" name="群組 43"/>
            <p:cNvGrpSpPr/>
            <p:nvPr/>
          </p:nvGrpSpPr>
          <p:grpSpPr>
            <a:xfrm>
              <a:off x="1060842" y="2038234"/>
              <a:ext cx="1531472" cy="1062425"/>
              <a:chOff x="1190456" y="2534804"/>
              <a:chExt cx="1416458" cy="1548548"/>
            </a:xfrm>
          </p:grpSpPr>
          <p:sp>
            <p:nvSpPr>
              <p:cNvPr id="46" name="Hexagon 32"/>
              <p:cNvSpPr/>
              <p:nvPr/>
            </p:nvSpPr>
            <p:spPr>
              <a:xfrm rot="5400000">
                <a:off x="1124411" y="2600849"/>
                <a:ext cx="1548548" cy="1416458"/>
              </a:xfrm>
              <a:prstGeom prst="hexagon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7" name="Oval 40"/>
              <p:cNvSpPr/>
              <p:nvPr/>
            </p:nvSpPr>
            <p:spPr>
              <a:xfrm>
                <a:off x="1332018" y="2766114"/>
                <a:ext cx="1155398" cy="1088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127000" dir="13620000">
                  <a:prstClr val="black">
                    <a:alpha val="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45" name="文字方塊 44"/>
            <p:cNvSpPr txBox="1"/>
            <p:nvPr/>
          </p:nvSpPr>
          <p:spPr>
            <a:xfrm>
              <a:off x="936599" y="2238918"/>
              <a:ext cx="1823627" cy="769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數位</a:t>
              </a:r>
              <a:r>
                <a:rPr lang="zh-TW" altLang="en-US" sz="12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服務</a:t>
              </a:r>
              <a:endParaRPr lang="en-US" altLang="zh-TW" sz="12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2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</a:t>
              </a:r>
              <a:endParaRPr lang="zh-TW" altLang="en-US" sz="12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8" name="文字方塊 37"/>
          <p:cNvSpPr txBox="1"/>
          <p:nvPr/>
        </p:nvSpPr>
        <p:spPr>
          <a:xfrm>
            <a:off x="8620387" y="6478927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29/34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722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>
            <a:grpSpLocks/>
          </p:cNvGrpSpPr>
          <p:nvPr/>
        </p:nvGrpSpPr>
        <p:grpSpPr>
          <a:xfrm>
            <a:off x="8049600" y="210003"/>
            <a:ext cx="1094400" cy="637200"/>
            <a:chOff x="150553" y="2850527"/>
            <a:chExt cx="1823627" cy="1062425"/>
          </a:xfrm>
        </p:grpSpPr>
        <p:grpSp>
          <p:nvGrpSpPr>
            <p:cNvPr id="4" name="群組 3"/>
            <p:cNvGrpSpPr/>
            <p:nvPr/>
          </p:nvGrpSpPr>
          <p:grpSpPr>
            <a:xfrm>
              <a:off x="300225" y="2850527"/>
              <a:ext cx="1531472" cy="1062425"/>
              <a:chOff x="451116" y="3762531"/>
              <a:chExt cx="1416458" cy="1548548"/>
            </a:xfrm>
          </p:grpSpPr>
          <p:sp>
            <p:nvSpPr>
              <p:cNvPr id="5" name="Hexagon 32"/>
              <p:cNvSpPr/>
              <p:nvPr/>
            </p:nvSpPr>
            <p:spPr>
              <a:xfrm rot="5400000">
                <a:off x="385071" y="3828576"/>
                <a:ext cx="1548548" cy="1416458"/>
              </a:xfrm>
              <a:prstGeom prst="hexag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6" name="Oval 40"/>
              <p:cNvSpPr/>
              <p:nvPr/>
            </p:nvSpPr>
            <p:spPr>
              <a:xfrm>
                <a:off x="572102" y="3988910"/>
                <a:ext cx="1155398" cy="1088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127000" dir="13620000">
                  <a:prstClr val="black">
                    <a:alpha val="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7" name="文字方塊 6"/>
            <p:cNvSpPr txBox="1"/>
            <p:nvPr/>
          </p:nvSpPr>
          <p:spPr>
            <a:xfrm>
              <a:off x="150553" y="2948226"/>
              <a:ext cx="1823627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整合</a:t>
              </a:r>
              <a:endParaRPr lang="en-US" altLang="zh-TW" sz="1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4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</a:t>
              </a:r>
              <a:endParaRPr lang="zh-TW" altLang="en-US" sz="14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1561968" y="144572"/>
            <a:ext cx="6080698" cy="822664"/>
            <a:chOff x="1561968" y="166606"/>
            <a:chExt cx="6080698" cy="822664"/>
          </a:xfrm>
        </p:grpSpPr>
        <p:sp>
          <p:nvSpPr>
            <p:cNvPr id="10" name="文字方塊 9"/>
            <p:cNvSpPr txBox="1"/>
            <p:nvPr/>
          </p:nvSpPr>
          <p:spPr>
            <a:xfrm>
              <a:off x="1561968" y="166606"/>
              <a:ext cx="52116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擴大縣治特區核心發展計畫架構</a:t>
              </a: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1918022" y="527605"/>
              <a:ext cx="57246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生活、生態、生產、觀光、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交通發展藍圖</a:t>
              </a:r>
              <a:endPara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aphicFrame>
        <p:nvGraphicFramePr>
          <p:cNvPr id="50" name="表格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698692"/>
              </p:ext>
            </p:extLst>
          </p:nvPr>
        </p:nvGraphicFramePr>
        <p:xfrm>
          <a:off x="24075" y="931575"/>
          <a:ext cx="9119925" cy="5918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30300"/>
                <a:gridCol w="1068935"/>
                <a:gridCol w="1374345"/>
                <a:gridCol w="5946345"/>
              </a:tblGrid>
              <a:tr h="370840">
                <a:tc>
                  <a:txBody>
                    <a:bodyPr/>
                    <a:lstStyle/>
                    <a:p>
                      <a:pPr algn="ctr" defTabSz="648000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議題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重點政策</a:t>
                      </a:r>
                      <a:endParaRPr lang="zh-TW" altLang="en-US" sz="1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執行方針</a:t>
                      </a:r>
                      <a:endParaRPr lang="zh-TW" altLang="en-US" sz="1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  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計畫案執行狀況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</a:tr>
              <a:tr h="176703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觀光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altLang="en-US" sz="17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觀光遊憩整合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altLang="en-US" sz="17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故宮南院遊客需求滿足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蔗埕文化園區再發展計畫</a:t>
                      </a:r>
                    </a:p>
                    <a:p>
                      <a:r>
                        <a:rPr lang="zh-TW" altLang="en-US" sz="14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蒜頭糖鐵五分車延駛計畫</a:t>
                      </a:r>
                      <a:endParaRPr lang="en-US" altLang="zh-TW" sz="1400" dirty="0" smtClean="0">
                        <a:solidFill>
                          <a:srgbClr val="0033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zh-TW" altLang="en-US" sz="14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日式洋風小鎮</a:t>
                      </a:r>
                      <a:r>
                        <a:rPr lang="en-US" altLang="zh-TW" sz="14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4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朴子</a:t>
                      </a:r>
                      <a:r>
                        <a:rPr lang="en-US" altLang="zh-TW" sz="14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  <a:p>
                      <a:r>
                        <a:rPr lang="zh-TW" altLang="en-US" sz="14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地景藝術展</a:t>
                      </a:r>
                      <a:endParaRPr lang="en-US" altLang="zh-TW" sz="1400" dirty="0" smtClean="0">
                        <a:solidFill>
                          <a:srgbClr val="0033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600" dirty="0" err="1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</a:t>
                      </a:r>
                      <a:r>
                        <a:rPr lang="zh-TW" altLang="en-US" sz="16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憩頭</a:t>
                      </a:r>
                      <a:r>
                        <a:rPr lang="en-US" altLang="zh-TW" sz="16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@</a:t>
                      </a:r>
                      <a:r>
                        <a:rPr lang="zh-TW" altLang="en-US" sz="16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嘉義服務系統計畫</a:t>
                      </a:r>
                    </a:p>
                    <a:p>
                      <a:r>
                        <a:rPr lang="zh-TW" altLang="en-US" sz="14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嘉義縣環境教育館及貨櫃屋裝置藝術設置計畫</a:t>
                      </a:r>
                    </a:p>
                    <a:p>
                      <a:r>
                        <a:rPr lang="zh-TW" altLang="en-US" sz="14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嘉義縣糖鐵創意生活產業發展計畫</a:t>
                      </a:r>
                    </a:p>
                    <a:p>
                      <a:r>
                        <a:rPr lang="zh-TW" altLang="en-US" sz="14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嘉好味幸福饗宴嘉義縣在地食材美食整合輔導發展計畫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en-US" sz="1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生活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altLang="en-US" sz="17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田園城市基盤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altLang="en-US" sz="17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都計區永續環境的營造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變更嘉義縣治都市計畫（合併都市計畫暨第一次通盤檢討）案」暨「擬定變更合併嘉義縣治都市計畫第二期發展區細部計畫案」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生態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altLang="en-US" sz="17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永續社區營造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altLang="en-US" sz="17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舊有聚落低碳永續發展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東勢寮、崙仔頂、大槺榔、小槺榔、工廠村低碳永續傳統聚落再生計畫</a:t>
                      </a:r>
                    </a:p>
                    <a:p>
                      <a:r>
                        <a:rPr lang="zh-TW" altLang="en-US" sz="14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故宮南院田園城鄉綠翡翠串珠軸線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生產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altLang="en-US" sz="17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產業加值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altLang="en-US" sz="17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多元產業園區設置開發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農業綜合發展園區</a:t>
                      </a:r>
                      <a:r>
                        <a:rPr lang="en-US" altLang="zh-TW" sz="14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4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第一期美食區</a:t>
                      </a:r>
                      <a:r>
                        <a:rPr lang="en-US" altLang="zh-TW" sz="14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  <a:p>
                      <a:r>
                        <a:rPr lang="zh-TW" altLang="en-US" sz="14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嘉義樂活有機農園專區</a:t>
                      </a:r>
                    </a:p>
                    <a:p>
                      <a:r>
                        <a:rPr lang="zh-TW" altLang="en-US" sz="14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嘉義縣微型文化創意園區</a:t>
                      </a:r>
                      <a:endParaRPr lang="en-US" altLang="zh-TW" sz="1400" dirty="0" smtClean="0">
                        <a:solidFill>
                          <a:srgbClr val="0033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zh-TW" altLang="en-US" sz="14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馬稠後產業園區</a:t>
                      </a:r>
                    </a:p>
                    <a:p>
                      <a:r>
                        <a:rPr lang="zh-TW" altLang="en-US" sz="16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國家棒球訓練基地</a:t>
                      </a:r>
                    </a:p>
                    <a:p>
                      <a:r>
                        <a:rPr lang="zh-TW" altLang="en-US" sz="1400" kern="12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台體大再發展計畫</a:t>
                      </a:r>
                      <a:endParaRPr lang="en-US" altLang="zh-TW" sz="1400" kern="1200" dirty="0" smtClean="0">
                        <a:solidFill>
                          <a:srgbClr val="0033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r>
                        <a:rPr lang="zh-TW" altLang="en-US" sz="1400" kern="12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食安大樓興建計畫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交通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altLang="en-US" sz="17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綠色交通系統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altLang="en-US" sz="17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公共運輸引導都市發展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智慧電動車先導運行計畫</a:t>
                      </a:r>
                    </a:p>
                    <a:p>
                      <a:r>
                        <a:rPr lang="zh-TW" altLang="en-US" sz="16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嘉義縣低碳運具轉運中心</a:t>
                      </a:r>
                      <a:endParaRPr lang="en-US" altLang="zh-TW" sz="1600" dirty="0" smtClean="0">
                        <a:solidFill>
                          <a:srgbClr val="0033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都心軌道計畫</a:t>
                      </a:r>
                      <a:r>
                        <a:rPr lang="en-US" altLang="zh-TW" sz="14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4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中、長期</a:t>
                      </a:r>
                      <a:r>
                        <a:rPr lang="en-US" altLang="zh-TW" sz="14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  <a:p>
                      <a:r>
                        <a:rPr lang="en-US" altLang="zh-TW" sz="14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168</a:t>
                      </a:r>
                      <a:r>
                        <a:rPr lang="zh-TW" altLang="en-US" sz="14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藝術大道計畫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1" name="文字方塊 50"/>
          <p:cNvSpPr txBox="1"/>
          <p:nvPr/>
        </p:nvSpPr>
        <p:spPr>
          <a:xfrm>
            <a:off x="3193973" y="900803"/>
            <a:ext cx="3085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核心發展計畫展開</a:t>
            </a:r>
            <a:endParaRPr lang="zh-TW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197655" y="2182976"/>
            <a:ext cx="2448000" cy="252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197655" y="5113973"/>
            <a:ext cx="1764000" cy="252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3193973" y="5862011"/>
            <a:ext cx="2412000" cy="252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3197655" y="6111947"/>
            <a:ext cx="2412000" cy="252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8695035" y="6478927"/>
            <a:ext cx="4892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0453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/>
          <p:cNvGrpSpPr/>
          <p:nvPr/>
        </p:nvGrpSpPr>
        <p:grpSpPr>
          <a:xfrm>
            <a:off x="1561968" y="144572"/>
            <a:ext cx="5335115" cy="822664"/>
            <a:chOff x="1561968" y="166606"/>
            <a:chExt cx="5335115" cy="822664"/>
          </a:xfrm>
        </p:grpSpPr>
        <p:sp>
          <p:nvSpPr>
            <p:cNvPr id="17" name="文字方塊 16"/>
            <p:cNvSpPr txBox="1"/>
            <p:nvPr/>
          </p:nvSpPr>
          <p:spPr>
            <a:xfrm>
              <a:off x="1561968" y="166606"/>
              <a:ext cx="53351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建構嘉義縣</a:t>
              </a:r>
              <a:r>
                <a:rPr lang="en-US" altLang="zh-TW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4G</a:t>
              </a:r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智慧寬頻應用城市</a:t>
              </a: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1918022" y="527605"/>
              <a:ext cx="3886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架構</a:t>
              </a:r>
              <a:r>
                <a:rPr lang="en-US" altLang="zh-TW" sz="2400" b="1" dirty="0" err="1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憩頭</a:t>
              </a:r>
              <a:r>
                <a:rPr lang="en-US" altLang="zh-TW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~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智慧旅遊物聯網</a:t>
              </a:r>
            </a:p>
          </p:txBody>
        </p:sp>
      </p:grpSp>
      <p:sp>
        <p:nvSpPr>
          <p:cNvPr id="9" name="Rectangle 5"/>
          <p:cNvSpPr>
            <a:spLocks noChangeArrowheads="1"/>
          </p:cNvSpPr>
          <p:nvPr/>
        </p:nvSpPr>
        <p:spPr bwMode="gray">
          <a:xfrm rot="16200000">
            <a:off x="3798461" y="2096711"/>
            <a:ext cx="1404000" cy="152894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 lIns="45720" tIns="44450" rIns="45720" bIns="44450"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Freeform 6"/>
          <p:cNvSpPr>
            <a:spLocks/>
          </p:cNvSpPr>
          <p:nvPr/>
        </p:nvSpPr>
        <p:spPr bwMode="auto">
          <a:xfrm rot="16200000">
            <a:off x="2041018" y="2994818"/>
            <a:ext cx="3079038" cy="899965"/>
          </a:xfrm>
          <a:custGeom>
            <a:avLst/>
            <a:gdLst>
              <a:gd name="T0" fmla="*/ 0 w 1431"/>
              <a:gd name="T1" fmla="*/ 0 h 573"/>
              <a:gd name="T2" fmla="*/ 1431 w 1431"/>
              <a:gd name="T3" fmla="*/ 0 h 573"/>
              <a:gd name="T4" fmla="*/ 1431 w 1431"/>
              <a:gd name="T5" fmla="*/ 339 h 573"/>
              <a:gd name="T6" fmla="*/ 1353 w 1431"/>
              <a:gd name="T7" fmla="*/ 339 h 573"/>
              <a:gd name="T8" fmla="*/ 1272 w 1431"/>
              <a:gd name="T9" fmla="*/ 573 h 573"/>
              <a:gd name="T10" fmla="*/ 1281 w 1431"/>
              <a:gd name="T11" fmla="*/ 339 h 573"/>
              <a:gd name="T12" fmla="*/ 0 w 1431"/>
              <a:gd name="T13" fmla="*/ 339 h 573"/>
              <a:gd name="T14" fmla="*/ 0 w 1431"/>
              <a:gd name="T15" fmla="*/ 0 h 57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31"/>
              <a:gd name="T25" fmla="*/ 0 h 573"/>
              <a:gd name="T26" fmla="*/ 1431 w 1431"/>
              <a:gd name="T27" fmla="*/ 573 h 57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31" h="573">
                <a:moveTo>
                  <a:pt x="0" y="0"/>
                </a:moveTo>
                <a:lnTo>
                  <a:pt x="1431" y="0"/>
                </a:lnTo>
                <a:lnTo>
                  <a:pt x="1431" y="339"/>
                </a:lnTo>
                <a:lnTo>
                  <a:pt x="1353" y="339"/>
                </a:lnTo>
                <a:lnTo>
                  <a:pt x="1272" y="573"/>
                </a:lnTo>
                <a:lnTo>
                  <a:pt x="1281" y="339"/>
                </a:lnTo>
                <a:lnTo>
                  <a:pt x="0" y="33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gray">
          <a:xfrm rot="16200000">
            <a:off x="1016429" y="1961183"/>
            <a:ext cx="1404000" cy="1800000"/>
          </a:xfrm>
          <a:prstGeom prst="rect">
            <a:avLst/>
          </a:prstGeom>
          <a:solidFill>
            <a:srgbClr val="A1A64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4450" rIns="45720" bIns="44450"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Freeform 12"/>
          <p:cNvSpPr>
            <a:spLocks/>
          </p:cNvSpPr>
          <p:nvPr/>
        </p:nvSpPr>
        <p:spPr bwMode="auto">
          <a:xfrm rot="16200000">
            <a:off x="-895641" y="2989981"/>
            <a:ext cx="3079037" cy="909638"/>
          </a:xfrm>
          <a:custGeom>
            <a:avLst/>
            <a:gdLst>
              <a:gd name="T0" fmla="*/ 0 w 1431"/>
              <a:gd name="T1" fmla="*/ 0 h 573"/>
              <a:gd name="T2" fmla="*/ 1431 w 1431"/>
              <a:gd name="T3" fmla="*/ 0 h 573"/>
              <a:gd name="T4" fmla="*/ 1431 w 1431"/>
              <a:gd name="T5" fmla="*/ 339 h 573"/>
              <a:gd name="T6" fmla="*/ 1353 w 1431"/>
              <a:gd name="T7" fmla="*/ 339 h 573"/>
              <a:gd name="T8" fmla="*/ 1272 w 1431"/>
              <a:gd name="T9" fmla="*/ 573 h 573"/>
              <a:gd name="T10" fmla="*/ 1281 w 1431"/>
              <a:gd name="T11" fmla="*/ 339 h 573"/>
              <a:gd name="T12" fmla="*/ 0 w 1431"/>
              <a:gd name="T13" fmla="*/ 339 h 573"/>
              <a:gd name="T14" fmla="*/ 0 w 1431"/>
              <a:gd name="T15" fmla="*/ 0 h 57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31"/>
              <a:gd name="T25" fmla="*/ 0 h 573"/>
              <a:gd name="T26" fmla="*/ 1431 w 1431"/>
              <a:gd name="T27" fmla="*/ 573 h 57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31" h="573">
                <a:moveTo>
                  <a:pt x="0" y="0"/>
                </a:moveTo>
                <a:lnTo>
                  <a:pt x="1431" y="0"/>
                </a:lnTo>
                <a:lnTo>
                  <a:pt x="1431" y="339"/>
                </a:lnTo>
                <a:lnTo>
                  <a:pt x="1353" y="339"/>
                </a:lnTo>
                <a:lnTo>
                  <a:pt x="1272" y="573"/>
                </a:lnTo>
                <a:lnTo>
                  <a:pt x="1281" y="339"/>
                </a:lnTo>
                <a:lnTo>
                  <a:pt x="0" y="33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zh-TW" altLang="en-US" b="1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gray">
          <a:xfrm rot="16200000">
            <a:off x="2439781" y="2619150"/>
            <a:ext cx="883800" cy="479516"/>
          </a:xfrm>
          <a:prstGeom prst="downArrow">
            <a:avLst>
              <a:gd name="adj1" fmla="val 59944"/>
              <a:gd name="adj2" fmla="val 65384"/>
            </a:avLst>
          </a:prstGeom>
          <a:solidFill>
            <a:srgbClr val="A1A64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4450" rIns="45720" bIns="44450"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gray">
          <a:xfrm rot="16200000">
            <a:off x="3794802" y="3528864"/>
            <a:ext cx="1404000" cy="152894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 lIns="45720" tIns="44450" rIns="45720" bIns="44450"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gray">
          <a:xfrm rot="16200000">
            <a:off x="2439782" y="3954117"/>
            <a:ext cx="883800" cy="479516"/>
          </a:xfrm>
          <a:prstGeom prst="downArrow">
            <a:avLst>
              <a:gd name="adj1" fmla="val 59944"/>
              <a:gd name="adj2" fmla="val 65384"/>
            </a:avLst>
          </a:prstGeom>
          <a:solidFill>
            <a:srgbClr val="A1A64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4450" rIns="45720" bIns="44450"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gray">
          <a:xfrm rot="16200000">
            <a:off x="1016429" y="3397849"/>
            <a:ext cx="1404000" cy="1800000"/>
          </a:xfrm>
          <a:prstGeom prst="rect">
            <a:avLst/>
          </a:prstGeom>
          <a:solidFill>
            <a:srgbClr val="A1A64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4450" rIns="45720" bIns="44450"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846916" y="2197189"/>
            <a:ext cx="17506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爭取</a:t>
            </a:r>
            <a:r>
              <a:rPr lang="zh-TW" altLang="en-US" sz="2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中小企業</a:t>
            </a:r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處「</a:t>
            </a:r>
            <a:r>
              <a:rPr lang="zh-TW" altLang="en-US" sz="2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南部創新休憩</a:t>
            </a:r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  <a:r>
              <a:rPr lang="zh-TW" altLang="en-US" sz="2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推動示範計畫</a:t>
            </a:r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sz="20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850276" y="3630147"/>
            <a:ext cx="17074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統籌</a:t>
            </a:r>
            <a:r>
              <a:rPr lang="zh-TW" altLang="en-US" sz="2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本府各處</a:t>
            </a:r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及所屬</a:t>
            </a:r>
            <a:r>
              <a:rPr lang="zh-TW" altLang="en-US" sz="2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機關之</a:t>
            </a:r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業務單位</a:t>
            </a:r>
            <a:r>
              <a:rPr lang="zh-TW" altLang="en-US" sz="2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共同</a:t>
            </a:r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配合執行</a:t>
            </a:r>
            <a:endParaRPr lang="zh-TW" altLang="en-US" sz="20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3778674" y="3611083"/>
            <a:ext cx="1763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3784956" y="2197189"/>
            <a:ext cx="1479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2000" b="1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爭取</a:t>
            </a:r>
            <a:r>
              <a:rPr lang="zh-TW" altLang="en-US" sz="2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本縣為計畫示範點 </a:t>
            </a:r>
            <a:endParaRPr lang="en-US" altLang="zh-TW" sz="20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3784656" y="3807801"/>
            <a:ext cx="1476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TW" sz="2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105</a:t>
            </a:r>
            <a:r>
              <a:rPr lang="zh-TW" altLang="en-US" sz="2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年底完成系統平台上線使用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89058" y="2244398"/>
            <a:ext cx="543739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施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容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3152784" y="2324557"/>
            <a:ext cx="54373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績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效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AutoShape 13"/>
          <p:cNvSpPr>
            <a:spLocks noChangeArrowheads="1"/>
          </p:cNvSpPr>
          <p:nvPr/>
        </p:nvSpPr>
        <p:spPr bwMode="gray">
          <a:xfrm rot="16200000">
            <a:off x="5089316" y="2615905"/>
            <a:ext cx="883800" cy="479515"/>
          </a:xfrm>
          <a:prstGeom prst="downArrow">
            <a:avLst>
              <a:gd name="adj1" fmla="val 59944"/>
              <a:gd name="adj2" fmla="val 65384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 lIns="45720" tIns="44450" rIns="45720" bIns="44450"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AutoShape 13"/>
          <p:cNvSpPr>
            <a:spLocks noChangeArrowheads="1"/>
          </p:cNvSpPr>
          <p:nvPr/>
        </p:nvSpPr>
        <p:spPr bwMode="gray">
          <a:xfrm rot="16200000">
            <a:off x="5089318" y="3950872"/>
            <a:ext cx="883800" cy="479516"/>
          </a:xfrm>
          <a:prstGeom prst="downArrow">
            <a:avLst>
              <a:gd name="adj1" fmla="val 59944"/>
              <a:gd name="adj2" fmla="val 65384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 lIns="45720" tIns="44450" rIns="45720" bIns="44450"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Rectangle 5"/>
          <p:cNvSpPr>
            <a:spLocks noChangeArrowheads="1"/>
          </p:cNvSpPr>
          <p:nvPr/>
        </p:nvSpPr>
        <p:spPr bwMode="gray">
          <a:xfrm rot="16200000">
            <a:off x="7260450" y="1260901"/>
            <a:ext cx="745893" cy="25357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lIns="45720" tIns="44450" rIns="45720" bIns="44450"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Freeform 6"/>
          <p:cNvSpPr>
            <a:spLocks/>
          </p:cNvSpPr>
          <p:nvPr/>
        </p:nvSpPr>
        <p:spPr bwMode="auto">
          <a:xfrm rot="16200000">
            <a:off x="4670529" y="2991487"/>
            <a:ext cx="3079038" cy="899965"/>
          </a:xfrm>
          <a:custGeom>
            <a:avLst/>
            <a:gdLst>
              <a:gd name="T0" fmla="*/ 0 w 1431"/>
              <a:gd name="T1" fmla="*/ 0 h 573"/>
              <a:gd name="T2" fmla="*/ 1431 w 1431"/>
              <a:gd name="T3" fmla="*/ 0 h 573"/>
              <a:gd name="T4" fmla="*/ 1431 w 1431"/>
              <a:gd name="T5" fmla="*/ 339 h 573"/>
              <a:gd name="T6" fmla="*/ 1353 w 1431"/>
              <a:gd name="T7" fmla="*/ 339 h 573"/>
              <a:gd name="T8" fmla="*/ 1272 w 1431"/>
              <a:gd name="T9" fmla="*/ 573 h 573"/>
              <a:gd name="T10" fmla="*/ 1281 w 1431"/>
              <a:gd name="T11" fmla="*/ 339 h 573"/>
              <a:gd name="T12" fmla="*/ 0 w 1431"/>
              <a:gd name="T13" fmla="*/ 339 h 573"/>
              <a:gd name="T14" fmla="*/ 0 w 1431"/>
              <a:gd name="T15" fmla="*/ 0 h 57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31"/>
              <a:gd name="T25" fmla="*/ 0 h 573"/>
              <a:gd name="T26" fmla="*/ 1431 w 1431"/>
              <a:gd name="T27" fmla="*/ 573 h 57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31" h="573">
                <a:moveTo>
                  <a:pt x="0" y="0"/>
                </a:moveTo>
                <a:lnTo>
                  <a:pt x="1431" y="0"/>
                </a:lnTo>
                <a:lnTo>
                  <a:pt x="1431" y="339"/>
                </a:lnTo>
                <a:lnTo>
                  <a:pt x="1353" y="339"/>
                </a:lnTo>
                <a:lnTo>
                  <a:pt x="1272" y="573"/>
                </a:lnTo>
                <a:lnTo>
                  <a:pt x="1281" y="339"/>
                </a:lnTo>
                <a:lnTo>
                  <a:pt x="0" y="339"/>
                </a:lnTo>
                <a:lnTo>
                  <a:pt x="0" y="0"/>
                </a:lnTo>
                <a:close/>
              </a:path>
            </a:pathLst>
          </a:custGeom>
          <a:solidFill>
            <a:srgbClr val="FF5050"/>
          </a:solidFill>
          <a:ln w="38100">
            <a:solidFill>
              <a:srgbClr val="FF5050"/>
            </a:solidFill>
            <a:round/>
            <a:headEnd/>
            <a:tailEnd/>
          </a:ln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6408185" y="3607752"/>
            <a:ext cx="1763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6414466" y="2193858"/>
            <a:ext cx="2486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平台</a:t>
            </a:r>
            <a:r>
              <a:rPr lang="zh-TW" altLang="en-US" sz="2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人次：</a:t>
            </a:r>
            <a:endParaRPr lang="en-US" altLang="zh-TW" sz="2000" b="1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2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萬人次</a:t>
            </a:r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以上</a:t>
            </a:r>
            <a:endParaRPr lang="zh-TW" altLang="en-US" sz="20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文字方塊 44"/>
          <p:cNvSpPr txBox="1"/>
          <p:nvPr/>
        </p:nvSpPr>
        <p:spPr>
          <a:xfrm>
            <a:off x="5782295" y="2321226"/>
            <a:ext cx="54373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效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益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Rectangle 5"/>
          <p:cNvSpPr>
            <a:spLocks noChangeArrowheads="1"/>
          </p:cNvSpPr>
          <p:nvPr/>
        </p:nvSpPr>
        <p:spPr bwMode="gray">
          <a:xfrm rot="16200000">
            <a:off x="7260450" y="2044539"/>
            <a:ext cx="745893" cy="25357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lIns="45720" tIns="44450" rIns="45720" bIns="44450"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文字方塊 46"/>
          <p:cNvSpPr txBox="1"/>
          <p:nvPr/>
        </p:nvSpPr>
        <p:spPr>
          <a:xfrm>
            <a:off x="6414466" y="2977496"/>
            <a:ext cx="24868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提升產值或商</a:t>
            </a:r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機：</a:t>
            </a:r>
            <a:endParaRPr lang="en-US" altLang="zh-TW" sz="2000" b="1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</a:t>
            </a:r>
            <a:r>
              <a:rPr lang="zh-TW" altLang="en-US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臺幣</a:t>
            </a:r>
            <a:r>
              <a:rPr lang="en-US" altLang="zh-TW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3,000</a:t>
            </a:r>
            <a:r>
              <a:rPr lang="zh-TW" altLang="en-US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r>
              <a:rPr lang="zh-TW" altLang="en-US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r>
              <a:rPr lang="zh-TW" altLang="en-US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以上</a:t>
            </a:r>
            <a:endParaRPr lang="zh-TW" altLang="en-US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文字方塊 47"/>
          <p:cNvSpPr txBox="1"/>
          <p:nvPr/>
        </p:nvSpPr>
        <p:spPr>
          <a:xfrm>
            <a:off x="6413673" y="4409752"/>
            <a:ext cx="1763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Rectangle 5"/>
          <p:cNvSpPr>
            <a:spLocks noChangeArrowheads="1"/>
          </p:cNvSpPr>
          <p:nvPr/>
        </p:nvSpPr>
        <p:spPr bwMode="gray">
          <a:xfrm rot="16200000">
            <a:off x="6997015" y="3082992"/>
            <a:ext cx="1260201" cy="25357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lIns="45720" tIns="44450" rIns="45720" bIns="44450"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6408185" y="3755610"/>
            <a:ext cx="248682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增加營業額：</a:t>
            </a:r>
            <a:endParaRPr lang="en-US" altLang="zh-TW" sz="2000" b="1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</a:t>
            </a:r>
            <a:r>
              <a:rPr lang="zh-TW" altLang="en-US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臺幣</a:t>
            </a:r>
            <a:r>
              <a:rPr lang="en-US" altLang="zh-TW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1,500</a:t>
            </a:r>
            <a:r>
              <a:rPr lang="zh-TW" altLang="en-US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萬元</a:t>
            </a:r>
            <a:r>
              <a:rPr lang="zh-TW" altLang="en-US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以上</a:t>
            </a:r>
            <a:endParaRPr lang="en-US" altLang="zh-TW" sz="20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吸引</a:t>
            </a:r>
            <a:r>
              <a:rPr lang="zh-TW" altLang="en-US" sz="2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全年來客</a:t>
            </a:r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數：</a:t>
            </a:r>
            <a:r>
              <a:rPr lang="en-US" altLang="zh-TW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en-US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萬人次</a:t>
            </a:r>
            <a:r>
              <a:rPr lang="zh-TW" altLang="en-US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以上</a:t>
            </a:r>
            <a:endParaRPr lang="zh-TW" altLang="en-US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5760065" y="4995560"/>
            <a:ext cx="31349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效益推算：</a:t>
            </a:r>
            <a:endParaRPr lang="en-US" altLang="zh-TW" sz="1600" dirty="0" smtClean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/>
            <a:r>
              <a:rPr lang="zh-TW" altLang="en-US" sz="1400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經濟部</a:t>
            </a:r>
            <a:r>
              <a:rPr lang="zh-TW" altLang="en-US" sz="1400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中小企業處</a:t>
            </a:r>
            <a:r>
              <a:rPr lang="zh-TW" altLang="zh-TW" sz="1400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en-US" altLang="zh-TW" sz="1400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105</a:t>
            </a:r>
            <a:r>
              <a:rPr lang="zh-TW" altLang="zh-TW" sz="1400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年度南部創新休憩服務產業推動計畫」計畫構想</a:t>
            </a:r>
            <a:r>
              <a:rPr lang="zh-TW" altLang="zh-TW" sz="1400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書</a:t>
            </a:r>
            <a:endParaRPr lang="en-US" altLang="zh-TW" sz="1400" dirty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330875" y="914400"/>
            <a:ext cx="4903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施政計畫</a:t>
            </a:r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實現 </a:t>
            </a:r>
            <a:r>
              <a:rPr lang="zh-TW" altLang="en-US" sz="280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預期</a:t>
            </a:r>
            <a:r>
              <a:rPr lang="zh-TW" altLang="en-US" sz="28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效益推估</a:t>
            </a:r>
          </a:p>
        </p:txBody>
      </p:sp>
      <p:grpSp>
        <p:nvGrpSpPr>
          <p:cNvPr id="57" name="群組 56"/>
          <p:cNvGrpSpPr/>
          <p:nvPr/>
        </p:nvGrpSpPr>
        <p:grpSpPr>
          <a:xfrm>
            <a:off x="8060103" y="211231"/>
            <a:ext cx="1094400" cy="637200"/>
            <a:chOff x="936599" y="2038234"/>
            <a:chExt cx="1823627" cy="1062425"/>
          </a:xfrm>
        </p:grpSpPr>
        <p:grpSp>
          <p:nvGrpSpPr>
            <p:cNvPr id="58" name="群組 57"/>
            <p:cNvGrpSpPr/>
            <p:nvPr/>
          </p:nvGrpSpPr>
          <p:grpSpPr>
            <a:xfrm>
              <a:off x="1060842" y="2038234"/>
              <a:ext cx="1531472" cy="1062425"/>
              <a:chOff x="1190456" y="2534804"/>
              <a:chExt cx="1416458" cy="1548548"/>
            </a:xfrm>
          </p:grpSpPr>
          <p:sp>
            <p:nvSpPr>
              <p:cNvPr id="60" name="Hexagon 32"/>
              <p:cNvSpPr/>
              <p:nvPr/>
            </p:nvSpPr>
            <p:spPr>
              <a:xfrm rot="5400000">
                <a:off x="1124411" y="2600849"/>
                <a:ext cx="1548548" cy="1416458"/>
              </a:xfrm>
              <a:prstGeom prst="hexagon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61" name="Oval 40"/>
              <p:cNvSpPr/>
              <p:nvPr/>
            </p:nvSpPr>
            <p:spPr>
              <a:xfrm>
                <a:off x="1332018" y="2766114"/>
                <a:ext cx="1155398" cy="1088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127000" dir="13620000">
                  <a:prstClr val="black">
                    <a:alpha val="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59" name="文字方塊 58"/>
            <p:cNvSpPr txBox="1"/>
            <p:nvPr/>
          </p:nvSpPr>
          <p:spPr>
            <a:xfrm>
              <a:off x="936599" y="2238918"/>
              <a:ext cx="1823627" cy="769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數位</a:t>
              </a:r>
              <a:r>
                <a:rPr lang="zh-TW" altLang="en-US" sz="12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服務</a:t>
              </a:r>
              <a:endParaRPr lang="en-US" altLang="zh-TW" sz="12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2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</a:t>
              </a:r>
              <a:endParaRPr lang="zh-TW" altLang="en-US" sz="12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52" name="文字方塊 51"/>
          <p:cNvSpPr txBox="1"/>
          <p:nvPr/>
        </p:nvSpPr>
        <p:spPr>
          <a:xfrm>
            <a:off x="8620387" y="6478927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004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/>
          <p:cNvGrpSpPr/>
          <p:nvPr/>
        </p:nvGrpSpPr>
        <p:grpSpPr>
          <a:xfrm>
            <a:off x="1561968" y="144572"/>
            <a:ext cx="4849592" cy="822664"/>
            <a:chOff x="1561968" y="166606"/>
            <a:chExt cx="4849592" cy="822664"/>
          </a:xfrm>
        </p:grpSpPr>
        <p:sp>
          <p:nvSpPr>
            <p:cNvPr id="17" name="文字方塊 16"/>
            <p:cNvSpPr txBox="1"/>
            <p:nvPr/>
          </p:nvSpPr>
          <p:spPr>
            <a:xfrm>
              <a:off x="1561968" y="166606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棒球重生契機</a:t>
              </a: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1918022" y="527605"/>
              <a:ext cx="44935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國家棒球春訓中心基地建置計畫</a:t>
              </a: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8061792" y="211355"/>
            <a:ext cx="1094400" cy="637199"/>
            <a:chOff x="899949" y="5269423"/>
            <a:chExt cx="1823627" cy="1062425"/>
          </a:xfrm>
        </p:grpSpPr>
        <p:grpSp>
          <p:nvGrpSpPr>
            <p:cNvPr id="41" name="群組 40"/>
            <p:cNvGrpSpPr/>
            <p:nvPr/>
          </p:nvGrpSpPr>
          <p:grpSpPr>
            <a:xfrm>
              <a:off x="1037194" y="5269423"/>
              <a:ext cx="1531472" cy="1062425"/>
              <a:chOff x="462148" y="1291130"/>
              <a:chExt cx="1416458" cy="1548548"/>
            </a:xfrm>
          </p:grpSpPr>
          <p:sp>
            <p:nvSpPr>
              <p:cNvPr id="44" name="Hexagon 1"/>
              <p:cNvSpPr/>
              <p:nvPr/>
            </p:nvSpPr>
            <p:spPr>
              <a:xfrm rot="5400000">
                <a:off x="396103" y="1357175"/>
                <a:ext cx="1548548" cy="1416458"/>
              </a:xfrm>
              <a:prstGeom prst="hexagon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52" name="Oval 3"/>
              <p:cNvSpPr/>
              <p:nvPr/>
            </p:nvSpPr>
            <p:spPr>
              <a:xfrm>
                <a:off x="592678" y="1520944"/>
                <a:ext cx="1155398" cy="1088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127000" dir="13620000">
                  <a:prstClr val="black">
                    <a:alpha val="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53" name="文字方塊 52"/>
            <p:cNvSpPr txBox="1"/>
            <p:nvPr/>
          </p:nvSpPr>
          <p:spPr>
            <a:xfrm>
              <a:off x="899949" y="5382734"/>
              <a:ext cx="1823627" cy="872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棒球</a:t>
              </a:r>
              <a:endParaRPr lang="en-US" altLang="zh-TW" sz="1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4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重</a:t>
              </a:r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</a:t>
              </a:r>
              <a:endParaRPr lang="en-US" altLang="zh-TW" sz="14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55" name="文字方塊 54"/>
          <p:cNvSpPr txBox="1"/>
          <p:nvPr/>
        </p:nvSpPr>
        <p:spPr>
          <a:xfrm>
            <a:off x="601670" y="1387093"/>
            <a:ext cx="18719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220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全國棒協</a:t>
            </a:r>
            <a:endParaRPr lang="en-US" altLang="zh-TW" sz="2200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20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簽約合作</a:t>
            </a:r>
            <a:endParaRPr lang="en-US" altLang="zh-TW" sz="2200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20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20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五月</a:t>
            </a:r>
            <a:r>
              <a:rPr lang="en-US" altLang="zh-TW" sz="220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2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向下箭號 55"/>
          <p:cNvSpPr/>
          <p:nvPr/>
        </p:nvSpPr>
        <p:spPr>
          <a:xfrm rot="16200000">
            <a:off x="5423455" y="1641465"/>
            <a:ext cx="584251" cy="454700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向下箭號 57"/>
          <p:cNvSpPr/>
          <p:nvPr/>
        </p:nvSpPr>
        <p:spPr>
          <a:xfrm rot="16200000">
            <a:off x="2241444" y="1637807"/>
            <a:ext cx="584251" cy="454700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" name="文字方塊 59"/>
          <p:cNvSpPr txBox="1"/>
          <p:nvPr/>
        </p:nvSpPr>
        <p:spPr>
          <a:xfrm>
            <a:off x="196557" y="881783"/>
            <a:ext cx="2390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發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展</a:t>
            </a:r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策略</a:t>
            </a:r>
            <a:endParaRPr lang="en-US" altLang="zh-TW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1" name="圖片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67" y="2396641"/>
            <a:ext cx="6768752" cy="4426792"/>
          </a:xfrm>
          <a:prstGeom prst="rect">
            <a:avLst/>
          </a:prstGeom>
        </p:spPr>
      </p:pic>
      <p:sp>
        <p:nvSpPr>
          <p:cNvPr id="62" name="文字方塊 61"/>
          <p:cNvSpPr txBox="1"/>
          <p:nvPr/>
        </p:nvSpPr>
        <p:spPr>
          <a:xfrm>
            <a:off x="2819093" y="1387093"/>
            <a:ext cx="26428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爭取計畫經費補助，</a:t>
            </a:r>
          </a:p>
          <a:p>
            <a:r>
              <a:rPr lang="zh-TW" altLang="en-US" sz="2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整建嘉義縣棒球場。</a:t>
            </a:r>
          </a:p>
          <a:p>
            <a:pPr algn="ctr"/>
            <a:r>
              <a:rPr lang="en-US" altLang="zh-TW" sz="220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20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六月</a:t>
            </a:r>
            <a:r>
              <a:rPr lang="en-US" altLang="zh-TW" sz="220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2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5942931" y="1362583"/>
            <a:ext cx="3120296" cy="2508079"/>
            <a:chOff x="5942931" y="1362583"/>
            <a:chExt cx="3120296" cy="2508079"/>
          </a:xfrm>
        </p:grpSpPr>
        <p:sp>
          <p:nvSpPr>
            <p:cNvPr id="63" name="文字方塊 62"/>
            <p:cNvSpPr txBox="1"/>
            <p:nvPr/>
          </p:nvSpPr>
          <p:spPr>
            <a:xfrm>
              <a:off x="5942931" y="1362583"/>
              <a:ext cx="303485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200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結合周邊公私部門資源，打造國家棒球</a:t>
              </a:r>
              <a:r>
                <a:rPr lang="zh-TW" altLang="en-US" sz="2200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訓練及</a:t>
              </a:r>
              <a:r>
                <a:rPr lang="zh-TW" altLang="en-US" sz="2200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亞洲棒球春訓中心</a:t>
              </a:r>
              <a:r>
                <a:rPr lang="zh-TW" altLang="en-US" sz="2200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。</a:t>
              </a:r>
              <a:endParaRPr lang="en-US" altLang="zh-TW" sz="220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6709870" y="2262529"/>
              <a:ext cx="2353357" cy="1608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TW" sz="105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2200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200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崇越科技或專業棒球經營團隊認養</a:t>
              </a:r>
              <a:r>
                <a:rPr lang="zh-TW" altLang="en-US" sz="2200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球場</a:t>
              </a:r>
              <a:r>
                <a:rPr lang="en-US" altLang="zh-TW" sz="2200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2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sz="2200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200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七月</a:t>
              </a:r>
              <a:r>
                <a:rPr lang="en-US" altLang="zh-TW" sz="2200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2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1" name="文字方塊 20"/>
          <p:cNvSpPr txBox="1"/>
          <p:nvPr/>
        </p:nvSpPr>
        <p:spPr>
          <a:xfrm>
            <a:off x="8620387" y="6478927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31/34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3366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/>
          <p:cNvGrpSpPr/>
          <p:nvPr/>
        </p:nvGrpSpPr>
        <p:grpSpPr>
          <a:xfrm>
            <a:off x="1561968" y="144572"/>
            <a:ext cx="4849592" cy="822664"/>
            <a:chOff x="1561968" y="166606"/>
            <a:chExt cx="4849592" cy="822664"/>
          </a:xfrm>
        </p:grpSpPr>
        <p:sp>
          <p:nvSpPr>
            <p:cNvPr id="17" name="文字方塊 16"/>
            <p:cNvSpPr txBox="1"/>
            <p:nvPr/>
          </p:nvSpPr>
          <p:spPr>
            <a:xfrm>
              <a:off x="1561968" y="166606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棒球重生契機</a:t>
              </a: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1918022" y="527605"/>
              <a:ext cx="44935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國家棒球春訓中心基地建置計畫</a:t>
              </a: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8061792" y="211355"/>
            <a:ext cx="1094400" cy="637199"/>
            <a:chOff x="899949" y="5269423"/>
            <a:chExt cx="1823627" cy="1062425"/>
          </a:xfrm>
        </p:grpSpPr>
        <p:grpSp>
          <p:nvGrpSpPr>
            <p:cNvPr id="41" name="群組 40"/>
            <p:cNvGrpSpPr/>
            <p:nvPr/>
          </p:nvGrpSpPr>
          <p:grpSpPr>
            <a:xfrm>
              <a:off x="1037194" y="5269423"/>
              <a:ext cx="1531472" cy="1062425"/>
              <a:chOff x="462148" y="1291130"/>
              <a:chExt cx="1416458" cy="1548548"/>
            </a:xfrm>
          </p:grpSpPr>
          <p:sp>
            <p:nvSpPr>
              <p:cNvPr id="44" name="Hexagon 1"/>
              <p:cNvSpPr/>
              <p:nvPr/>
            </p:nvSpPr>
            <p:spPr>
              <a:xfrm rot="5400000">
                <a:off x="396103" y="1357175"/>
                <a:ext cx="1548548" cy="1416458"/>
              </a:xfrm>
              <a:prstGeom prst="hexagon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52" name="Oval 3"/>
              <p:cNvSpPr/>
              <p:nvPr/>
            </p:nvSpPr>
            <p:spPr>
              <a:xfrm>
                <a:off x="592678" y="1520944"/>
                <a:ext cx="1155398" cy="1088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127000" dir="13620000">
                  <a:prstClr val="black">
                    <a:alpha val="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53" name="文字方塊 52"/>
            <p:cNvSpPr txBox="1"/>
            <p:nvPr/>
          </p:nvSpPr>
          <p:spPr>
            <a:xfrm>
              <a:off x="899949" y="5382734"/>
              <a:ext cx="1823627" cy="872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棒球</a:t>
              </a:r>
              <a:endParaRPr lang="en-US" altLang="zh-TW" sz="1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4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重</a:t>
              </a:r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</a:t>
              </a:r>
              <a:endParaRPr lang="en-US" altLang="zh-TW" sz="14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60" name="文字方塊 59"/>
          <p:cNvSpPr txBox="1"/>
          <p:nvPr/>
        </p:nvSpPr>
        <p:spPr>
          <a:xfrm>
            <a:off x="196557" y="881783"/>
            <a:ext cx="8981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打造</a:t>
            </a:r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全方位國家棒球訓練基地 </a:t>
            </a:r>
            <a:r>
              <a:rPr lang="zh-TW" alt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提供</a:t>
            </a:r>
            <a:r>
              <a:rPr lang="zh-TW" altLang="en-US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全面性運動產業服務</a:t>
            </a:r>
          </a:p>
          <a:p>
            <a:endParaRPr lang="zh-TW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-31730" y="2360065"/>
            <a:ext cx="9209744" cy="4248472"/>
            <a:chOff x="-64388" y="1124744"/>
            <a:chExt cx="9209744" cy="4248472"/>
          </a:xfrm>
        </p:grpSpPr>
        <p:sp>
          <p:nvSpPr>
            <p:cNvPr id="20" name="橢圓 19"/>
            <p:cNvSpPr/>
            <p:nvPr/>
          </p:nvSpPr>
          <p:spPr>
            <a:xfrm>
              <a:off x="3440063" y="2302858"/>
              <a:ext cx="1872208" cy="151216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橢圓 20"/>
            <p:cNvSpPr/>
            <p:nvPr/>
          </p:nvSpPr>
          <p:spPr>
            <a:xfrm>
              <a:off x="4539645" y="1220853"/>
              <a:ext cx="1008112" cy="100811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完善場地</a:t>
              </a: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5706284" y="1124745"/>
              <a:ext cx="226536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主球場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嘉義棒球場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投手練習場</a:t>
              </a:r>
              <a:endPara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內野</a:t>
              </a: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練習</a:t>
              </a: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場</a:t>
              </a:r>
              <a:endPara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打擊</a:t>
              </a: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練習</a:t>
              </a: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場</a:t>
              </a:r>
              <a:endPara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92144" y="1124744"/>
              <a:ext cx="125321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練習場</a:t>
              </a:r>
              <a:endPara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重量訓練</a:t>
              </a:r>
              <a:endPara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資訊室</a:t>
              </a:r>
              <a:endPara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餐廳</a:t>
              </a:r>
              <a:endPara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4" name="直線接點 23"/>
            <p:cNvCxnSpPr>
              <a:stCxn id="21" idx="6"/>
              <a:endCxn id="22" idx="1"/>
            </p:cNvCxnSpPr>
            <p:nvPr/>
          </p:nvCxnSpPr>
          <p:spPr>
            <a:xfrm>
              <a:off x="5547757" y="1724909"/>
              <a:ext cx="158527" cy="1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接點 24"/>
            <p:cNvCxnSpPr/>
            <p:nvPr/>
          </p:nvCxnSpPr>
          <p:spPr>
            <a:xfrm>
              <a:off x="5717272" y="1220853"/>
              <a:ext cx="0" cy="1009997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接點 25"/>
            <p:cNvCxnSpPr/>
            <p:nvPr/>
          </p:nvCxnSpPr>
          <p:spPr>
            <a:xfrm flipV="1">
              <a:off x="4646546" y="2118964"/>
              <a:ext cx="113470" cy="240300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橢圓 26"/>
            <p:cNvSpPr/>
            <p:nvPr/>
          </p:nvSpPr>
          <p:spPr>
            <a:xfrm>
              <a:off x="4716016" y="3982558"/>
              <a:ext cx="1008112" cy="100811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專業</a:t>
              </a:r>
            </a:p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醫療</a:t>
              </a:r>
            </a:p>
          </p:txBody>
        </p:sp>
        <p:cxnSp>
          <p:nvCxnSpPr>
            <p:cNvPr id="28" name="直線接點 27"/>
            <p:cNvCxnSpPr/>
            <p:nvPr/>
          </p:nvCxnSpPr>
          <p:spPr>
            <a:xfrm>
              <a:off x="4861841" y="3711096"/>
              <a:ext cx="226940" cy="278739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字方塊 28"/>
            <p:cNvSpPr txBox="1"/>
            <p:nvPr/>
          </p:nvSpPr>
          <p:spPr>
            <a:xfrm>
              <a:off x="5954663" y="3884855"/>
              <a:ext cx="165622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球員健康照護</a:t>
              </a:r>
              <a:endPara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傷兵球員復</a:t>
              </a: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健</a:t>
              </a:r>
              <a:endPara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專業飲食</a:t>
              </a: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管理</a:t>
              </a:r>
              <a:endPara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身體機能檢查</a:t>
              </a:r>
              <a:endPara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30" name="直線接點 29"/>
            <p:cNvCxnSpPr>
              <a:stCxn id="27" idx="6"/>
              <a:endCxn id="29" idx="1"/>
            </p:cNvCxnSpPr>
            <p:nvPr/>
          </p:nvCxnSpPr>
          <p:spPr>
            <a:xfrm flipV="1">
              <a:off x="5724128" y="4485020"/>
              <a:ext cx="230535" cy="1594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30"/>
            <p:cNvCxnSpPr/>
            <p:nvPr/>
          </p:nvCxnSpPr>
          <p:spPr>
            <a:xfrm>
              <a:off x="5954663" y="3980022"/>
              <a:ext cx="0" cy="1009997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橢圓 31"/>
            <p:cNvSpPr/>
            <p:nvPr/>
          </p:nvSpPr>
          <p:spPr>
            <a:xfrm>
              <a:off x="3041551" y="1215305"/>
              <a:ext cx="1008112" cy="100811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便利</a:t>
              </a:r>
            </a:p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交通</a:t>
              </a:r>
            </a:p>
          </p:txBody>
        </p:sp>
        <p:cxnSp>
          <p:nvCxnSpPr>
            <p:cNvPr id="33" name="直線接點 32"/>
            <p:cNvCxnSpPr/>
            <p:nvPr/>
          </p:nvCxnSpPr>
          <p:spPr>
            <a:xfrm flipH="1" flipV="1">
              <a:off x="3788422" y="2178695"/>
              <a:ext cx="90038" cy="240300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字方塊 33"/>
            <p:cNvSpPr txBox="1"/>
            <p:nvPr/>
          </p:nvSpPr>
          <p:spPr>
            <a:xfrm>
              <a:off x="1562213" y="1142804"/>
              <a:ext cx="139172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水上機場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‧</a:t>
              </a:r>
            </a:p>
            <a:p>
              <a:pPr algn="r"/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嘉義</a:t>
              </a: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高鐵</a:t>
              </a: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站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‧</a:t>
              </a:r>
            </a:p>
            <a:p>
              <a:pPr algn="r"/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嘉義火車站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‧</a:t>
              </a:r>
            </a:p>
            <a:p>
              <a:pPr algn="r"/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接</a:t>
              </a: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駁</a:t>
              </a: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專車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‧</a:t>
              </a:r>
            </a:p>
          </p:txBody>
        </p:sp>
        <p:cxnSp>
          <p:nvCxnSpPr>
            <p:cNvPr id="35" name="直線接點 34"/>
            <p:cNvCxnSpPr>
              <a:endCxn id="32" idx="2"/>
            </p:cNvCxnSpPr>
            <p:nvPr/>
          </p:nvCxnSpPr>
          <p:spPr>
            <a:xfrm>
              <a:off x="2829880" y="1719361"/>
              <a:ext cx="211671" cy="0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接點 35"/>
            <p:cNvCxnSpPr/>
            <p:nvPr/>
          </p:nvCxnSpPr>
          <p:spPr>
            <a:xfrm>
              <a:off x="2829880" y="1229117"/>
              <a:ext cx="0" cy="1009997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橢圓 36"/>
            <p:cNvSpPr/>
            <p:nvPr/>
          </p:nvSpPr>
          <p:spPr>
            <a:xfrm>
              <a:off x="2936007" y="3968638"/>
              <a:ext cx="1008112" cy="100811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休閒娛樂</a:t>
              </a:r>
              <a:endPara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38" name="直線接點 37"/>
            <p:cNvCxnSpPr/>
            <p:nvPr/>
          </p:nvCxnSpPr>
          <p:spPr>
            <a:xfrm flipH="1">
              <a:off x="3639514" y="3711096"/>
              <a:ext cx="251038" cy="293968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字方塊 38"/>
            <p:cNvSpPr txBox="1"/>
            <p:nvPr/>
          </p:nvSpPr>
          <p:spPr>
            <a:xfrm>
              <a:off x="759583" y="3895888"/>
              <a:ext cx="2084225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阿里山國家風景區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‧</a:t>
              </a:r>
            </a:p>
            <a:p>
              <a:pPr algn="r"/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故宮南院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‧</a:t>
              </a:r>
            </a:p>
            <a:p>
              <a:pPr algn="r"/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蔗埕文化</a:t>
              </a: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園區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‧</a:t>
              </a:r>
            </a:p>
            <a:p>
              <a:pPr algn="r"/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嘉義</a:t>
              </a: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市區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‧</a:t>
              </a:r>
            </a:p>
            <a:p>
              <a:pPr algn="r"/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東石布袋漁港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‧</a:t>
              </a:r>
            </a:p>
          </p:txBody>
        </p:sp>
        <p:cxnSp>
          <p:nvCxnSpPr>
            <p:cNvPr id="40" name="直線接點 39"/>
            <p:cNvCxnSpPr>
              <a:endCxn id="37" idx="2"/>
            </p:cNvCxnSpPr>
            <p:nvPr/>
          </p:nvCxnSpPr>
          <p:spPr>
            <a:xfrm>
              <a:off x="2723753" y="4472693"/>
              <a:ext cx="212254" cy="1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41"/>
            <p:cNvCxnSpPr/>
            <p:nvPr/>
          </p:nvCxnSpPr>
          <p:spPr>
            <a:xfrm>
              <a:off x="2723753" y="4005064"/>
              <a:ext cx="0" cy="1296144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接點 42"/>
            <p:cNvCxnSpPr/>
            <p:nvPr/>
          </p:nvCxnSpPr>
          <p:spPr>
            <a:xfrm>
              <a:off x="5315663" y="3076473"/>
              <a:ext cx="264449" cy="0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橢圓 44"/>
            <p:cNvSpPr/>
            <p:nvPr/>
          </p:nvSpPr>
          <p:spPr>
            <a:xfrm>
              <a:off x="5580112" y="2572417"/>
              <a:ext cx="1008112" cy="100811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住宿</a:t>
              </a:r>
            </a:p>
          </p:txBody>
        </p:sp>
        <p:sp>
          <p:nvSpPr>
            <p:cNvPr id="46" name="文字方塊 45"/>
            <p:cNvSpPr txBox="1"/>
            <p:nvPr/>
          </p:nvSpPr>
          <p:spPr>
            <a:xfrm>
              <a:off x="6833826" y="2621195"/>
              <a:ext cx="211788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球員宿舍</a:t>
              </a:r>
              <a:endPara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周邊</a:t>
              </a: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飯店</a:t>
              </a:r>
              <a:endPara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附近大學閒置教室</a:t>
              </a:r>
              <a:endPara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47" name="直線接點 46"/>
            <p:cNvCxnSpPr>
              <a:stCxn id="45" idx="6"/>
              <a:endCxn id="46" idx="1"/>
            </p:cNvCxnSpPr>
            <p:nvPr/>
          </p:nvCxnSpPr>
          <p:spPr>
            <a:xfrm>
              <a:off x="6588224" y="3076473"/>
              <a:ext cx="245602" cy="6387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接點 47"/>
            <p:cNvCxnSpPr/>
            <p:nvPr/>
          </p:nvCxnSpPr>
          <p:spPr>
            <a:xfrm>
              <a:off x="6825675" y="2715491"/>
              <a:ext cx="0" cy="757026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接點 48"/>
            <p:cNvCxnSpPr/>
            <p:nvPr/>
          </p:nvCxnSpPr>
          <p:spPr>
            <a:xfrm>
              <a:off x="3175614" y="3076473"/>
              <a:ext cx="264449" cy="0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橢圓 49"/>
            <p:cNvSpPr/>
            <p:nvPr/>
          </p:nvSpPr>
          <p:spPr>
            <a:xfrm>
              <a:off x="2181194" y="2561273"/>
              <a:ext cx="1008112" cy="100811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購物</a:t>
              </a:r>
            </a:p>
          </p:txBody>
        </p:sp>
        <p:sp>
          <p:nvSpPr>
            <p:cNvPr id="51" name="文字方塊 50"/>
            <p:cNvSpPr txBox="1"/>
            <p:nvPr/>
          </p:nvSpPr>
          <p:spPr>
            <a:xfrm>
              <a:off x="1219762" y="2348880"/>
              <a:ext cx="93006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嘉義市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‧</a:t>
              </a:r>
            </a:p>
            <a:p>
              <a:pPr algn="r"/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朴子市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‧</a:t>
              </a:r>
            </a:p>
            <a:p>
              <a:pPr algn="r"/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台中市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‧</a:t>
              </a:r>
            </a:p>
            <a:p>
              <a:pPr algn="r"/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台北市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‧</a:t>
              </a:r>
            </a:p>
            <a:p>
              <a:pPr algn="r"/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高雄市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‧</a:t>
              </a:r>
            </a:p>
          </p:txBody>
        </p:sp>
        <p:cxnSp>
          <p:nvCxnSpPr>
            <p:cNvPr id="54" name="直線接點 53"/>
            <p:cNvCxnSpPr/>
            <p:nvPr/>
          </p:nvCxnSpPr>
          <p:spPr>
            <a:xfrm>
              <a:off x="2029935" y="3048822"/>
              <a:ext cx="158527" cy="1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接點 56"/>
            <p:cNvCxnSpPr/>
            <p:nvPr/>
          </p:nvCxnSpPr>
          <p:spPr>
            <a:xfrm>
              <a:off x="2029935" y="2424730"/>
              <a:ext cx="0" cy="1286366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向右箭號 58"/>
            <p:cNvSpPr/>
            <p:nvPr/>
          </p:nvSpPr>
          <p:spPr>
            <a:xfrm>
              <a:off x="827584" y="2950930"/>
              <a:ext cx="288032" cy="269559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4" name="文字方塊 63"/>
            <p:cNvSpPr txBox="1"/>
            <p:nvPr/>
          </p:nvSpPr>
          <p:spPr>
            <a:xfrm>
              <a:off x="-32658" y="2858083"/>
              <a:ext cx="8771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高鐵</a:t>
              </a:r>
              <a:endParaRPr lang="en-US" altLang="zh-TW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生活圈</a:t>
              </a:r>
              <a:endPara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5" name="向右箭號 64"/>
            <p:cNvSpPr/>
            <p:nvPr/>
          </p:nvSpPr>
          <p:spPr>
            <a:xfrm flipH="1">
              <a:off x="7613687" y="4352788"/>
              <a:ext cx="288032" cy="269559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6" name="文字方塊 65"/>
            <p:cNvSpPr txBox="1"/>
            <p:nvPr/>
          </p:nvSpPr>
          <p:spPr>
            <a:xfrm>
              <a:off x="7892144" y="4149527"/>
              <a:ext cx="1107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長庚醫療</a:t>
              </a:r>
              <a:endParaRPr lang="en-US" altLang="zh-TW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團隊</a:t>
              </a:r>
              <a:endPara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7" name="向右箭號 66"/>
            <p:cNvSpPr/>
            <p:nvPr/>
          </p:nvSpPr>
          <p:spPr>
            <a:xfrm>
              <a:off x="971600" y="4383577"/>
              <a:ext cx="288032" cy="269559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8" name="文字方塊 67"/>
            <p:cNvSpPr txBox="1"/>
            <p:nvPr/>
          </p:nvSpPr>
          <p:spPr>
            <a:xfrm>
              <a:off x="-64388" y="4293096"/>
              <a:ext cx="1107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專車、</a:t>
              </a:r>
              <a:endParaRPr lang="en-US" altLang="zh-TW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台灣</a:t>
              </a:r>
              <a:r>
                <a:rPr lang="zh-TW" altLang="en-US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好行</a:t>
              </a:r>
              <a:endPara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69" name="文字方塊 68"/>
          <p:cNvSpPr txBox="1"/>
          <p:nvPr/>
        </p:nvSpPr>
        <p:spPr>
          <a:xfrm>
            <a:off x="3631773" y="3838850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國家棒球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訓練基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</a:t>
            </a:r>
          </a:p>
        </p:txBody>
      </p:sp>
      <p:sp>
        <p:nvSpPr>
          <p:cNvPr id="71" name="文字方塊 70"/>
          <p:cNvSpPr txBox="1"/>
          <p:nvPr/>
        </p:nvSpPr>
        <p:spPr>
          <a:xfrm>
            <a:off x="1076266" y="1475611"/>
            <a:ext cx="7007046" cy="464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80"/>
              </a:lnSpc>
            </a:pPr>
            <a:r>
              <a:rPr lang="zh-TW" altLang="en-US" sz="28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以嘉義縣棒球場為核心，結合區域資源優勢</a:t>
            </a:r>
            <a:endParaRPr lang="en-US" altLang="zh-TW" sz="28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8620387" y="6478927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32/34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323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/>
          <p:cNvGrpSpPr/>
          <p:nvPr/>
        </p:nvGrpSpPr>
        <p:grpSpPr>
          <a:xfrm>
            <a:off x="1561968" y="144572"/>
            <a:ext cx="4849592" cy="822664"/>
            <a:chOff x="1561968" y="166606"/>
            <a:chExt cx="4849592" cy="822664"/>
          </a:xfrm>
        </p:grpSpPr>
        <p:sp>
          <p:nvSpPr>
            <p:cNvPr id="17" name="文字方塊 16"/>
            <p:cNvSpPr txBox="1"/>
            <p:nvPr/>
          </p:nvSpPr>
          <p:spPr>
            <a:xfrm>
              <a:off x="1561968" y="166606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棒球重生契機</a:t>
              </a: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1918022" y="527605"/>
              <a:ext cx="44935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國家棒球春訓中心基地建置計畫</a:t>
              </a: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8061792" y="211355"/>
            <a:ext cx="1094400" cy="637199"/>
            <a:chOff x="899949" y="5269423"/>
            <a:chExt cx="1823627" cy="1062425"/>
          </a:xfrm>
        </p:grpSpPr>
        <p:grpSp>
          <p:nvGrpSpPr>
            <p:cNvPr id="41" name="群組 40"/>
            <p:cNvGrpSpPr/>
            <p:nvPr/>
          </p:nvGrpSpPr>
          <p:grpSpPr>
            <a:xfrm>
              <a:off x="1037194" y="5269423"/>
              <a:ext cx="1531472" cy="1062425"/>
              <a:chOff x="462148" y="1291130"/>
              <a:chExt cx="1416458" cy="1548548"/>
            </a:xfrm>
          </p:grpSpPr>
          <p:sp>
            <p:nvSpPr>
              <p:cNvPr id="44" name="Hexagon 1"/>
              <p:cNvSpPr/>
              <p:nvPr/>
            </p:nvSpPr>
            <p:spPr>
              <a:xfrm rot="5400000">
                <a:off x="396103" y="1357175"/>
                <a:ext cx="1548548" cy="1416458"/>
              </a:xfrm>
              <a:prstGeom prst="hexagon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52" name="Oval 3"/>
              <p:cNvSpPr/>
              <p:nvPr/>
            </p:nvSpPr>
            <p:spPr>
              <a:xfrm>
                <a:off x="592678" y="1520944"/>
                <a:ext cx="1155398" cy="1088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127000" dir="13620000">
                  <a:prstClr val="black">
                    <a:alpha val="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53" name="文字方塊 52"/>
            <p:cNvSpPr txBox="1"/>
            <p:nvPr/>
          </p:nvSpPr>
          <p:spPr>
            <a:xfrm>
              <a:off x="899949" y="5382734"/>
              <a:ext cx="1823627" cy="872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棒球</a:t>
              </a:r>
              <a:endParaRPr lang="en-US" altLang="zh-TW" sz="1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4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重</a:t>
              </a:r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</a:t>
              </a:r>
              <a:endParaRPr lang="en-US" altLang="zh-TW" sz="14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60" name="文字方塊 59"/>
          <p:cNvSpPr txBox="1"/>
          <p:nvPr/>
        </p:nvSpPr>
        <p:spPr>
          <a:xfrm>
            <a:off x="196557" y="881783"/>
            <a:ext cx="6424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國家棒球訓練基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地</a:t>
            </a:r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核心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區域發展圖</a:t>
            </a:r>
          </a:p>
        </p:txBody>
      </p:sp>
      <p:pic>
        <p:nvPicPr>
          <p:cNvPr id="55" name="圖片 5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2" t="42301" r="16069" b="5278"/>
          <a:stretch/>
        </p:blipFill>
        <p:spPr>
          <a:xfrm>
            <a:off x="539552" y="1443835"/>
            <a:ext cx="8339063" cy="5101168"/>
          </a:xfrm>
          <a:prstGeom prst="rect">
            <a:avLst/>
          </a:prstGeom>
        </p:spPr>
      </p:pic>
      <p:sp>
        <p:nvSpPr>
          <p:cNvPr id="56" name="文字方塊 55"/>
          <p:cNvSpPr txBox="1"/>
          <p:nvPr/>
        </p:nvSpPr>
        <p:spPr>
          <a:xfrm>
            <a:off x="324057" y="5060825"/>
            <a:ext cx="2031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爭取招商條件</a:t>
            </a:r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未來發展成</a:t>
            </a:r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運動休閒旅遊園區</a:t>
            </a:r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8" name="直線接點 57"/>
          <p:cNvCxnSpPr/>
          <p:nvPr/>
        </p:nvCxnSpPr>
        <p:spPr>
          <a:xfrm>
            <a:off x="7129147" y="4722829"/>
            <a:ext cx="0" cy="431839"/>
          </a:xfrm>
          <a:prstGeom prst="line">
            <a:avLst/>
          </a:prstGeom>
          <a:ln w="190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1" name="肘形接點 60"/>
          <p:cNvCxnSpPr>
            <a:endCxn id="84" idx="2"/>
          </p:cNvCxnSpPr>
          <p:nvPr/>
        </p:nvCxnSpPr>
        <p:spPr>
          <a:xfrm rot="5400000" flipH="1" flipV="1">
            <a:off x="1517346" y="4829736"/>
            <a:ext cx="338373" cy="239679"/>
          </a:xfrm>
          <a:prstGeom prst="bentConnector2">
            <a:avLst/>
          </a:prstGeom>
          <a:ln w="190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2" name="直線接點 61"/>
          <p:cNvCxnSpPr/>
          <p:nvPr/>
        </p:nvCxnSpPr>
        <p:spPr>
          <a:xfrm>
            <a:off x="3099182" y="4037743"/>
            <a:ext cx="350134" cy="0"/>
          </a:xfrm>
          <a:prstGeom prst="line">
            <a:avLst/>
          </a:prstGeom>
          <a:ln w="190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3" name="橢圓 62"/>
          <p:cNvSpPr/>
          <p:nvPr/>
        </p:nvSpPr>
        <p:spPr>
          <a:xfrm>
            <a:off x="2571530" y="4520162"/>
            <a:ext cx="324035" cy="282395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0" name="橢圓 69"/>
          <p:cNvSpPr/>
          <p:nvPr/>
        </p:nvSpPr>
        <p:spPr>
          <a:xfrm>
            <a:off x="2402231" y="5536472"/>
            <a:ext cx="324035" cy="282395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" name="文字方塊 71"/>
          <p:cNvSpPr txBox="1"/>
          <p:nvPr/>
        </p:nvSpPr>
        <p:spPr>
          <a:xfrm>
            <a:off x="3037727" y="4600501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球隊交流</a:t>
            </a:r>
            <a:endParaRPr lang="zh-TW" altLang="en-US" sz="16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3" name="文字方塊 72"/>
          <p:cNvSpPr txBox="1"/>
          <p:nvPr/>
        </p:nvSpPr>
        <p:spPr>
          <a:xfrm>
            <a:off x="2815296" y="5687411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球隊交流</a:t>
            </a:r>
            <a:endParaRPr lang="zh-TW" altLang="en-US" sz="16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4" name="直線接點 73"/>
          <p:cNvCxnSpPr/>
          <p:nvPr/>
        </p:nvCxnSpPr>
        <p:spPr>
          <a:xfrm flipH="1">
            <a:off x="2848078" y="4763681"/>
            <a:ext cx="229332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接點 74"/>
          <p:cNvCxnSpPr/>
          <p:nvPr/>
        </p:nvCxnSpPr>
        <p:spPr>
          <a:xfrm flipH="1">
            <a:off x="2621250" y="5817184"/>
            <a:ext cx="229332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橢圓 75"/>
          <p:cNvSpPr/>
          <p:nvPr/>
        </p:nvSpPr>
        <p:spPr>
          <a:xfrm>
            <a:off x="2267744" y="3595347"/>
            <a:ext cx="425514" cy="417822"/>
          </a:xfrm>
          <a:prstGeom prst="ellipse">
            <a:avLst/>
          </a:prstGeom>
          <a:noFill/>
          <a:ln w="190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7" name="文字方塊 76"/>
          <p:cNvSpPr txBox="1"/>
          <p:nvPr/>
        </p:nvSpPr>
        <p:spPr>
          <a:xfrm>
            <a:off x="395536" y="364815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體能訓練場</a:t>
            </a:r>
          </a:p>
        </p:txBody>
      </p:sp>
      <p:sp>
        <p:nvSpPr>
          <p:cNvPr id="78" name="文字方塊 77"/>
          <p:cNvSpPr txBox="1"/>
          <p:nvPr/>
        </p:nvSpPr>
        <p:spPr>
          <a:xfrm>
            <a:off x="2699792" y="4271021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大同</a:t>
            </a:r>
            <a:endParaRPr lang="zh-TW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9" name="文字方塊 78"/>
          <p:cNvSpPr txBox="1"/>
          <p:nvPr/>
        </p:nvSpPr>
        <p:spPr>
          <a:xfrm>
            <a:off x="2486798" y="5123506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稻江</a:t>
            </a:r>
            <a:endParaRPr lang="zh-TW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0" name="文字方塊 79"/>
          <p:cNvSpPr txBox="1"/>
          <p:nvPr/>
        </p:nvSpPr>
        <p:spPr>
          <a:xfrm>
            <a:off x="1777404" y="5023863"/>
            <a:ext cx="607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台體大</a:t>
            </a:r>
            <a:endParaRPr lang="zh-TW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1" name="手繪多邊形 80"/>
          <p:cNvSpPr/>
          <p:nvPr/>
        </p:nvSpPr>
        <p:spPr>
          <a:xfrm>
            <a:off x="2962275" y="3364029"/>
            <a:ext cx="4743450" cy="1019175"/>
          </a:xfrm>
          <a:custGeom>
            <a:avLst/>
            <a:gdLst>
              <a:gd name="connsiteX0" fmla="*/ 0 w 4743450"/>
              <a:gd name="connsiteY0" fmla="*/ 361950 h 1095375"/>
              <a:gd name="connsiteX1" fmla="*/ 1085850 w 4743450"/>
              <a:gd name="connsiteY1" fmla="*/ 533400 h 1095375"/>
              <a:gd name="connsiteX2" fmla="*/ 1152525 w 4743450"/>
              <a:gd name="connsiteY2" fmla="*/ 0 h 1095375"/>
              <a:gd name="connsiteX3" fmla="*/ 4143375 w 4743450"/>
              <a:gd name="connsiteY3" fmla="*/ 561975 h 1095375"/>
              <a:gd name="connsiteX4" fmla="*/ 4048125 w 4743450"/>
              <a:gd name="connsiteY4" fmla="*/ 1085850 h 1095375"/>
              <a:gd name="connsiteX5" fmla="*/ 4743450 w 4743450"/>
              <a:gd name="connsiteY5" fmla="*/ 1095375 h 1095375"/>
              <a:gd name="connsiteX0" fmla="*/ 0 w 4743450"/>
              <a:gd name="connsiteY0" fmla="*/ 361950 h 1095375"/>
              <a:gd name="connsiteX1" fmla="*/ 1085850 w 4743450"/>
              <a:gd name="connsiteY1" fmla="*/ 533400 h 1095375"/>
              <a:gd name="connsiteX2" fmla="*/ 1152525 w 4743450"/>
              <a:gd name="connsiteY2" fmla="*/ 0 h 1095375"/>
              <a:gd name="connsiteX3" fmla="*/ 4067175 w 4743450"/>
              <a:gd name="connsiteY3" fmla="*/ 561975 h 1095375"/>
              <a:gd name="connsiteX4" fmla="*/ 4048125 w 4743450"/>
              <a:gd name="connsiteY4" fmla="*/ 1085850 h 1095375"/>
              <a:gd name="connsiteX5" fmla="*/ 4743450 w 4743450"/>
              <a:gd name="connsiteY5" fmla="*/ 1095375 h 1095375"/>
              <a:gd name="connsiteX0" fmla="*/ 0 w 4743450"/>
              <a:gd name="connsiteY0" fmla="*/ 304800 h 1038225"/>
              <a:gd name="connsiteX1" fmla="*/ 1085850 w 4743450"/>
              <a:gd name="connsiteY1" fmla="*/ 476250 h 1038225"/>
              <a:gd name="connsiteX2" fmla="*/ 1152525 w 4743450"/>
              <a:gd name="connsiteY2" fmla="*/ 0 h 1038225"/>
              <a:gd name="connsiteX3" fmla="*/ 4067175 w 4743450"/>
              <a:gd name="connsiteY3" fmla="*/ 504825 h 1038225"/>
              <a:gd name="connsiteX4" fmla="*/ 4048125 w 4743450"/>
              <a:gd name="connsiteY4" fmla="*/ 1028700 h 1038225"/>
              <a:gd name="connsiteX5" fmla="*/ 4743450 w 4743450"/>
              <a:gd name="connsiteY5" fmla="*/ 1038225 h 1038225"/>
              <a:gd name="connsiteX0" fmla="*/ 0 w 4743450"/>
              <a:gd name="connsiteY0" fmla="*/ 304800 h 1038225"/>
              <a:gd name="connsiteX1" fmla="*/ 1085850 w 4743450"/>
              <a:gd name="connsiteY1" fmla="*/ 476250 h 1038225"/>
              <a:gd name="connsiteX2" fmla="*/ 1152525 w 4743450"/>
              <a:gd name="connsiteY2" fmla="*/ 0 h 1038225"/>
              <a:gd name="connsiteX3" fmla="*/ 4114800 w 4743450"/>
              <a:gd name="connsiteY3" fmla="*/ 523875 h 1038225"/>
              <a:gd name="connsiteX4" fmla="*/ 4048125 w 4743450"/>
              <a:gd name="connsiteY4" fmla="*/ 1028700 h 1038225"/>
              <a:gd name="connsiteX5" fmla="*/ 4743450 w 4743450"/>
              <a:gd name="connsiteY5" fmla="*/ 1038225 h 1038225"/>
              <a:gd name="connsiteX0" fmla="*/ 0 w 4743450"/>
              <a:gd name="connsiteY0" fmla="*/ 304800 h 1038225"/>
              <a:gd name="connsiteX1" fmla="*/ 1085850 w 4743450"/>
              <a:gd name="connsiteY1" fmla="*/ 476250 h 1038225"/>
              <a:gd name="connsiteX2" fmla="*/ 1152525 w 4743450"/>
              <a:gd name="connsiteY2" fmla="*/ 0 h 1038225"/>
              <a:gd name="connsiteX3" fmla="*/ 4114800 w 4743450"/>
              <a:gd name="connsiteY3" fmla="*/ 523875 h 1038225"/>
              <a:gd name="connsiteX4" fmla="*/ 4076700 w 4743450"/>
              <a:gd name="connsiteY4" fmla="*/ 990600 h 1038225"/>
              <a:gd name="connsiteX5" fmla="*/ 4743450 w 4743450"/>
              <a:gd name="connsiteY5" fmla="*/ 1038225 h 1038225"/>
              <a:gd name="connsiteX0" fmla="*/ 0 w 4743450"/>
              <a:gd name="connsiteY0" fmla="*/ 304800 h 1038225"/>
              <a:gd name="connsiteX1" fmla="*/ 1085850 w 4743450"/>
              <a:gd name="connsiteY1" fmla="*/ 476250 h 1038225"/>
              <a:gd name="connsiteX2" fmla="*/ 1152525 w 4743450"/>
              <a:gd name="connsiteY2" fmla="*/ 0 h 1038225"/>
              <a:gd name="connsiteX3" fmla="*/ 4114800 w 4743450"/>
              <a:gd name="connsiteY3" fmla="*/ 485775 h 1038225"/>
              <a:gd name="connsiteX4" fmla="*/ 4076700 w 4743450"/>
              <a:gd name="connsiteY4" fmla="*/ 990600 h 1038225"/>
              <a:gd name="connsiteX5" fmla="*/ 4743450 w 4743450"/>
              <a:gd name="connsiteY5" fmla="*/ 1038225 h 1038225"/>
              <a:gd name="connsiteX0" fmla="*/ 0 w 4743450"/>
              <a:gd name="connsiteY0" fmla="*/ 304800 h 1038225"/>
              <a:gd name="connsiteX1" fmla="*/ 1114425 w 4743450"/>
              <a:gd name="connsiteY1" fmla="*/ 476250 h 1038225"/>
              <a:gd name="connsiteX2" fmla="*/ 1152525 w 4743450"/>
              <a:gd name="connsiteY2" fmla="*/ 0 h 1038225"/>
              <a:gd name="connsiteX3" fmla="*/ 4114800 w 4743450"/>
              <a:gd name="connsiteY3" fmla="*/ 485775 h 1038225"/>
              <a:gd name="connsiteX4" fmla="*/ 4076700 w 4743450"/>
              <a:gd name="connsiteY4" fmla="*/ 990600 h 1038225"/>
              <a:gd name="connsiteX5" fmla="*/ 4743450 w 4743450"/>
              <a:gd name="connsiteY5" fmla="*/ 1038225 h 1038225"/>
              <a:gd name="connsiteX0" fmla="*/ 0 w 4743450"/>
              <a:gd name="connsiteY0" fmla="*/ 304800 h 1038225"/>
              <a:gd name="connsiteX1" fmla="*/ 1114425 w 4743450"/>
              <a:gd name="connsiteY1" fmla="*/ 476250 h 1038225"/>
              <a:gd name="connsiteX2" fmla="*/ 1152525 w 4743450"/>
              <a:gd name="connsiteY2" fmla="*/ 0 h 1038225"/>
              <a:gd name="connsiteX3" fmla="*/ 4114800 w 4743450"/>
              <a:gd name="connsiteY3" fmla="*/ 552450 h 1038225"/>
              <a:gd name="connsiteX4" fmla="*/ 4076700 w 4743450"/>
              <a:gd name="connsiteY4" fmla="*/ 990600 h 1038225"/>
              <a:gd name="connsiteX5" fmla="*/ 4743450 w 4743450"/>
              <a:gd name="connsiteY5" fmla="*/ 1038225 h 1038225"/>
              <a:gd name="connsiteX0" fmla="*/ 0 w 4743450"/>
              <a:gd name="connsiteY0" fmla="*/ 295275 h 1028700"/>
              <a:gd name="connsiteX1" fmla="*/ 1114425 w 4743450"/>
              <a:gd name="connsiteY1" fmla="*/ 466725 h 1028700"/>
              <a:gd name="connsiteX2" fmla="*/ 1143000 w 4743450"/>
              <a:gd name="connsiteY2" fmla="*/ 0 h 1028700"/>
              <a:gd name="connsiteX3" fmla="*/ 4114800 w 4743450"/>
              <a:gd name="connsiteY3" fmla="*/ 542925 h 1028700"/>
              <a:gd name="connsiteX4" fmla="*/ 4076700 w 4743450"/>
              <a:gd name="connsiteY4" fmla="*/ 981075 h 1028700"/>
              <a:gd name="connsiteX5" fmla="*/ 4743450 w 4743450"/>
              <a:gd name="connsiteY5" fmla="*/ 1028700 h 1028700"/>
              <a:gd name="connsiteX0" fmla="*/ 0 w 4743450"/>
              <a:gd name="connsiteY0" fmla="*/ 295275 h 1028700"/>
              <a:gd name="connsiteX1" fmla="*/ 1057275 w 4743450"/>
              <a:gd name="connsiteY1" fmla="*/ 457200 h 1028700"/>
              <a:gd name="connsiteX2" fmla="*/ 1143000 w 4743450"/>
              <a:gd name="connsiteY2" fmla="*/ 0 h 1028700"/>
              <a:gd name="connsiteX3" fmla="*/ 4114800 w 4743450"/>
              <a:gd name="connsiteY3" fmla="*/ 542925 h 1028700"/>
              <a:gd name="connsiteX4" fmla="*/ 4076700 w 4743450"/>
              <a:gd name="connsiteY4" fmla="*/ 981075 h 1028700"/>
              <a:gd name="connsiteX5" fmla="*/ 4743450 w 4743450"/>
              <a:gd name="connsiteY5" fmla="*/ 1028700 h 1028700"/>
              <a:gd name="connsiteX0" fmla="*/ 0 w 4743450"/>
              <a:gd name="connsiteY0" fmla="*/ 285750 h 1019175"/>
              <a:gd name="connsiteX1" fmla="*/ 1057275 w 4743450"/>
              <a:gd name="connsiteY1" fmla="*/ 447675 h 1019175"/>
              <a:gd name="connsiteX2" fmla="*/ 1162050 w 4743450"/>
              <a:gd name="connsiteY2" fmla="*/ 0 h 1019175"/>
              <a:gd name="connsiteX3" fmla="*/ 4114800 w 4743450"/>
              <a:gd name="connsiteY3" fmla="*/ 533400 h 1019175"/>
              <a:gd name="connsiteX4" fmla="*/ 4076700 w 4743450"/>
              <a:gd name="connsiteY4" fmla="*/ 971550 h 1019175"/>
              <a:gd name="connsiteX5" fmla="*/ 4743450 w 4743450"/>
              <a:gd name="connsiteY5" fmla="*/ 1019175 h 1019175"/>
              <a:gd name="connsiteX0" fmla="*/ 0 w 4743450"/>
              <a:gd name="connsiteY0" fmla="*/ 285750 h 1019175"/>
              <a:gd name="connsiteX1" fmla="*/ 1085850 w 4743450"/>
              <a:gd name="connsiteY1" fmla="*/ 457200 h 1019175"/>
              <a:gd name="connsiteX2" fmla="*/ 1162050 w 4743450"/>
              <a:gd name="connsiteY2" fmla="*/ 0 h 1019175"/>
              <a:gd name="connsiteX3" fmla="*/ 4114800 w 4743450"/>
              <a:gd name="connsiteY3" fmla="*/ 533400 h 1019175"/>
              <a:gd name="connsiteX4" fmla="*/ 4076700 w 4743450"/>
              <a:gd name="connsiteY4" fmla="*/ 971550 h 1019175"/>
              <a:gd name="connsiteX5" fmla="*/ 4743450 w 4743450"/>
              <a:gd name="connsiteY5" fmla="*/ 1019175 h 1019175"/>
              <a:gd name="connsiteX0" fmla="*/ 0 w 4743450"/>
              <a:gd name="connsiteY0" fmla="*/ 285750 h 1019175"/>
              <a:gd name="connsiteX1" fmla="*/ 1085850 w 4743450"/>
              <a:gd name="connsiteY1" fmla="*/ 457200 h 1019175"/>
              <a:gd name="connsiteX2" fmla="*/ 1162050 w 4743450"/>
              <a:gd name="connsiteY2" fmla="*/ 0 h 1019175"/>
              <a:gd name="connsiteX3" fmla="*/ 4133850 w 4743450"/>
              <a:gd name="connsiteY3" fmla="*/ 504825 h 1019175"/>
              <a:gd name="connsiteX4" fmla="*/ 4076700 w 4743450"/>
              <a:gd name="connsiteY4" fmla="*/ 971550 h 1019175"/>
              <a:gd name="connsiteX5" fmla="*/ 4743450 w 4743450"/>
              <a:gd name="connsiteY5" fmla="*/ 1019175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43450" h="1019175">
                <a:moveTo>
                  <a:pt x="0" y="285750"/>
                </a:moveTo>
                <a:lnTo>
                  <a:pt x="1085850" y="457200"/>
                </a:lnTo>
                <a:lnTo>
                  <a:pt x="1162050" y="0"/>
                </a:lnTo>
                <a:lnTo>
                  <a:pt x="4133850" y="504825"/>
                </a:lnTo>
                <a:lnTo>
                  <a:pt x="4076700" y="971550"/>
                </a:lnTo>
                <a:lnTo>
                  <a:pt x="4743450" y="1019175"/>
                </a:lnTo>
              </a:path>
            </a:pathLst>
          </a:custGeom>
          <a:noFill/>
          <a:ln w="1905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2" name="手繪多邊形 81"/>
          <p:cNvSpPr/>
          <p:nvPr/>
        </p:nvSpPr>
        <p:spPr>
          <a:xfrm>
            <a:off x="1943100" y="3668828"/>
            <a:ext cx="1181100" cy="1019175"/>
          </a:xfrm>
          <a:custGeom>
            <a:avLst/>
            <a:gdLst>
              <a:gd name="connsiteX0" fmla="*/ 1181100 w 1181100"/>
              <a:gd name="connsiteY0" fmla="*/ 0 h 1019175"/>
              <a:gd name="connsiteX1" fmla="*/ 1104900 w 1181100"/>
              <a:gd name="connsiteY1" fmla="*/ 447675 h 1019175"/>
              <a:gd name="connsiteX2" fmla="*/ 742950 w 1181100"/>
              <a:gd name="connsiteY2" fmla="*/ 390525 h 1019175"/>
              <a:gd name="connsiteX3" fmla="*/ 514350 w 1181100"/>
              <a:gd name="connsiteY3" fmla="*/ 1019175 h 1019175"/>
              <a:gd name="connsiteX4" fmla="*/ 0 w 1181100"/>
              <a:gd name="connsiteY4" fmla="*/ 91440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1100" h="1019175">
                <a:moveTo>
                  <a:pt x="1181100" y="0"/>
                </a:moveTo>
                <a:lnTo>
                  <a:pt x="1104900" y="447675"/>
                </a:lnTo>
                <a:lnTo>
                  <a:pt x="742950" y="390525"/>
                </a:lnTo>
                <a:lnTo>
                  <a:pt x="514350" y="1019175"/>
                </a:lnTo>
                <a:lnTo>
                  <a:pt x="0" y="914400"/>
                </a:lnTo>
              </a:path>
            </a:pathLst>
          </a:custGeom>
          <a:noFill/>
          <a:ln w="1905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3" name="橢圓 82"/>
          <p:cNvSpPr/>
          <p:nvPr/>
        </p:nvSpPr>
        <p:spPr>
          <a:xfrm>
            <a:off x="2699792" y="3602524"/>
            <a:ext cx="504056" cy="493787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4" name="橢圓 83"/>
          <p:cNvSpPr/>
          <p:nvPr/>
        </p:nvSpPr>
        <p:spPr>
          <a:xfrm>
            <a:off x="1806372" y="4528360"/>
            <a:ext cx="533380" cy="504056"/>
          </a:xfrm>
          <a:prstGeom prst="ellipse">
            <a:avLst/>
          </a:prstGeom>
          <a:noFill/>
          <a:ln w="190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5" name="橢圓 84"/>
          <p:cNvSpPr/>
          <p:nvPr/>
        </p:nvSpPr>
        <p:spPr>
          <a:xfrm>
            <a:off x="6948264" y="4348340"/>
            <a:ext cx="360040" cy="360040"/>
          </a:xfrm>
          <a:prstGeom prst="ellipse">
            <a:avLst/>
          </a:prstGeom>
          <a:noFill/>
          <a:ln w="190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6" name="橢圓 85"/>
          <p:cNvSpPr/>
          <p:nvPr/>
        </p:nvSpPr>
        <p:spPr>
          <a:xfrm>
            <a:off x="7524328" y="4383389"/>
            <a:ext cx="360040" cy="360040"/>
          </a:xfrm>
          <a:prstGeom prst="ellipse">
            <a:avLst/>
          </a:prstGeom>
          <a:noFill/>
          <a:ln w="190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" name="手繪多邊形 86"/>
          <p:cNvSpPr/>
          <p:nvPr/>
        </p:nvSpPr>
        <p:spPr>
          <a:xfrm>
            <a:off x="2987824" y="2621078"/>
            <a:ext cx="228600" cy="1057275"/>
          </a:xfrm>
          <a:custGeom>
            <a:avLst/>
            <a:gdLst>
              <a:gd name="connsiteX0" fmla="*/ 123825 w 228600"/>
              <a:gd name="connsiteY0" fmla="*/ 0 h 1057275"/>
              <a:gd name="connsiteX1" fmla="*/ 0 w 228600"/>
              <a:gd name="connsiteY1" fmla="*/ 695325 h 1057275"/>
              <a:gd name="connsiteX2" fmla="*/ 228600 w 228600"/>
              <a:gd name="connsiteY2" fmla="*/ 733425 h 1057275"/>
              <a:gd name="connsiteX3" fmla="*/ 171450 w 228600"/>
              <a:gd name="connsiteY3" fmla="*/ 1057275 h 105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1057275">
                <a:moveTo>
                  <a:pt x="123825" y="0"/>
                </a:moveTo>
                <a:lnTo>
                  <a:pt x="0" y="695325"/>
                </a:lnTo>
                <a:lnTo>
                  <a:pt x="228600" y="733425"/>
                </a:lnTo>
                <a:lnTo>
                  <a:pt x="171450" y="1057275"/>
                </a:lnTo>
              </a:path>
            </a:pathLst>
          </a:custGeom>
          <a:noFill/>
          <a:ln w="1905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8" name="群組 87"/>
          <p:cNvGrpSpPr/>
          <p:nvPr/>
        </p:nvGrpSpPr>
        <p:grpSpPr>
          <a:xfrm>
            <a:off x="2444085" y="2489241"/>
            <a:ext cx="648072" cy="576064"/>
            <a:chOff x="2483768" y="1628800"/>
            <a:chExt cx="648072" cy="576064"/>
          </a:xfrm>
        </p:grpSpPr>
        <p:sp>
          <p:nvSpPr>
            <p:cNvPr id="89" name="文字方塊 88"/>
            <p:cNvSpPr txBox="1"/>
            <p:nvPr/>
          </p:nvSpPr>
          <p:spPr>
            <a:xfrm>
              <a:off x="2485509" y="176352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醫療</a:t>
              </a:r>
              <a:endPara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0" name="橢圓 89"/>
            <p:cNvSpPr/>
            <p:nvPr/>
          </p:nvSpPr>
          <p:spPr>
            <a:xfrm>
              <a:off x="2483768" y="1628800"/>
              <a:ext cx="618602" cy="576064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1" name="文字方塊 90"/>
          <p:cNvSpPr txBox="1"/>
          <p:nvPr/>
        </p:nvSpPr>
        <p:spPr>
          <a:xfrm>
            <a:off x="3405787" y="387258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國家棒球訓練基地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2" name="圖片 91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338" y="3025760"/>
            <a:ext cx="423970" cy="438934"/>
          </a:xfrm>
          <a:prstGeom prst="rect">
            <a:avLst/>
          </a:prstGeom>
        </p:spPr>
      </p:pic>
      <p:cxnSp>
        <p:nvCxnSpPr>
          <p:cNvPr id="93" name="肘形接點 92"/>
          <p:cNvCxnSpPr/>
          <p:nvPr/>
        </p:nvCxnSpPr>
        <p:spPr>
          <a:xfrm flipV="1">
            <a:off x="6887061" y="4763682"/>
            <a:ext cx="817287" cy="406725"/>
          </a:xfrm>
          <a:prstGeom prst="bentConnector3">
            <a:avLst>
              <a:gd name="adj1" fmla="val 100614"/>
            </a:avLst>
          </a:prstGeom>
          <a:ln w="190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4" name="文字方塊 93"/>
          <p:cNvSpPr txBox="1"/>
          <p:nvPr/>
        </p:nvSpPr>
        <p:spPr>
          <a:xfrm rot="500288">
            <a:off x="7099922" y="4134160"/>
            <a:ext cx="5693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3.2km</a:t>
            </a:r>
          </a:p>
        </p:txBody>
      </p:sp>
      <p:sp>
        <p:nvSpPr>
          <p:cNvPr id="95" name="文字方塊 94"/>
          <p:cNvSpPr txBox="1"/>
          <p:nvPr/>
        </p:nvSpPr>
        <p:spPr>
          <a:xfrm rot="500288">
            <a:off x="2914151" y="3118269"/>
            <a:ext cx="4603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1km</a:t>
            </a:r>
          </a:p>
        </p:txBody>
      </p:sp>
      <p:sp>
        <p:nvSpPr>
          <p:cNvPr id="96" name="文字方塊 95"/>
          <p:cNvSpPr txBox="1"/>
          <p:nvPr/>
        </p:nvSpPr>
        <p:spPr>
          <a:xfrm rot="17177285">
            <a:off x="2284301" y="4242986"/>
            <a:ext cx="4603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1km</a:t>
            </a:r>
          </a:p>
        </p:txBody>
      </p:sp>
      <p:sp>
        <p:nvSpPr>
          <p:cNvPr id="97" name="手繪多邊形 96"/>
          <p:cNvSpPr/>
          <p:nvPr/>
        </p:nvSpPr>
        <p:spPr>
          <a:xfrm>
            <a:off x="7067550" y="3430703"/>
            <a:ext cx="904875" cy="600075"/>
          </a:xfrm>
          <a:custGeom>
            <a:avLst/>
            <a:gdLst>
              <a:gd name="connsiteX0" fmla="*/ 0 w 904875"/>
              <a:gd name="connsiteY0" fmla="*/ 438150 h 600075"/>
              <a:gd name="connsiteX1" fmla="*/ 904875 w 904875"/>
              <a:gd name="connsiteY1" fmla="*/ 600075 h 600075"/>
              <a:gd name="connsiteX2" fmla="*/ 904875 w 904875"/>
              <a:gd name="connsiteY2" fmla="*/ 0 h 60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4875" h="600075">
                <a:moveTo>
                  <a:pt x="0" y="438150"/>
                </a:moveTo>
                <a:lnTo>
                  <a:pt x="904875" y="600075"/>
                </a:lnTo>
                <a:lnTo>
                  <a:pt x="904875" y="0"/>
                </a:lnTo>
              </a:path>
            </a:pathLst>
          </a:custGeom>
          <a:noFill/>
          <a:ln w="1905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8" name="群組 97"/>
          <p:cNvGrpSpPr/>
          <p:nvPr/>
        </p:nvGrpSpPr>
        <p:grpSpPr>
          <a:xfrm>
            <a:off x="7272848" y="2849866"/>
            <a:ext cx="1240212" cy="1029085"/>
            <a:chOff x="7453885" y="2253977"/>
            <a:chExt cx="880270" cy="719585"/>
          </a:xfrm>
        </p:grpSpPr>
        <p:sp>
          <p:nvSpPr>
            <p:cNvPr id="99" name="橢圓 98"/>
            <p:cNvSpPr/>
            <p:nvPr/>
          </p:nvSpPr>
          <p:spPr>
            <a:xfrm>
              <a:off x="7453885" y="2253977"/>
              <a:ext cx="646507" cy="602050"/>
            </a:xfrm>
            <a:prstGeom prst="ellipse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  <a:prstDash val="sys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0" name="文字方塊 99"/>
            <p:cNvSpPr txBox="1"/>
            <p:nvPr/>
          </p:nvSpPr>
          <p:spPr>
            <a:xfrm>
              <a:off x="7543808" y="2327231"/>
              <a:ext cx="7903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交通</a:t>
              </a:r>
              <a:endParaRPr lang="en-US" altLang="zh-TW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轉運</a:t>
              </a:r>
              <a:endPara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01" name="文字方塊 100"/>
          <p:cNvSpPr txBox="1"/>
          <p:nvPr/>
        </p:nvSpPr>
        <p:spPr>
          <a:xfrm rot="157349">
            <a:off x="7638444" y="3639904"/>
            <a:ext cx="4603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4km</a:t>
            </a:r>
          </a:p>
        </p:txBody>
      </p:sp>
      <p:sp>
        <p:nvSpPr>
          <p:cNvPr id="102" name="文字方塊 101"/>
          <p:cNvSpPr txBox="1"/>
          <p:nvPr/>
        </p:nvSpPr>
        <p:spPr>
          <a:xfrm>
            <a:off x="5167162" y="5026594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新設戶外練習場</a:t>
            </a:r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3" name="直線接點 102"/>
          <p:cNvCxnSpPr/>
          <p:nvPr/>
        </p:nvCxnSpPr>
        <p:spPr>
          <a:xfrm flipH="1">
            <a:off x="1619672" y="3801519"/>
            <a:ext cx="648072" cy="0"/>
          </a:xfrm>
          <a:prstGeom prst="line">
            <a:avLst/>
          </a:prstGeom>
          <a:ln w="190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1902120" y="4650357"/>
            <a:ext cx="155040" cy="176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文字方塊 53"/>
          <p:cNvSpPr txBox="1"/>
          <p:nvPr/>
        </p:nvSpPr>
        <p:spPr>
          <a:xfrm>
            <a:off x="8620387" y="6478927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33/34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9141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/>
          <p:cNvSpPr txBox="1"/>
          <p:nvPr/>
        </p:nvSpPr>
        <p:spPr>
          <a:xfrm>
            <a:off x="0" y="1596540"/>
            <a:ext cx="9144000" cy="3212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72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簡報</a:t>
            </a:r>
            <a:r>
              <a:rPr lang="zh-TW" altLang="en-US" sz="7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結束</a:t>
            </a:r>
            <a:endParaRPr lang="en-US" altLang="zh-TW" sz="7200" b="1" dirty="0" smtClean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72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敬請指教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080" y="5935432"/>
            <a:ext cx="2152650" cy="62865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37" y="5851118"/>
            <a:ext cx="685833" cy="685833"/>
          </a:xfrm>
          <a:prstGeom prst="rect">
            <a:avLst/>
          </a:prstGeom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1212490" y="86458"/>
            <a:ext cx="7115910" cy="887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引領創新 </a:t>
            </a:r>
            <a:r>
              <a:rPr lang="en-US" altLang="zh-TW" sz="48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•</a:t>
            </a:r>
            <a:r>
              <a:rPr lang="zh-TW" altLang="en-US" sz="48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嘉義新時代</a:t>
            </a:r>
            <a:endParaRPr lang="en-US" altLang="zh-TW" sz="4800" b="1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620387" y="6478927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34/34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163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>
            <a:grpSpLocks/>
          </p:cNvGrpSpPr>
          <p:nvPr/>
        </p:nvGrpSpPr>
        <p:grpSpPr>
          <a:xfrm>
            <a:off x="8049600" y="210003"/>
            <a:ext cx="1094400" cy="637200"/>
            <a:chOff x="150553" y="2850527"/>
            <a:chExt cx="1823627" cy="1062425"/>
          </a:xfrm>
        </p:grpSpPr>
        <p:grpSp>
          <p:nvGrpSpPr>
            <p:cNvPr id="4" name="群組 3"/>
            <p:cNvGrpSpPr/>
            <p:nvPr/>
          </p:nvGrpSpPr>
          <p:grpSpPr>
            <a:xfrm>
              <a:off x="300225" y="2850527"/>
              <a:ext cx="1531472" cy="1062425"/>
              <a:chOff x="451116" y="3762531"/>
              <a:chExt cx="1416458" cy="1548548"/>
            </a:xfrm>
          </p:grpSpPr>
          <p:sp>
            <p:nvSpPr>
              <p:cNvPr id="5" name="Hexagon 32"/>
              <p:cNvSpPr/>
              <p:nvPr/>
            </p:nvSpPr>
            <p:spPr>
              <a:xfrm rot="5400000">
                <a:off x="385071" y="3828576"/>
                <a:ext cx="1548548" cy="1416458"/>
              </a:xfrm>
              <a:prstGeom prst="hexag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6" name="Oval 40"/>
              <p:cNvSpPr/>
              <p:nvPr/>
            </p:nvSpPr>
            <p:spPr>
              <a:xfrm>
                <a:off x="572102" y="3988910"/>
                <a:ext cx="1155398" cy="1088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127000" dir="13620000">
                  <a:prstClr val="black">
                    <a:alpha val="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7" name="文字方塊 6"/>
            <p:cNvSpPr txBox="1"/>
            <p:nvPr/>
          </p:nvSpPr>
          <p:spPr>
            <a:xfrm>
              <a:off x="150553" y="2948226"/>
              <a:ext cx="1823627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整合</a:t>
              </a:r>
              <a:endParaRPr lang="en-US" altLang="zh-TW" sz="1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4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</a:t>
              </a:r>
              <a:endParaRPr lang="zh-TW" altLang="en-US" sz="14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1561968" y="144572"/>
            <a:ext cx="6080698" cy="822664"/>
            <a:chOff x="1561968" y="166606"/>
            <a:chExt cx="6080698" cy="822664"/>
          </a:xfrm>
        </p:grpSpPr>
        <p:sp>
          <p:nvSpPr>
            <p:cNvPr id="10" name="文字方塊 9"/>
            <p:cNvSpPr txBox="1"/>
            <p:nvPr/>
          </p:nvSpPr>
          <p:spPr>
            <a:xfrm>
              <a:off x="1561968" y="166606"/>
              <a:ext cx="52116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擴大縣治特區核心發展計畫架構</a:t>
              </a: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1918022" y="527605"/>
              <a:ext cx="57246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生活、生態、生產、觀光、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交通發展藍圖</a:t>
              </a:r>
              <a:endPara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3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" r="1927"/>
          <a:stretch>
            <a:fillRect/>
          </a:stretch>
        </p:blipFill>
        <p:spPr bwMode="auto">
          <a:xfrm>
            <a:off x="182989" y="1443835"/>
            <a:ext cx="8644701" cy="524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reeform 32"/>
          <p:cNvSpPr>
            <a:spLocks/>
          </p:cNvSpPr>
          <p:nvPr/>
        </p:nvSpPr>
        <p:spPr bwMode="auto">
          <a:xfrm>
            <a:off x="448800" y="2172625"/>
            <a:ext cx="1126046" cy="397256"/>
          </a:xfrm>
          <a:custGeom>
            <a:avLst/>
            <a:gdLst>
              <a:gd name="T0" fmla="*/ 0 w 771"/>
              <a:gd name="T1" fmla="*/ 181 h 272"/>
              <a:gd name="T2" fmla="*/ 136 w 771"/>
              <a:gd name="T3" fmla="*/ 272 h 272"/>
              <a:gd name="T4" fmla="*/ 771 w 771"/>
              <a:gd name="T5" fmla="*/ 45 h 272"/>
              <a:gd name="T6" fmla="*/ 499 w 771"/>
              <a:gd name="T7" fmla="*/ 0 h 272"/>
              <a:gd name="T8" fmla="*/ 0 w 771"/>
              <a:gd name="T9" fmla="*/ 181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71" h="272">
                <a:moveTo>
                  <a:pt x="0" y="181"/>
                </a:moveTo>
                <a:lnTo>
                  <a:pt x="136" y="272"/>
                </a:lnTo>
                <a:lnTo>
                  <a:pt x="771" y="45"/>
                </a:lnTo>
                <a:lnTo>
                  <a:pt x="499" y="0"/>
                </a:lnTo>
                <a:lnTo>
                  <a:pt x="0" y="181"/>
                </a:lnTo>
                <a:close/>
              </a:path>
            </a:pathLst>
          </a:custGeom>
          <a:solidFill>
            <a:srgbClr val="77A2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99CC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120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 bwMode="auto">
          <a:xfrm>
            <a:off x="2898296" y="2346725"/>
            <a:ext cx="140673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故宮南院</a:t>
            </a:r>
            <a:r>
              <a:rPr lang="en-US" altLang="zh-TW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BOT</a:t>
            </a:r>
            <a:r>
              <a:rPr lang="zh-TW" altLang="en-US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計畫</a:t>
            </a:r>
          </a:p>
        </p:txBody>
      </p:sp>
      <p:sp>
        <p:nvSpPr>
          <p:cNvPr id="16" name="文字方塊 15"/>
          <p:cNvSpPr txBox="1"/>
          <p:nvPr/>
        </p:nvSpPr>
        <p:spPr bwMode="auto">
          <a:xfrm>
            <a:off x="3785439" y="1847196"/>
            <a:ext cx="110799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zh-TW" altLang="en-US" sz="12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粗黑體"/>
              </a:rPr>
              <a:t>蔗埕文化園區</a:t>
            </a:r>
          </a:p>
          <a:p>
            <a:r>
              <a:rPr kumimoji="0" lang="zh-TW" altLang="en-US" sz="12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粗黑體"/>
              </a:rPr>
              <a:t>再發展計畫</a:t>
            </a:r>
          </a:p>
        </p:txBody>
      </p:sp>
      <p:sp>
        <p:nvSpPr>
          <p:cNvPr id="17" name="文字方塊 16"/>
          <p:cNvSpPr txBox="1"/>
          <p:nvPr/>
        </p:nvSpPr>
        <p:spPr bwMode="auto">
          <a:xfrm>
            <a:off x="5486645" y="2401387"/>
            <a:ext cx="110799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樂活有機農園</a:t>
            </a:r>
          </a:p>
        </p:txBody>
      </p:sp>
      <p:sp>
        <p:nvSpPr>
          <p:cNvPr id="18" name="文字方塊 17"/>
          <p:cNvSpPr txBox="1"/>
          <p:nvPr/>
        </p:nvSpPr>
        <p:spPr bwMode="auto">
          <a:xfrm>
            <a:off x="393301" y="2105442"/>
            <a:ext cx="80021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zh-TW" altLang="en-US" sz="120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粗黑體"/>
              </a:rPr>
              <a:t>農業綜合</a:t>
            </a:r>
          </a:p>
          <a:p>
            <a:r>
              <a:rPr kumimoji="0" lang="zh-TW" altLang="en-US" sz="120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粗黑體"/>
              </a:rPr>
              <a:t>發展園區</a:t>
            </a:r>
          </a:p>
        </p:txBody>
      </p:sp>
      <p:sp>
        <p:nvSpPr>
          <p:cNvPr id="19" name="文字方塊 18"/>
          <p:cNvSpPr txBox="1"/>
          <p:nvPr/>
        </p:nvSpPr>
        <p:spPr bwMode="auto">
          <a:xfrm>
            <a:off x="3713673" y="2665608"/>
            <a:ext cx="110799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微型文創園區</a:t>
            </a:r>
          </a:p>
        </p:txBody>
      </p:sp>
      <p:sp>
        <p:nvSpPr>
          <p:cNvPr id="20" name="文字方塊 19"/>
          <p:cNvSpPr txBox="1"/>
          <p:nvPr/>
        </p:nvSpPr>
        <p:spPr bwMode="auto">
          <a:xfrm>
            <a:off x="3885135" y="3629429"/>
            <a:ext cx="141577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東勢寮低碳永續</a:t>
            </a:r>
            <a:endParaRPr lang="en-US" altLang="zh-TW" sz="1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傳統聚落再生計畫</a:t>
            </a:r>
          </a:p>
        </p:txBody>
      </p:sp>
      <p:sp>
        <p:nvSpPr>
          <p:cNvPr id="21" name="文字方塊 20"/>
          <p:cNvSpPr txBox="1"/>
          <p:nvPr/>
        </p:nvSpPr>
        <p:spPr bwMode="auto">
          <a:xfrm>
            <a:off x="3315213" y="4714649"/>
            <a:ext cx="141577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崙仔頂低碳永續</a:t>
            </a:r>
            <a:endParaRPr lang="en-US" altLang="zh-TW" sz="1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傳統聚落再生計畫</a:t>
            </a:r>
          </a:p>
        </p:txBody>
      </p:sp>
      <p:sp>
        <p:nvSpPr>
          <p:cNvPr id="22" name="文字方塊 21"/>
          <p:cNvSpPr txBox="1"/>
          <p:nvPr/>
        </p:nvSpPr>
        <p:spPr bwMode="auto">
          <a:xfrm>
            <a:off x="3614016" y="2976689"/>
            <a:ext cx="187262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zh-TW" altLang="en-US" sz="12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粗黑體"/>
              </a:rPr>
              <a:t>接駁電動巴士計畫</a:t>
            </a:r>
          </a:p>
          <a:p>
            <a:r>
              <a:rPr kumimoji="0" lang="zh-TW" altLang="en-US" sz="12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粗黑體"/>
              </a:rPr>
              <a:t>都心軌道計畫</a:t>
            </a:r>
            <a:r>
              <a:rPr kumimoji="0" lang="en-US" altLang="zh-TW" sz="12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粗黑體"/>
              </a:rPr>
              <a:t>(</a:t>
            </a:r>
            <a:r>
              <a:rPr kumimoji="0" lang="zh-TW" altLang="en-US" sz="12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粗黑體"/>
              </a:rPr>
              <a:t>中、長期</a:t>
            </a:r>
            <a:r>
              <a:rPr kumimoji="0" lang="en-US" altLang="zh-TW" sz="12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粗黑體"/>
              </a:rPr>
              <a:t>))</a:t>
            </a:r>
          </a:p>
        </p:txBody>
      </p:sp>
      <p:sp>
        <p:nvSpPr>
          <p:cNvPr id="23" name="文字方塊 22"/>
          <p:cNvSpPr txBox="1"/>
          <p:nvPr/>
        </p:nvSpPr>
        <p:spPr bwMode="auto">
          <a:xfrm>
            <a:off x="1451491" y="1657668"/>
            <a:ext cx="141577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小槺榔低碳永續</a:t>
            </a:r>
            <a:endParaRPr lang="en-US" altLang="zh-TW" sz="1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傳統聚落再生計畫</a:t>
            </a:r>
          </a:p>
        </p:txBody>
      </p:sp>
      <p:sp>
        <p:nvSpPr>
          <p:cNvPr id="24" name="文字方塊 23"/>
          <p:cNvSpPr txBox="1"/>
          <p:nvPr/>
        </p:nvSpPr>
        <p:spPr bwMode="auto">
          <a:xfrm>
            <a:off x="2579670" y="2734917"/>
            <a:ext cx="110799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長榮文苑旅館</a:t>
            </a:r>
            <a:endParaRPr lang="en-US" altLang="zh-TW" sz="1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 bwMode="auto">
          <a:xfrm>
            <a:off x="6012287" y="5522866"/>
            <a:ext cx="110799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zh-TW" altLang="en-US" sz="12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粗黑體"/>
              </a:rPr>
              <a:t>嘉義縣低碳</a:t>
            </a:r>
          </a:p>
          <a:p>
            <a:r>
              <a:rPr kumimoji="0" lang="zh-TW" altLang="en-US" sz="12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粗黑體"/>
              </a:rPr>
              <a:t>運具轉運中心</a:t>
            </a:r>
          </a:p>
        </p:txBody>
      </p:sp>
      <p:sp>
        <p:nvSpPr>
          <p:cNvPr id="26" name="文字方塊 25"/>
          <p:cNvSpPr txBox="1"/>
          <p:nvPr/>
        </p:nvSpPr>
        <p:spPr bwMode="auto">
          <a:xfrm>
            <a:off x="4810799" y="1834149"/>
            <a:ext cx="141577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工廠村低碳永續</a:t>
            </a:r>
            <a:endParaRPr lang="en-US" altLang="zh-TW" sz="1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傳統聚落再生計畫</a:t>
            </a:r>
          </a:p>
        </p:txBody>
      </p:sp>
      <p:sp>
        <p:nvSpPr>
          <p:cNvPr id="27" name="文字方塊 26"/>
          <p:cNvSpPr txBox="1"/>
          <p:nvPr/>
        </p:nvSpPr>
        <p:spPr bwMode="auto">
          <a:xfrm>
            <a:off x="1976429" y="3422813"/>
            <a:ext cx="1069524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en-US" altLang="zh-TW" sz="12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粗黑體"/>
              </a:rPr>
              <a:t>168</a:t>
            </a:r>
            <a:r>
              <a:rPr kumimoji="0" lang="zh-TW" altLang="en-US" sz="12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粗黑體"/>
              </a:rPr>
              <a:t>藝術大道</a:t>
            </a:r>
          </a:p>
        </p:txBody>
      </p:sp>
      <p:sp>
        <p:nvSpPr>
          <p:cNvPr id="28" name="文字方塊 18"/>
          <p:cNvSpPr txBox="1"/>
          <p:nvPr/>
        </p:nvSpPr>
        <p:spPr bwMode="auto">
          <a:xfrm>
            <a:off x="200476" y="3870604"/>
            <a:ext cx="141577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zh-TW" altLang="en-US" sz="12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粗黑體"/>
              </a:rPr>
              <a:t>台體大再發展計畫</a:t>
            </a:r>
          </a:p>
        </p:txBody>
      </p:sp>
      <p:sp>
        <p:nvSpPr>
          <p:cNvPr id="29" name="文字方塊 18"/>
          <p:cNvSpPr txBox="1"/>
          <p:nvPr/>
        </p:nvSpPr>
        <p:spPr bwMode="auto">
          <a:xfrm>
            <a:off x="328218" y="3439478"/>
            <a:ext cx="141577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zh-TW" altLang="en-US" sz="12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粗黑體"/>
              </a:rPr>
              <a:t>國家棒球</a:t>
            </a:r>
            <a:r>
              <a:rPr kumimoji="0" lang="zh-TW" altLang="en-US" sz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粗黑體"/>
              </a:rPr>
              <a:t>訓練基地</a:t>
            </a:r>
            <a:endParaRPr kumimoji="0" lang="zh-TW" altLang="en-US" sz="12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華康粗黑體"/>
            </a:endParaRPr>
          </a:p>
        </p:txBody>
      </p:sp>
      <p:sp>
        <p:nvSpPr>
          <p:cNvPr id="30" name="Freeform 36"/>
          <p:cNvSpPr>
            <a:spLocks/>
          </p:cNvSpPr>
          <p:nvPr/>
        </p:nvSpPr>
        <p:spPr bwMode="auto">
          <a:xfrm>
            <a:off x="4720763" y="2371253"/>
            <a:ext cx="2947290" cy="3195574"/>
          </a:xfrm>
          <a:custGeom>
            <a:avLst/>
            <a:gdLst>
              <a:gd name="T0" fmla="*/ 0 w 2018"/>
              <a:gd name="T1" fmla="*/ 0 h 2188"/>
              <a:gd name="T2" fmla="*/ 454 w 2018"/>
              <a:gd name="T3" fmla="*/ 91 h 2188"/>
              <a:gd name="T4" fmla="*/ 2018 w 2018"/>
              <a:gd name="T5" fmla="*/ 1649 h 2188"/>
              <a:gd name="T6" fmla="*/ 1686 w 2018"/>
              <a:gd name="T7" fmla="*/ 2188 h 2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18" h="2188">
                <a:moveTo>
                  <a:pt x="0" y="0"/>
                </a:moveTo>
                <a:lnTo>
                  <a:pt x="454" y="91"/>
                </a:lnTo>
                <a:lnTo>
                  <a:pt x="2018" y="1649"/>
                </a:lnTo>
                <a:lnTo>
                  <a:pt x="1686" y="2188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120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Freeform 37"/>
          <p:cNvSpPr>
            <a:spLocks/>
          </p:cNvSpPr>
          <p:nvPr/>
        </p:nvSpPr>
        <p:spPr bwMode="auto">
          <a:xfrm>
            <a:off x="4720763" y="2371253"/>
            <a:ext cx="2947290" cy="3281744"/>
          </a:xfrm>
          <a:custGeom>
            <a:avLst/>
            <a:gdLst>
              <a:gd name="T0" fmla="*/ 0 w 2018"/>
              <a:gd name="T1" fmla="*/ 0 h 2247"/>
              <a:gd name="T2" fmla="*/ 454 w 2018"/>
              <a:gd name="T3" fmla="*/ 91 h 2247"/>
              <a:gd name="T4" fmla="*/ 2018 w 2018"/>
              <a:gd name="T5" fmla="*/ 1649 h 2247"/>
              <a:gd name="T6" fmla="*/ 1656 w 2018"/>
              <a:gd name="T7" fmla="*/ 2247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18" h="2247">
                <a:moveTo>
                  <a:pt x="0" y="0"/>
                </a:moveTo>
                <a:lnTo>
                  <a:pt x="454" y="91"/>
                </a:lnTo>
                <a:lnTo>
                  <a:pt x="2018" y="1649"/>
                </a:lnTo>
                <a:lnTo>
                  <a:pt x="1656" y="2247"/>
                </a:lnTo>
              </a:path>
            </a:pathLst>
          </a:custGeom>
          <a:noFill/>
          <a:ln w="25400" cap="flat">
            <a:solidFill>
              <a:srgbClr val="FFEBAB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120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Freeform 39"/>
          <p:cNvSpPr>
            <a:spLocks/>
          </p:cNvSpPr>
          <p:nvPr/>
        </p:nvSpPr>
        <p:spPr bwMode="auto">
          <a:xfrm>
            <a:off x="1076815" y="2436975"/>
            <a:ext cx="265811" cy="132906"/>
          </a:xfrm>
          <a:custGeom>
            <a:avLst/>
            <a:gdLst>
              <a:gd name="T0" fmla="*/ 0 w 182"/>
              <a:gd name="T1" fmla="*/ 46 h 91"/>
              <a:gd name="T2" fmla="*/ 91 w 182"/>
              <a:gd name="T3" fmla="*/ 91 h 91"/>
              <a:gd name="T4" fmla="*/ 182 w 182"/>
              <a:gd name="T5" fmla="*/ 46 h 91"/>
              <a:gd name="T6" fmla="*/ 91 w 182"/>
              <a:gd name="T7" fmla="*/ 0 h 91"/>
              <a:gd name="T8" fmla="*/ 0 w 182"/>
              <a:gd name="T9" fmla="*/ 46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2" h="91">
                <a:moveTo>
                  <a:pt x="0" y="46"/>
                </a:moveTo>
                <a:lnTo>
                  <a:pt x="91" y="91"/>
                </a:lnTo>
                <a:lnTo>
                  <a:pt x="182" y="46"/>
                </a:lnTo>
                <a:lnTo>
                  <a:pt x="91" y="0"/>
                </a:lnTo>
                <a:lnTo>
                  <a:pt x="0" y="46"/>
                </a:lnTo>
                <a:close/>
              </a:path>
            </a:pathLst>
          </a:custGeom>
          <a:solidFill>
            <a:srgbClr val="77A2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120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文字方塊 8"/>
          <p:cNvSpPr txBox="1"/>
          <p:nvPr/>
        </p:nvSpPr>
        <p:spPr bwMode="auto">
          <a:xfrm>
            <a:off x="1143810" y="2309408"/>
            <a:ext cx="141577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zh-TW" altLang="en-US" sz="12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嘉義縣環境教育館</a:t>
            </a:r>
          </a:p>
          <a:p>
            <a:r>
              <a:rPr kumimoji="0" lang="zh-TW" altLang="en-US" sz="12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及貨櫃屋裝置藝術</a:t>
            </a:r>
          </a:p>
        </p:txBody>
      </p:sp>
      <p:sp>
        <p:nvSpPr>
          <p:cNvPr id="34" name="文字方塊 16"/>
          <p:cNvSpPr txBox="1"/>
          <p:nvPr/>
        </p:nvSpPr>
        <p:spPr bwMode="auto">
          <a:xfrm>
            <a:off x="6724046" y="4902562"/>
            <a:ext cx="126188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zh-TW" altLang="en-US" sz="12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粗黑體"/>
              </a:rPr>
              <a:t>蒜頭糖鐵</a:t>
            </a:r>
          </a:p>
          <a:p>
            <a:r>
              <a:rPr kumimoji="0" lang="zh-TW" altLang="en-US" sz="12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粗黑體"/>
              </a:rPr>
              <a:t>五分車延駛計畫</a:t>
            </a:r>
          </a:p>
        </p:txBody>
      </p:sp>
      <p:sp>
        <p:nvSpPr>
          <p:cNvPr id="35" name="文字方塊 34"/>
          <p:cNvSpPr txBox="1"/>
          <p:nvPr/>
        </p:nvSpPr>
        <p:spPr>
          <a:xfrm>
            <a:off x="196557" y="881783"/>
            <a:ext cx="6424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空間發展藍圖</a:t>
            </a:r>
          </a:p>
        </p:txBody>
      </p:sp>
      <p:sp>
        <p:nvSpPr>
          <p:cNvPr id="37" name="文字方塊 36"/>
          <p:cNvSpPr txBox="1"/>
          <p:nvPr/>
        </p:nvSpPr>
        <p:spPr bwMode="auto">
          <a:xfrm>
            <a:off x="1694484" y="3851960"/>
            <a:ext cx="141577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zh-TW" altLang="en-US" sz="12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粗黑體"/>
              </a:rPr>
              <a:t>食</a:t>
            </a:r>
            <a:r>
              <a:rPr kumimoji="0" lang="zh-TW" altLang="en-US" sz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粗黑體"/>
              </a:rPr>
              <a:t>安大樓興建計畫</a:t>
            </a:r>
            <a:endParaRPr kumimoji="0" lang="zh-TW" altLang="en-US" sz="12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華康粗黑體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8695035" y="6478927"/>
            <a:ext cx="4892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708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2" name="直線接點 151"/>
          <p:cNvCxnSpPr/>
          <p:nvPr/>
        </p:nvCxnSpPr>
        <p:spPr>
          <a:xfrm rot="5400000">
            <a:off x="8172498" y="5120244"/>
            <a:ext cx="432000" cy="12051"/>
          </a:xfrm>
          <a:prstGeom prst="line">
            <a:avLst/>
          </a:prstGeom>
          <a:ln w="66675">
            <a:solidFill>
              <a:schemeClr val="bg1">
                <a:lumMod val="65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>
            <a:off x="1373240" y="5353986"/>
            <a:ext cx="6984000" cy="12051"/>
          </a:xfrm>
          <a:prstGeom prst="line">
            <a:avLst/>
          </a:prstGeom>
          <a:ln w="666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群組 5"/>
          <p:cNvGrpSpPr/>
          <p:nvPr/>
        </p:nvGrpSpPr>
        <p:grpSpPr>
          <a:xfrm>
            <a:off x="1561968" y="144572"/>
            <a:ext cx="5465145" cy="822664"/>
            <a:chOff x="1561968" y="166606"/>
            <a:chExt cx="5465145" cy="822664"/>
          </a:xfrm>
        </p:grpSpPr>
        <p:sp>
          <p:nvSpPr>
            <p:cNvPr id="7" name="文字方塊 6"/>
            <p:cNvSpPr txBox="1"/>
            <p:nvPr/>
          </p:nvSpPr>
          <p:spPr>
            <a:xfrm>
              <a:off x="1561968" y="166606"/>
              <a:ext cx="41344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開發嘉義縣雲端系統網站</a:t>
              </a: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918022" y="527605"/>
              <a:ext cx="51090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建置本府全球資訊網暨共構網站系統</a:t>
              </a:r>
            </a:p>
          </p:txBody>
        </p:sp>
      </p:grpSp>
      <p:graphicFrame>
        <p:nvGraphicFramePr>
          <p:cNvPr id="23" name="表格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636099"/>
              </p:ext>
            </p:extLst>
          </p:nvPr>
        </p:nvGraphicFramePr>
        <p:xfrm>
          <a:off x="296260" y="1551349"/>
          <a:ext cx="6318231" cy="3363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5515"/>
                <a:gridCol w="1882716"/>
              </a:tblGrid>
              <a:tr h="37568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各單位自行建置網站</a:t>
                      </a:r>
                      <a:endParaRPr lang="en-US" altLang="zh-TW" sz="2000" dirty="0" smtClean="0">
                        <a:solidFill>
                          <a:srgbClr val="0033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000" dirty="0" smtClean="0">
                        <a:solidFill>
                          <a:srgbClr val="0033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</a:tr>
              <a:tr h="375687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硬體伺服器</a:t>
                      </a:r>
                      <a:endParaRPr lang="zh-TW" altLang="en-US" sz="2000" dirty="0">
                        <a:solidFill>
                          <a:srgbClr val="0033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zh-TW" altLang="en-US" sz="20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</a:t>
                      </a:r>
                      <a:endParaRPr lang="zh-TW" altLang="en-US" sz="2000" dirty="0">
                        <a:solidFill>
                          <a:srgbClr val="0033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720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資料庫</a:t>
                      </a:r>
                      <a:r>
                        <a:rPr lang="en-US" altLang="zh-TW" sz="18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以微軟</a:t>
                      </a:r>
                      <a:r>
                        <a:rPr lang="en-US" altLang="zh-TW" sz="18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MSSQL</a:t>
                      </a:r>
                      <a:r>
                        <a:rPr lang="zh-TW" altLang="en-US" sz="18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為例</a:t>
                      </a:r>
                      <a:r>
                        <a:rPr lang="en-US" altLang="zh-TW" sz="18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0-20</a:t>
                      </a:r>
                      <a:r>
                        <a:rPr lang="zh-TW" altLang="en-US" sz="20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</a:t>
                      </a:r>
                      <a:endParaRPr lang="zh-TW" altLang="en-US" sz="2000" dirty="0">
                        <a:solidFill>
                          <a:srgbClr val="0033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5687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網站建置</a:t>
                      </a:r>
                      <a:endParaRPr lang="zh-TW" altLang="en-US" sz="2000" dirty="0">
                        <a:solidFill>
                          <a:srgbClr val="0033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30-90</a:t>
                      </a:r>
                      <a:r>
                        <a:rPr lang="zh-TW" altLang="en-US" sz="20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</a:t>
                      </a:r>
                      <a:endParaRPr lang="zh-TW" altLang="en-US" sz="2000" dirty="0">
                        <a:solidFill>
                          <a:srgbClr val="0033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5687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後續維護</a:t>
                      </a:r>
                      <a:endParaRPr lang="zh-TW" altLang="en-US" sz="2000" dirty="0">
                        <a:solidFill>
                          <a:srgbClr val="0033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每年</a:t>
                      </a:r>
                      <a:r>
                        <a:rPr lang="en-US" altLang="zh-TW" sz="20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TW" altLang="en-US" sz="20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</a:t>
                      </a:r>
                      <a:endParaRPr lang="zh-TW" altLang="en-US" sz="2000" dirty="0">
                        <a:solidFill>
                          <a:srgbClr val="0033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14218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硬體資安防護</a:t>
                      </a:r>
                      <a:r>
                        <a:rPr lang="en-US" altLang="zh-TW" sz="18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altLang="zh-TW" sz="18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Firewall</a:t>
                      </a:r>
                      <a:r>
                        <a:rPr lang="zh-TW" altLang="en-US" sz="18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8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IPS</a:t>
                      </a:r>
                      <a:r>
                        <a:rPr lang="zh-TW" altLang="en-US" sz="18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8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WAF)</a:t>
                      </a:r>
                      <a:endParaRPr lang="zh-TW" altLang="en-US" sz="2000" dirty="0">
                        <a:solidFill>
                          <a:srgbClr val="0033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120</a:t>
                      </a:r>
                      <a:r>
                        <a:rPr lang="zh-TW" altLang="en-US" sz="20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</a:t>
                      </a:r>
                      <a:r>
                        <a:rPr lang="en-US" altLang="zh-TW" sz="20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0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視需求</a:t>
                      </a:r>
                      <a:r>
                        <a:rPr lang="en-US" altLang="zh-TW" sz="20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/>
                </a:tc>
              </a:tr>
              <a:tr h="375687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後續規範修訂</a:t>
                      </a:r>
                      <a:endParaRPr lang="zh-TW" altLang="en-US" sz="2000" dirty="0">
                        <a:solidFill>
                          <a:srgbClr val="0033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費用不定</a:t>
                      </a:r>
                      <a:endParaRPr lang="zh-TW" altLang="en-US" sz="2000" dirty="0">
                        <a:solidFill>
                          <a:srgbClr val="0033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21732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           總計：</a:t>
                      </a:r>
                      <a:r>
                        <a:rPr lang="zh-TW" altLang="en-US" sz="200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每單位約</a:t>
                      </a:r>
                      <a:r>
                        <a:rPr lang="en-US" altLang="zh-TW" sz="200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zh-TW" altLang="en-US" sz="200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</a:t>
                      </a:r>
                      <a:endParaRPr lang="zh-TW" altLang="en-US" sz="2000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000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4" name="表格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89285"/>
              </p:ext>
            </p:extLst>
          </p:nvPr>
        </p:nvGraphicFramePr>
        <p:xfrm>
          <a:off x="6758875" y="1551349"/>
          <a:ext cx="1985164" cy="3363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5164"/>
              </a:tblGrid>
              <a:tr h="40616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rgbClr val="00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共構網站系統</a:t>
                      </a:r>
                      <a:endParaRPr lang="zh-TW" altLang="en-US" sz="2000" dirty="0">
                        <a:solidFill>
                          <a:srgbClr val="0033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</a:tr>
              <a:tr h="2551344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本案共構建置</a:t>
                      </a:r>
                      <a:endParaRPr lang="en-US" altLang="zh-TW" sz="2000" dirty="0" smtClean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200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預算</a:t>
                      </a:r>
                      <a:r>
                        <a:rPr lang="en-US" altLang="zh-TW" sz="200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408</a:t>
                      </a:r>
                      <a:r>
                        <a:rPr lang="zh-TW" altLang="en-US" sz="200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</a:t>
                      </a:r>
                      <a:r>
                        <a:rPr lang="en-US" altLang="zh-TW" sz="200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  <a:p>
                      <a:endParaRPr lang="en-US" altLang="zh-TW" sz="2000" dirty="0" smtClean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zh-TW" altLang="en-US" sz="200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共構統一維運</a:t>
                      </a:r>
                      <a:endParaRPr lang="en-US" altLang="zh-TW" sz="2000" dirty="0" smtClean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200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免費</a:t>
                      </a:r>
                      <a:r>
                        <a:rPr lang="en-US" altLang="zh-TW" sz="200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</a:tr>
              <a:tr h="406167">
                <a:tc>
                  <a:txBody>
                    <a:bodyPr/>
                    <a:lstStyle/>
                    <a:p>
                      <a:endParaRPr lang="zh-TW" altLang="en-US" sz="2000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296260" y="1551349"/>
            <a:ext cx="6318231" cy="3363678"/>
          </a:xfrm>
          <a:prstGeom prst="rect">
            <a:avLst/>
          </a:prstGeom>
          <a:noFill/>
          <a:ln w="34925">
            <a:solidFill>
              <a:srgbClr val="CC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endParaRPr lang="zh-TW" altLang="zh-TW" dirty="0"/>
          </a:p>
        </p:txBody>
      </p:sp>
      <p:sp>
        <p:nvSpPr>
          <p:cNvPr id="27" name="矩形 26"/>
          <p:cNvSpPr/>
          <p:nvPr/>
        </p:nvSpPr>
        <p:spPr>
          <a:xfrm>
            <a:off x="6758875" y="1552722"/>
            <a:ext cx="1996414" cy="3363678"/>
          </a:xfrm>
          <a:prstGeom prst="rect">
            <a:avLst/>
          </a:prstGeom>
          <a:noFill/>
          <a:ln w="3492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endParaRPr lang="zh-TW" altLang="zh-TW" dirty="0"/>
          </a:p>
        </p:txBody>
      </p:sp>
      <p:grpSp>
        <p:nvGrpSpPr>
          <p:cNvPr id="13" name="群組 12"/>
          <p:cNvGrpSpPr>
            <a:grpSpLocks noChangeAspect="1"/>
          </p:cNvGrpSpPr>
          <p:nvPr/>
        </p:nvGrpSpPr>
        <p:grpSpPr>
          <a:xfrm rot="13200000">
            <a:off x="281058" y="5075880"/>
            <a:ext cx="1218118" cy="1686799"/>
            <a:chOff x="664696" y="4935019"/>
            <a:chExt cx="1133316" cy="1569366"/>
          </a:xfrm>
        </p:grpSpPr>
        <p:grpSp>
          <p:nvGrpSpPr>
            <p:cNvPr id="44" name="Group 42"/>
            <p:cNvGrpSpPr/>
            <p:nvPr/>
          </p:nvGrpSpPr>
          <p:grpSpPr>
            <a:xfrm rot="10800000">
              <a:off x="664696" y="4935019"/>
              <a:ext cx="1133316" cy="1321543"/>
              <a:chOff x="1441590" y="3234251"/>
              <a:chExt cx="1133316" cy="1321543"/>
            </a:xfrm>
          </p:grpSpPr>
          <p:grpSp>
            <p:nvGrpSpPr>
              <p:cNvPr id="45" name="Group 43"/>
              <p:cNvGrpSpPr/>
              <p:nvPr/>
            </p:nvGrpSpPr>
            <p:grpSpPr>
              <a:xfrm>
                <a:off x="1441590" y="3234251"/>
                <a:ext cx="1133316" cy="1321543"/>
                <a:chOff x="1488091" y="3189501"/>
                <a:chExt cx="1030287" cy="1201403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49" name="Oval 47"/>
                <p:cNvSpPr/>
                <p:nvPr/>
              </p:nvSpPr>
              <p:spPr>
                <a:xfrm>
                  <a:off x="1488091" y="3360617"/>
                  <a:ext cx="1030287" cy="103028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50" name="Isosceles Triangle 48"/>
                <p:cNvSpPr/>
                <p:nvPr/>
              </p:nvSpPr>
              <p:spPr>
                <a:xfrm>
                  <a:off x="1837235" y="3189501"/>
                  <a:ext cx="331999" cy="286207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  <p:grpSp>
            <p:nvGrpSpPr>
              <p:cNvPr id="46" name="Group 44"/>
              <p:cNvGrpSpPr/>
              <p:nvPr/>
            </p:nvGrpSpPr>
            <p:grpSpPr>
              <a:xfrm>
                <a:off x="1493105" y="3308643"/>
                <a:ext cx="1030287" cy="1201403"/>
                <a:chOff x="1488091" y="3189501"/>
                <a:chExt cx="1030287" cy="1201403"/>
              </a:xfrm>
            </p:grpSpPr>
            <p:sp>
              <p:nvSpPr>
                <p:cNvPr id="47" name="Oval 45"/>
                <p:cNvSpPr/>
                <p:nvPr/>
              </p:nvSpPr>
              <p:spPr>
                <a:xfrm>
                  <a:off x="1488091" y="3360617"/>
                  <a:ext cx="1030287" cy="1030287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48" name="Isosceles Triangle 46"/>
                <p:cNvSpPr/>
                <p:nvPr/>
              </p:nvSpPr>
              <p:spPr>
                <a:xfrm>
                  <a:off x="1837235" y="3189501"/>
                  <a:ext cx="331999" cy="286207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</p:grpSp>
        <p:sp>
          <p:nvSpPr>
            <p:cNvPr id="53" name="Diamond 29"/>
            <p:cNvSpPr/>
            <p:nvPr/>
          </p:nvSpPr>
          <p:spPr>
            <a:xfrm>
              <a:off x="1156624" y="6343879"/>
              <a:ext cx="160506" cy="160506"/>
            </a:xfrm>
            <a:prstGeom prst="diamond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55" name="群組 54"/>
          <p:cNvGrpSpPr>
            <a:grpSpLocks noChangeAspect="1"/>
          </p:cNvGrpSpPr>
          <p:nvPr/>
        </p:nvGrpSpPr>
        <p:grpSpPr>
          <a:xfrm rot="13200000">
            <a:off x="1457586" y="5075880"/>
            <a:ext cx="1218118" cy="1686799"/>
            <a:chOff x="664696" y="4935019"/>
            <a:chExt cx="1133316" cy="1569366"/>
          </a:xfrm>
        </p:grpSpPr>
        <p:grpSp>
          <p:nvGrpSpPr>
            <p:cNvPr id="56" name="Group 42"/>
            <p:cNvGrpSpPr/>
            <p:nvPr/>
          </p:nvGrpSpPr>
          <p:grpSpPr>
            <a:xfrm rot="10800000">
              <a:off x="664696" y="4935019"/>
              <a:ext cx="1133316" cy="1321543"/>
              <a:chOff x="1441590" y="3234251"/>
              <a:chExt cx="1133316" cy="1321543"/>
            </a:xfrm>
          </p:grpSpPr>
          <p:grpSp>
            <p:nvGrpSpPr>
              <p:cNvPr id="58" name="Group 43"/>
              <p:cNvGrpSpPr/>
              <p:nvPr/>
            </p:nvGrpSpPr>
            <p:grpSpPr>
              <a:xfrm>
                <a:off x="1441590" y="3234251"/>
                <a:ext cx="1133316" cy="1321543"/>
                <a:chOff x="1488091" y="3189501"/>
                <a:chExt cx="1030287" cy="1201403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62" name="Oval 47"/>
                <p:cNvSpPr/>
                <p:nvPr/>
              </p:nvSpPr>
              <p:spPr>
                <a:xfrm>
                  <a:off x="1488091" y="3360617"/>
                  <a:ext cx="1030287" cy="103028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63" name="Isosceles Triangle 48"/>
                <p:cNvSpPr/>
                <p:nvPr/>
              </p:nvSpPr>
              <p:spPr>
                <a:xfrm>
                  <a:off x="1837235" y="3189501"/>
                  <a:ext cx="331999" cy="286207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  <p:grpSp>
            <p:nvGrpSpPr>
              <p:cNvPr id="59" name="Group 44"/>
              <p:cNvGrpSpPr/>
              <p:nvPr/>
            </p:nvGrpSpPr>
            <p:grpSpPr>
              <a:xfrm>
                <a:off x="1493105" y="3308643"/>
                <a:ext cx="1030287" cy="1201403"/>
                <a:chOff x="1488091" y="3189501"/>
                <a:chExt cx="1030287" cy="1201403"/>
              </a:xfrm>
            </p:grpSpPr>
            <p:sp>
              <p:nvSpPr>
                <p:cNvPr id="60" name="Oval 45"/>
                <p:cNvSpPr/>
                <p:nvPr/>
              </p:nvSpPr>
              <p:spPr>
                <a:xfrm>
                  <a:off x="1488091" y="3360617"/>
                  <a:ext cx="1030287" cy="1030287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61" name="Isosceles Triangle 46"/>
                <p:cNvSpPr/>
                <p:nvPr/>
              </p:nvSpPr>
              <p:spPr>
                <a:xfrm>
                  <a:off x="1837235" y="3189501"/>
                  <a:ext cx="331999" cy="286207"/>
                </a:xfrm>
                <a:prstGeom prst="triangl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</p:grpSp>
        <p:sp>
          <p:nvSpPr>
            <p:cNvPr id="57" name="Diamond 29"/>
            <p:cNvSpPr/>
            <p:nvPr/>
          </p:nvSpPr>
          <p:spPr>
            <a:xfrm>
              <a:off x="1156624" y="6343879"/>
              <a:ext cx="160506" cy="160506"/>
            </a:xfrm>
            <a:prstGeom prst="diamond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64" name="群組 63"/>
          <p:cNvGrpSpPr>
            <a:grpSpLocks noChangeAspect="1"/>
          </p:cNvGrpSpPr>
          <p:nvPr/>
        </p:nvGrpSpPr>
        <p:grpSpPr>
          <a:xfrm rot="13200000">
            <a:off x="2620334" y="5087912"/>
            <a:ext cx="1218118" cy="1686799"/>
            <a:chOff x="664696" y="4935019"/>
            <a:chExt cx="1133316" cy="1569366"/>
          </a:xfrm>
        </p:grpSpPr>
        <p:grpSp>
          <p:nvGrpSpPr>
            <p:cNvPr id="65" name="Group 42"/>
            <p:cNvGrpSpPr/>
            <p:nvPr/>
          </p:nvGrpSpPr>
          <p:grpSpPr>
            <a:xfrm rot="10800000">
              <a:off x="664696" y="4935019"/>
              <a:ext cx="1133316" cy="1321543"/>
              <a:chOff x="1441590" y="3234251"/>
              <a:chExt cx="1133316" cy="1321543"/>
            </a:xfrm>
          </p:grpSpPr>
          <p:grpSp>
            <p:nvGrpSpPr>
              <p:cNvPr id="67" name="Group 43"/>
              <p:cNvGrpSpPr/>
              <p:nvPr/>
            </p:nvGrpSpPr>
            <p:grpSpPr>
              <a:xfrm>
                <a:off x="1441590" y="3234251"/>
                <a:ext cx="1133316" cy="1321543"/>
                <a:chOff x="1488091" y="3189501"/>
                <a:chExt cx="1030287" cy="1201403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71" name="Oval 47"/>
                <p:cNvSpPr/>
                <p:nvPr/>
              </p:nvSpPr>
              <p:spPr>
                <a:xfrm>
                  <a:off x="1488091" y="3360617"/>
                  <a:ext cx="1030287" cy="103028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72" name="Isosceles Triangle 48"/>
                <p:cNvSpPr/>
                <p:nvPr/>
              </p:nvSpPr>
              <p:spPr>
                <a:xfrm>
                  <a:off x="1837235" y="3189501"/>
                  <a:ext cx="331999" cy="286207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  <p:grpSp>
            <p:nvGrpSpPr>
              <p:cNvPr id="68" name="Group 44"/>
              <p:cNvGrpSpPr/>
              <p:nvPr/>
            </p:nvGrpSpPr>
            <p:grpSpPr>
              <a:xfrm>
                <a:off x="1493105" y="3308643"/>
                <a:ext cx="1030287" cy="1201403"/>
                <a:chOff x="1488091" y="3189501"/>
                <a:chExt cx="1030287" cy="1201403"/>
              </a:xfrm>
            </p:grpSpPr>
            <p:sp>
              <p:nvSpPr>
                <p:cNvPr id="69" name="Oval 45"/>
                <p:cNvSpPr/>
                <p:nvPr/>
              </p:nvSpPr>
              <p:spPr>
                <a:xfrm>
                  <a:off x="1488091" y="3360617"/>
                  <a:ext cx="1030287" cy="1030287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70" name="Isosceles Triangle 46"/>
                <p:cNvSpPr/>
                <p:nvPr/>
              </p:nvSpPr>
              <p:spPr>
                <a:xfrm>
                  <a:off x="1837235" y="3189501"/>
                  <a:ext cx="331999" cy="286207"/>
                </a:xfrm>
                <a:prstGeom prst="triangl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</p:grpSp>
        <p:sp>
          <p:nvSpPr>
            <p:cNvPr id="66" name="Diamond 29"/>
            <p:cNvSpPr/>
            <p:nvPr/>
          </p:nvSpPr>
          <p:spPr>
            <a:xfrm>
              <a:off x="1156624" y="6343879"/>
              <a:ext cx="160506" cy="160506"/>
            </a:xfrm>
            <a:prstGeom prst="diamond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73" name="群組 72"/>
          <p:cNvGrpSpPr>
            <a:grpSpLocks noChangeAspect="1"/>
          </p:cNvGrpSpPr>
          <p:nvPr/>
        </p:nvGrpSpPr>
        <p:grpSpPr>
          <a:xfrm rot="13200000">
            <a:off x="3775473" y="5099944"/>
            <a:ext cx="1218118" cy="1686799"/>
            <a:chOff x="664696" y="4935019"/>
            <a:chExt cx="1133316" cy="1569366"/>
          </a:xfrm>
        </p:grpSpPr>
        <p:grpSp>
          <p:nvGrpSpPr>
            <p:cNvPr id="74" name="Group 42"/>
            <p:cNvGrpSpPr/>
            <p:nvPr/>
          </p:nvGrpSpPr>
          <p:grpSpPr>
            <a:xfrm rot="10800000">
              <a:off x="664696" y="4935019"/>
              <a:ext cx="1133316" cy="1321543"/>
              <a:chOff x="1441590" y="3234251"/>
              <a:chExt cx="1133316" cy="1321543"/>
            </a:xfrm>
          </p:grpSpPr>
          <p:grpSp>
            <p:nvGrpSpPr>
              <p:cNvPr id="76" name="Group 43"/>
              <p:cNvGrpSpPr/>
              <p:nvPr/>
            </p:nvGrpSpPr>
            <p:grpSpPr>
              <a:xfrm>
                <a:off x="1441590" y="3234251"/>
                <a:ext cx="1133316" cy="1321543"/>
                <a:chOff x="1488091" y="3189501"/>
                <a:chExt cx="1030287" cy="1201403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80" name="Oval 47"/>
                <p:cNvSpPr/>
                <p:nvPr/>
              </p:nvSpPr>
              <p:spPr>
                <a:xfrm>
                  <a:off x="1488091" y="3360617"/>
                  <a:ext cx="1030287" cy="103028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81" name="Isosceles Triangle 48"/>
                <p:cNvSpPr/>
                <p:nvPr/>
              </p:nvSpPr>
              <p:spPr>
                <a:xfrm>
                  <a:off x="1837235" y="3189501"/>
                  <a:ext cx="331999" cy="286207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  <p:grpSp>
            <p:nvGrpSpPr>
              <p:cNvPr id="77" name="Group 44"/>
              <p:cNvGrpSpPr/>
              <p:nvPr/>
            </p:nvGrpSpPr>
            <p:grpSpPr>
              <a:xfrm>
                <a:off x="1493105" y="3308643"/>
                <a:ext cx="1030287" cy="1201403"/>
                <a:chOff x="1488091" y="3189501"/>
                <a:chExt cx="1030287" cy="1201403"/>
              </a:xfrm>
            </p:grpSpPr>
            <p:sp>
              <p:nvSpPr>
                <p:cNvPr id="78" name="Oval 45"/>
                <p:cNvSpPr/>
                <p:nvPr/>
              </p:nvSpPr>
              <p:spPr>
                <a:xfrm>
                  <a:off x="1488091" y="3360617"/>
                  <a:ext cx="1030287" cy="103028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79" name="Isosceles Triangle 46"/>
                <p:cNvSpPr/>
                <p:nvPr/>
              </p:nvSpPr>
              <p:spPr>
                <a:xfrm>
                  <a:off x="1837235" y="3189501"/>
                  <a:ext cx="331999" cy="286207"/>
                </a:xfrm>
                <a:prstGeom prst="triangl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</p:grpSp>
        <p:sp>
          <p:nvSpPr>
            <p:cNvPr id="75" name="Diamond 29"/>
            <p:cNvSpPr/>
            <p:nvPr/>
          </p:nvSpPr>
          <p:spPr>
            <a:xfrm>
              <a:off x="1156624" y="6343879"/>
              <a:ext cx="160506" cy="160506"/>
            </a:xfrm>
            <a:prstGeom prst="diamond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82" name="群組 81"/>
          <p:cNvGrpSpPr>
            <a:grpSpLocks noChangeAspect="1"/>
          </p:cNvGrpSpPr>
          <p:nvPr/>
        </p:nvGrpSpPr>
        <p:grpSpPr>
          <a:xfrm rot="13200000">
            <a:off x="4949422" y="5111976"/>
            <a:ext cx="1218118" cy="1686799"/>
            <a:chOff x="664696" y="4935019"/>
            <a:chExt cx="1133316" cy="1569366"/>
          </a:xfrm>
        </p:grpSpPr>
        <p:grpSp>
          <p:nvGrpSpPr>
            <p:cNvPr id="83" name="Group 42"/>
            <p:cNvGrpSpPr/>
            <p:nvPr/>
          </p:nvGrpSpPr>
          <p:grpSpPr>
            <a:xfrm rot="10800000">
              <a:off x="664696" y="4935019"/>
              <a:ext cx="1133316" cy="1321543"/>
              <a:chOff x="1441590" y="3234251"/>
              <a:chExt cx="1133316" cy="1321543"/>
            </a:xfrm>
          </p:grpSpPr>
          <p:grpSp>
            <p:nvGrpSpPr>
              <p:cNvPr id="85" name="Group 43"/>
              <p:cNvGrpSpPr/>
              <p:nvPr/>
            </p:nvGrpSpPr>
            <p:grpSpPr>
              <a:xfrm>
                <a:off x="1441590" y="3234251"/>
                <a:ext cx="1133316" cy="1321543"/>
                <a:chOff x="1488091" y="3189501"/>
                <a:chExt cx="1030287" cy="1201403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89" name="Oval 47"/>
                <p:cNvSpPr/>
                <p:nvPr/>
              </p:nvSpPr>
              <p:spPr>
                <a:xfrm>
                  <a:off x="1488091" y="3360617"/>
                  <a:ext cx="1030287" cy="103028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90" name="Isosceles Triangle 48"/>
                <p:cNvSpPr/>
                <p:nvPr/>
              </p:nvSpPr>
              <p:spPr>
                <a:xfrm>
                  <a:off x="1837235" y="3189501"/>
                  <a:ext cx="331999" cy="286207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  <p:grpSp>
            <p:nvGrpSpPr>
              <p:cNvPr id="86" name="Group 44"/>
              <p:cNvGrpSpPr/>
              <p:nvPr/>
            </p:nvGrpSpPr>
            <p:grpSpPr>
              <a:xfrm>
                <a:off x="1493105" y="3308643"/>
                <a:ext cx="1030287" cy="1201403"/>
                <a:chOff x="1488091" y="3189501"/>
                <a:chExt cx="1030287" cy="1201403"/>
              </a:xfrm>
            </p:grpSpPr>
            <p:sp>
              <p:nvSpPr>
                <p:cNvPr id="87" name="Oval 45"/>
                <p:cNvSpPr/>
                <p:nvPr/>
              </p:nvSpPr>
              <p:spPr>
                <a:xfrm>
                  <a:off x="1488091" y="3360617"/>
                  <a:ext cx="1030287" cy="1030287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88" name="Isosceles Triangle 46"/>
                <p:cNvSpPr/>
                <p:nvPr/>
              </p:nvSpPr>
              <p:spPr>
                <a:xfrm>
                  <a:off x="1837235" y="3189501"/>
                  <a:ext cx="331999" cy="286207"/>
                </a:xfrm>
                <a:prstGeom prst="triangl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</p:grpSp>
        <p:sp>
          <p:nvSpPr>
            <p:cNvPr id="84" name="Diamond 29"/>
            <p:cNvSpPr/>
            <p:nvPr/>
          </p:nvSpPr>
          <p:spPr>
            <a:xfrm>
              <a:off x="1156624" y="6343879"/>
              <a:ext cx="160506" cy="160506"/>
            </a:xfrm>
            <a:prstGeom prst="diamond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91" name="群組 90"/>
          <p:cNvGrpSpPr>
            <a:grpSpLocks noChangeAspect="1"/>
          </p:cNvGrpSpPr>
          <p:nvPr/>
        </p:nvGrpSpPr>
        <p:grpSpPr>
          <a:xfrm rot="13200000">
            <a:off x="6118147" y="5124008"/>
            <a:ext cx="1218118" cy="1686799"/>
            <a:chOff x="664696" y="4935019"/>
            <a:chExt cx="1133316" cy="1569366"/>
          </a:xfrm>
        </p:grpSpPr>
        <p:grpSp>
          <p:nvGrpSpPr>
            <p:cNvPr id="92" name="Group 42"/>
            <p:cNvGrpSpPr/>
            <p:nvPr/>
          </p:nvGrpSpPr>
          <p:grpSpPr>
            <a:xfrm rot="10800000">
              <a:off x="664696" y="4935019"/>
              <a:ext cx="1133316" cy="1321543"/>
              <a:chOff x="1441590" y="3234251"/>
              <a:chExt cx="1133316" cy="1321543"/>
            </a:xfrm>
          </p:grpSpPr>
          <p:grpSp>
            <p:nvGrpSpPr>
              <p:cNvPr id="94" name="Group 43"/>
              <p:cNvGrpSpPr/>
              <p:nvPr/>
            </p:nvGrpSpPr>
            <p:grpSpPr>
              <a:xfrm>
                <a:off x="1441590" y="3234251"/>
                <a:ext cx="1133316" cy="1321543"/>
                <a:chOff x="1488091" y="3189501"/>
                <a:chExt cx="1030287" cy="1201403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98" name="Oval 47"/>
                <p:cNvSpPr/>
                <p:nvPr/>
              </p:nvSpPr>
              <p:spPr>
                <a:xfrm>
                  <a:off x="1488091" y="3360617"/>
                  <a:ext cx="1030287" cy="103028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99" name="Isosceles Triangle 48"/>
                <p:cNvSpPr/>
                <p:nvPr/>
              </p:nvSpPr>
              <p:spPr>
                <a:xfrm>
                  <a:off x="1837235" y="3189501"/>
                  <a:ext cx="331999" cy="286207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  <p:grpSp>
            <p:nvGrpSpPr>
              <p:cNvPr id="95" name="Group 44"/>
              <p:cNvGrpSpPr/>
              <p:nvPr/>
            </p:nvGrpSpPr>
            <p:grpSpPr>
              <a:xfrm>
                <a:off x="1493105" y="3308643"/>
                <a:ext cx="1030287" cy="1201403"/>
                <a:chOff x="1488091" y="3189501"/>
                <a:chExt cx="1030287" cy="1201403"/>
              </a:xfrm>
            </p:grpSpPr>
            <p:sp>
              <p:nvSpPr>
                <p:cNvPr id="96" name="Oval 45"/>
                <p:cNvSpPr/>
                <p:nvPr/>
              </p:nvSpPr>
              <p:spPr>
                <a:xfrm>
                  <a:off x="1488091" y="3360617"/>
                  <a:ext cx="1030287" cy="1030287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97" name="Isosceles Triangle 46"/>
                <p:cNvSpPr/>
                <p:nvPr/>
              </p:nvSpPr>
              <p:spPr>
                <a:xfrm>
                  <a:off x="1837235" y="3189501"/>
                  <a:ext cx="331999" cy="286207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</p:grpSp>
        <p:sp>
          <p:nvSpPr>
            <p:cNvPr id="93" name="Diamond 29"/>
            <p:cNvSpPr/>
            <p:nvPr/>
          </p:nvSpPr>
          <p:spPr>
            <a:xfrm>
              <a:off x="1156624" y="6343879"/>
              <a:ext cx="160506" cy="160506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00" name="群組 99"/>
          <p:cNvGrpSpPr>
            <a:grpSpLocks noChangeAspect="1"/>
          </p:cNvGrpSpPr>
          <p:nvPr/>
        </p:nvGrpSpPr>
        <p:grpSpPr>
          <a:xfrm rot="13200000">
            <a:off x="7287033" y="5136040"/>
            <a:ext cx="1218118" cy="1686799"/>
            <a:chOff x="664696" y="4935019"/>
            <a:chExt cx="1133316" cy="1569366"/>
          </a:xfrm>
        </p:grpSpPr>
        <p:grpSp>
          <p:nvGrpSpPr>
            <p:cNvPr id="101" name="Group 42"/>
            <p:cNvGrpSpPr/>
            <p:nvPr/>
          </p:nvGrpSpPr>
          <p:grpSpPr>
            <a:xfrm rot="10800000">
              <a:off x="664696" y="4935019"/>
              <a:ext cx="1133316" cy="1321543"/>
              <a:chOff x="1441590" y="3234251"/>
              <a:chExt cx="1133316" cy="1321543"/>
            </a:xfrm>
          </p:grpSpPr>
          <p:grpSp>
            <p:nvGrpSpPr>
              <p:cNvPr id="103" name="Group 43"/>
              <p:cNvGrpSpPr/>
              <p:nvPr/>
            </p:nvGrpSpPr>
            <p:grpSpPr>
              <a:xfrm>
                <a:off x="1441590" y="3234251"/>
                <a:ext cx="1133316" cy="1321543"/>
                <a:chOff x="1488091" y="3189501"/>
                <a:chExt cx="1030287" cy="1201403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07" name="Oval 47"/>
                <p:cNvSpPr/>
                <p:nvPr/>
              </p:nvSpPr>
              <p:spPr>
                <a:xfrm>
                  <a:off x="1488091" y="3360617"/>
                  <a:ext cx="1030287" cy="103028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108" name="Isosceles Triangle 48"/>
                <p:cNvSpPr/>
                <p:nvPr/>
              </p:nvSpPr>
              <p:spPr>
                <a:xfrm>
                  <a:off x="1837235" y="3189501"/>
                  <a:ext cx="331999" cy="286207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  <p:grpSp>
            <p:nvGrpSpPr>
              <p:cNvPr id="104" name="Group 44"/>
              <p:cNvGrpSpPr/>
              <p:nvPr/>
            </p:nvGrpSpPr>
            <p:grpSpPr>
              <a:xfrm>
                <a:off x="1493105" y="3308643"/>
                <a:ext cx="1030287" cy="1201403"/>
                <a:chOff x="1488091" y="3189501"/>
                <a:chExt cx="1030287" cy="1201403"/>
              </a:xfrm>
            </p:grpSpPr>
            <p:sp>
              <p:nvSpPr>
                <p:cNvPr id="105" name="Oval 45"/>
                <p:cNvSpPr/>
                <p:nvPr/>
              </p:nvSpPr>
              <p:spPr>
                <a:xfrm>
                  <a:off x="1488091" y="3360617"/>
                  <a:ext cx="1030287" cy="1030287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106" name="Isosceles Triangle 46"/>
                <p:cNvSpPr/>
                <p:nvPr/>
              </p:nvSpPr>
              <p:spPr>
                <a:xfrm>
                  <a:off x="1837235" y="3189501"/>
                  <a:ext cx="331999" cy="286207"/>
                </a:xfrm>
                <a:prstGeom prst="triangl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</p:grpSp>
        <p:sp>
          <p:nvSpPr>
            <p:cNvPr id="102" name="Diamond 29"/>
            <p:cNvSpPr/>
            <p:nvPr/>
          </p:nvSpPr>
          <p:spPr>
            <a:xfrm>
              <a:off x="1156624" y="6343879"/>
              <a:ext cx="160506" cy="160506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5" name="矩形 14"/>
          <p:cNvSpPr/>
          <p:nvPr/>
        </p:nvSpPr>
        <p:spPr>
          <a:xfrm>
            <a:off x="175283" y="5641314"/>
            <a:ext cx="1107996" cy="10341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全球</a:t>
            </a: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</a:t>
            </a:r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中英日文</a:t>
            </a:r>
            <a:endParaRPr lang="en-US" altLang="zh-TW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網站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9" name="矩形 108"/>
          <p:cNvSpPr/>
          <p:nvPr/>
        </p:nvSpPr>
        <p:spPr>
          <a:xfrm>
            <a:off x="1420523" y="5768015"/>
            <a:ext cx="992579" cy="687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</a:t>
            </a: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府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13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局</a:t>
            </a: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處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0" name="矩形 109"/>
          <p:cNvSpPr/>
          <p:nvPr/>
        </p:nvSpPr>
        <p:spPr>
          <a:xfrm>
            <a:off x="2518034" y="5629594"/>
            <a:ext cx="1107996" cy="10341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衛生局</a:t>
            </a:r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及慢性病</a:t>
            </a:r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制所</a:t>
            </a:r>
          </a:p>
        </p:txBody>
      </p:sp>
      <p:sp>
        <p:nvSpPr>
          <p:cNvPr id="111" name="矩形 110"/>
          <p:cNvSpPr/>
          <p:nvPr/>
        </p:nvSpPr>
        <p:spPr>
          <a:xfrm>
            <a:off x="3763274" y="5767181"/>
            <a:ext cx="992580" cy="687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</a:t>
            </a: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縣 </a:t>
            </a:r>
            <a:r>
              <a:rPr lang="en-US" altLang="zh-TW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18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衛生所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2" name="矩形 111"/>
          <p:cNvSpPr/>
          <p:nvPr/>
        </p:nvSpPr>
        <p:spPr>
          <a:xfrm>
            <a:off x="4744829" y="5646987"/>
            <a:ext cx="1338828" cy="978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本縣 </a:t>
            </a:r>
            <a:r>
              <a:rPr lang="en-US" altLang="zh-TW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戶政事務所</a:t>
            </a:r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整併後</a:t>
            </a:r>
            <a:r>
              <a:rPr lang="en-US" altLang="zh-TW" sz="1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13" name="矩形 112"/>
          <p:cNvSpPr/>
          <p:nvPr/>
        </p:nvSpPr>
        <p:spPr>
          <a:xfrm>
            <a:off x="6163192" y="5643072"/>
            <a:ext cx="877163" cy="10341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</a:t>
            </a: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縣 </a:t>
            </a:r>
            <a:r>
              <a:rPr lang="en-US" altLang="zh-TW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地政</a:t>
            </a:r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事務所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7433828" y="5839622"/>
            <a:ext cx="646331" cy="687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</a:t>
            </a: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縣</a:t>
            </a:r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公所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20" name="群組 119"/>
          <p:cNvGrpSpPr>
            <a:grpSpLocks noChangeAspect="1"/>
          </p:cNvGrpSpPr>
          <p:nvPr/>
        </p:nvGrpSpPr>
        <p:grpSpPr>
          <a:xfrm>
            <a:off x="8049824" y="210003"/>
            <a:ext cx="1094176" cy="637456"/>
            <a:chOff x="916275" y="2038234"/>
            <a:chExt cx="1823627" cy="1062425"/>
          </a:xfrm>
        </p:grpSpPr>
        <p:grpSp>
          <p:nvGrpSpPr>
            <p:cNvPr id="121" name="群組 120"/>
            <p:cNvGrpSpPr/>
            <p:nvPr/>
          </p:nvGrpSpPr>
          <p:grpSpPr>
            <a:xfrm>
              <a:off x="1060842" y="2038234"/>
              <a:ext cx="1531472" cy="1062425"/>
              <a:chOff x="1190456" y="2534804"/>
              <a:chExt cx="1416458" cy="1548548"/>
            </a:xfrm>
          </p:grpSpPr>
          <p:sp>
            <p:nvSpPr>
              <p:cNvPr id="123" name="Hexagon 32"/>
              <p:cNvSpPr/>
              <p:nvPr/>
            </p:nvSpPr>
            <p:spPr>
              <a:xfrm rot="5400000">
                <a:off x="1124411" y="2600849"/>
                <a:ext cx="1548548" cy="1416458"/>
              </a:xfrm>
              <a:prstGeom prst="hexagon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24" name="Oval 40"/>
              <p:cNvSpPr/>
              <p:nvPr/>
            </p:nvSpPr>
            <p:spPr>
              <a:xfrm>
                <a:off x="1332018" y="2766114"/>
                <a:ext cx="1155398" cy="1088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127000" dir="13620000">
                  <a:prstClr val="black">
                    <a:alpha val="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122" name="文字方塊 121"/>
            <p:cNvSpPr txBox="1"/>
            <p:nvPr/>
          </p:nvSpPr>
          <p:spPr>
            <a:xfrm>
              <a:off x="916275" y="2137309"/>
              <a:ext cx="1823627" cy="872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資訊</a:t>
              </a:r>
              <a:endParaRPr lang="en-US" altLang="zh-TW" sz="1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4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</a:t>
              </a:r>
              <a:endParaRPr lang="zh-TW" altLang="en-US" sz="14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16" name="文字方塊 115"/>
          <p:cNvSpPr txBox="1"/>
          <p:nvPr/>
        </p:nvSpPr>
        <p:spPr>
          <a:xfrm>
            <a:off x="330875" y="914400"/>
            <a:ext cx="6955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共構</a:t>
            </a:r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概念 </a:t>
            </a:r>
            <a:r>
              <a:rPr lang="zh-TW" altLang="en-US" sz="280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統一</a:t>
            </a:r>
            <a:r>
              <a:rPr lang="zh-TW" altLang="en-US" sz="28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建置、一次修訂、全部</a:t>
            </a:r>
            <a:r>
              <a:rPr lang="zh-TW" altLang="en-US" sz="280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符合</a:t>
            </a:r>
            <a:endParaRPr lang="zh-TW" altLang="en-US" sz="28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7" name="文字方塊 116"/>
          <p:cNvSpPr txBox="1"/>
          <p:nvPr/>
        </p:nvSpPr>
        <p:spPr>
          <a:xfrm>
            <a:off x="8695035" y="6478927"/>
            <a:ext cx="4892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1011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1561968" y="144572"/>
            <a:ext cx="5465145" cy="822664"/>
            <a:chOff x="1561968" y="166606"/>
            <a:chExt cx="5465145" cy="822664"/>
          </a:xfrm>
        </p:grpSpPr>
        <p:sp>
          <p:nvSpPr>
            <p:cNvPr id="7" name="文字方塊 6"/>
            <p:cNvSpPr txBox="1"/>
            <p:nvPr/>
          </p:nvSpPr>
          <p:spPr>
            <a:xfrm>
              <a:off x="1561968" y="166606"/>
              <a:ext cx="41344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開發嘉義縣雲端系統網站</a:t>
              </a: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918022" y="527605"/>
              <a:ext cx="51090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建置本府全球資訊網暨共構網站系統</a:t>
              </a:r>
            </a:p>
          </p:txBody>
        </p:sp>
      </p:grpSp>
      <p:sp>
        <p:nvSpPr>
          <p:cNvPr id="120" name="矩形 119"/>
          <p:cNvSpPr/>
          <p:nvPr/>
        </p:nvSpPr>
        <p:spPr>
          <a:xfrm>
            <a:off x="1573412" y="1417857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電腦版</a:t>
            </a:r>
            <a:endParaRPr lang="zh-TW" altLang="en-US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1" name="矩形 120"/>
          <p:cNvSpPr/>
          <p:nvPr/>
        </p:nvSpPr>
        <p:spPr>
          <a:xfrm>
            <a:off x="4323557" y="1417858"/>
            <a:ext cx="1137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PDA</a:t>
            </a:r>
            <a:r>
              <a:rPr lang="zh-TW" altLang="en-US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</a:t>
            </a:r>
            <a:endParaRPr lang="zh-TW" altLang="en-US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2" name="矩形 121"/>
          <p:cNvSpPr/>
          <p:nvPr/>
        </p:nvSpPr>
        <p:spPr>
          <a:xfrm>
            <a:off x="6557165" y="1417857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手機版</a:t>
            </a:r>
            <a:endParaRPr lang="zh-TW" altLang="en-US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23" name="直線單箭頭接點 122"/>
          <p:cNvCxnSpPr/>
          <p:nvPr/>
        </p:nvCxnSpPr>
        <p:spPr>
          <a:xfrm>
            <a:off x="7993170" y="2207360"/>
            <a:ext cx="0" cy="3664920"/>
          </a:xfrm>
          <a:prstGeom prst="straightConnector1">
            <a:avLst/>
          </a:prstGeom>
          <a:ln w="66675">
            <a:solidFill>
              <a:schemeClr val="bg1">
                <a:lumMod val="50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矩形 123"/>
          <p:cNvSpPr/>
          <p:nvPr/>
        </p:nvSpPr>
        <p:spPr>
          <a:xfrm>
            <a:off x="8018306" y="3386390"/>
            <a:ext cx="4924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瀏</a:t>
            </a:r>
            <a:endParaRPr lang="en-US" altLang="zh-TW" sz="2400" b="1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覽</a:t>
            </a:r>
            <a:endParaRPr lang="en-US" altLang="zh-TW" sz="2400" b="1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</a:t>
            </a:r>
            <a:endParaRPr lang="en-US" altLang="zh-TW" sz="2400" b="1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向</a:t>
            </a:r>
            <a:endParaRPr lang="zh-TW" altLang="en-US" sz="24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0" y="1835369"/>
            <a:ext cx="2413809" cy="6686966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885" y="1818098"/>
            <a:ext cx="1543881" cy="6968975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734" y="1835369"/>
            <a:ext cx="831688" cy="14688381"/>
          </a:xfrm>
          <a:prstGeom prst="rect">
            <a:avLst/>
          </a:prstGeom>
        </p:spPr>
      </p:pic>
      <p:grpSp>
        <p:nvGrpSpPr>
          <p:cNvPr id="26" name="群組 25"/>
          <p:cNvGrpSpPr>
            <a:grpSpLocks noChangeAspect="1"/>
          </p:cNvGrpSpPr>
          <p:nvPr/>
        </p:nvGrpSpPr>
        <p:grpSpPr>
          <a:xfrm>
            <a:off x="8049824" y="210003"/>
            <a:ext cx="1094176" cy="637456"/>
            <a:chOff x="916275" y="2038234"/>
            <a:chExt cx="1823627" cy="1062425"/>
          </a:xfrm>
        </p:grpSpPr>
        <p:grpSp>
          <p:nvGrpSpPr>
            <p:cNvPr id="27" name="群組 26"/>
            <p:cNvGrpSpPr/>
            <p:nvPr/>
          </p:nvGrpSpPr>
          <p:grpSpPr>
            <a:xfrm>
              <a:off x="1060842" y="2038234"/>
              <a:ext cx="1531472" cy="1062425"/>
              <a:chOff x="1190456" y="2534804"/>
              <a:chExt cx="1416458" cy="1548548"/>
            </a:xfrm>
          </p:grpSpPr>
          <p:sp>
            <p:nvSpPr>
              <p:cNvPr id="29" name="Hexagon 32"/>
              <p:cNvSpPr/>
              <p:nvPr/>
            </p:nvSpPr>
            <p:spPr>
              <a:xfrm rot="5400000">
                <a:off x="1124411" y="2600849"/>
                <a:ext cx="1548548" cy="1416458"/>
              </a:xfrm>
              <a:prstGeom prst="hexagon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30" name="Oval 40"/>
              <p:cNvSpPr/>
              <p:nvPr/>
            </p:nvSpPr>
            <p:spPr>
              <a:xfrm>
                <a:off x="1332018" y="2766114"/>
                <a:ext cx="1155398" cy="1088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127000" dir="13620000">
                  <a:prstClr val="black">
                    <a:alpha val="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28" name="文字方塊 27"/>
            <p:cNvSpPr txBox="1"/>
            <p:nvPr/>
          </p:nvSpPr>
          <p:spPr>
            <a:xfrm>
              <a:off x="916275" y="2137309"/>
              <a:ext cx="1823627" cy="872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資訊</a:t>
              </a:r>
              <a:endParaRPr lang="en-US" altLang="zh-TW" sz="1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4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</a:t>
              </a:r>
              <a:endParaRPr lang="zh-TW" altLang="en-US" sz="14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2" name="文字方塊 21"/>
          <p:cNvSpPr txBox="1"/>
          <p:nvPr/>
        </p:nvSpPr>
        <p:spPr>
          <a:xfrm>
            <a:off x="330875" y="914400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全球資訊網瀏覽</a:t>
            </a:r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模式</a:t>
            </a:r>
            <a:endParaRPr lang="zh-TW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8695035" y="6478927"/>
            <a:ext cx="4892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8130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1561968" y="144572"/>
            <a:ext cx="5465145" cy="822664"/>
            <a:chOff x="1561968" y="166606"/>
            <a:chExt cx="5465145" cy="822664"/>
          </a:xfrm>
        </p:grpSpPr>
        <p:sp>
          <p:nvSpPr>
            <p:cNvPr id="7" name="文字方塊 6"/>
            <p:cNvSpPr txBox="1"/>
            <p:nvPr/>
          </p:nvSpPr>
          <p:spPr>
            <a:xfrm>
              <a:off x="1561968" y="166606"/>
              <a:ext cx="41344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開發嘉義縣雲端系統網站</a:t>
              </a: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918022" y="527605"/>
              <a:ext cx="51090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建置本府全球資訊網暨共構網站系統</a:t>
              </a:r>
            </a:p>
          </p:txBody>
        </p:sp>
      </p:grpSp>
      <p:sp>
        <p:nvSpPr>
          <p:cNvPr id="13" name="Rectangle 5"/>
          <p:cNvSpPr>
            <a:spLocks noChangeArrowheads="1"/>
          </p:cNvSpPr>
          <p:nvPr/>
        </p:nvSpPr>
        <p:spPr bwMode="gray">
          <a:xfrm rot="16200000">
            <a:off x="3847229" y="1791301"/>
            <a:ext cx="1404000" cy="152894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 lIns="45720" tIns="44450" rIns="45720" bIns="44450"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Freeform 6"/>
          <p:cNvSpPr>
            <a:spLocks/>
          </p:cNvSpPr>
          <p:nvPr/>
        </p:nvSpPr>
        <p:spPr bwMode="auto">
          <a:xfrm rot="16200000">
            <a:off x="1323068" y="3456128"/>
            <a:ext cx="4612478" cy="899965"/>
          </a:xfrm>
          <a:custGeom>
            <a:avLst/>
            <a:gdLst>
              <a:gd name="T0" fmla="*/ 0 w 1431"/>
              <a:gd name="T1" fmla="*/ 0 h 573"/>
              <a:gd name="T2" fmla="*/ 1431 w 1431"/>
              <a:gd name="T3" fmla="*/ 0 h 573"/>
              <a:gd name="T4" fmla="*/ 1431 w 1431"/>
              <a:gd name="T5" fmla="*/ 339 h 573"/>
              <a:gd name="T6" fmla="*/ 1353 w 1431"/>
              <a:gd name="T7" fmla="*/ 339 h 573"/>
              <a:gd name="T8" fmla="*/ 1272 w 1431"/>
              <a:gd name="T9" fmla="*/ 573 h 573"/>
              <a:gd name="T10" fmla="*/ 1281 w 1431"/>
              <a:gd name="T11" fmla="*/ 339 h 573"/>
              <a:gd name="T12" fmla="*/ 0 w 1431"/>
              <a:gd name="T13" fmla="*/ 339 h 573"/>
              <a:gd name="T14" fmla="*/ 0 w 1431"/>
              <a:gd name="T15" fmla="*/ 0 h 57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31"/>
              <a:gd name="T25" fmla="*/ 0 h 573"/>
              <a:gd name="T26" fmla="*/ 1431 w 1431"/>
              <a:gd name="T27" fmla="*/ 573 h 57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31" h="573">
                <a:moveTo>
                  <a:pt x="0" y="0"/>
                </a:moveTo>
                <a:lnTo>
                  <a:pt x="1431" y="0"/>
                </a:lnTo>
                <a:lnTo>
                  <a:pt x="1431" y="339"/>
                </a:lnTo>
                <a:lnTo>
                  <a:pt x="1353" y="339"/>
                </a:lnTo>
                <a:lnTo>
                  <a:pt x="1272" y="573"/>
                </a:lnTo>
                <a:lnTo>
                  <a:pt x="1281" y="339"/>
                </a:lnTo>
                <a:lnTo>
                  <a:pt x="0" y="33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gray">
          <a:xfrm rot="16200000">
            <a:off x="1065197" y="1655773"/>
            <a:ext cx="1404000" cy="1800000"/>
          </a:xfrm>
          <a:prstGeom prst="rect">
            <a:avLst/>
          </a:prstGeom>
          <a:solidFill>
            <a:srgbClr val="A1A64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4450" rIns="45720" bIns="44450"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Freeform 12"/>
          <p:cNvSpPr>
            <a:spLocks/>
          </p:cNvSpPr>
          <p:nvPr/>
        </p:nvSpPr>
        <p:spPr bwMode="auto">
          <a:xfrm rot="16200000">
            <a:off x="-1613595" y="3451293"/>
            <a:ext cx="4612481" cy="909638"/>
          </a:xfrm>
          <a:custGeom>
            <a:avLst/>
            <a:gdLst>
              <a:gd name="T0" fmla="*/ 0 w 1431"/>
              <a:gd name="T1" fmla="*/ 0 h 573"/>
              <a:gd name="T2" fmla="*/ 1431 w 1431"/>
              <a:gd name="T3" fmla="*/ 0 h 573"/>
              <a:gd name="T4" fmla="*/ 1431 w 1431"/>
              <a:gd name="T5" fmla="*/ 339 h 573"/>
              <a:gd name="T6" fmla="*/ 1353 w 1431"/>
              <a:gd name="T7" fmla="*/ 339 h 573"/>
              <a:gd name="T8" fmla="*/ 1272 w 1431"/>
              <a:gd name="T9" fmla="*/ 573 h 573"/>
              <a:gd name="T10" fmla="*/ 1281 w 1431"/>
              <a:gd name="T11" fmla="*/ 339 h 573"/>
              <a:gd name="T12" fmla="*/ 0 w 1431"/>
              <a:gd name="T13" fmla="*/ 339 h 573"/>
              <a:gd name="T14" fmla="*/ 0 w 1431"/>
              <a:gd name="T15" fmla="*/ 0 h 57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31"/>
              <a:gd name="T25" fmla="*/ 0 h 573"/>
              <a:gd name="T26" fmla="*/ 1431 w 1431"/>
              <a:gd name="T27" fmla="*/ 573 h 57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31" h="573">
                <a:moveTo>
                  <a:pt x="0" y="0"/>
                </a:moveTo>
                <a:lnTo>
                  <a:pt x="1431" y="0"/>
                </a:lnTo>
                <a:lnTo>
                  <a:pt x="1431" y="339"/>
                </a:lnTo>
                <a:lnTo>
                  <a:pt x="1353" y="339"/>
                </a:lnTo>
                <a:lnTo>
                  <a:pt x="1272" y="573"/>
                </a:lnTo>
                <a:lnTo>
                  <a:pt x="1281" y="339"/>
                </a:lnTo>
                <a:lnTo>
                  <a:pt x="0" y="33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zh-TW" altLang="en-US" b="1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AutoShape 13"/>
          <p:cNvSpPr>
            <a:spLocks noChangeArrowheads="1"/>
          </p:cNvSpPr>
          <p:nvPr/>
        </p:nvSpPr>
        <p:spPr bwMode="gray">
          <a:xfrm rot="16200000">
            <a:off x="2488549" y="2313740"/>
            <a:ext cx="883800" cy="479516"/>
          </a:xfrm>
          <a:prstGeom prst="downArrow">
            <a:avLst>
              <a:gd name="adj1" fmla="val 59944"/>
              <a:gd name="adj2" fmla="val 65384"/>
            </a:avLst>
          </a:prstGeom>
          <a:solidFill>
            <a:srgbClr val="A1A64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4450" rIns="45720" bIns="44450"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gray">
          <a:xfrm rot="16200000">
            <a:off x="4020589" y="3046435"/>
            <a:ext cx="1049961" cy="152894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 lIns="45720" tIns="44450" rIns="45720" bIns="44450"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gray">
          <a:xfrm rot="16200000">
            <a:off x="2488550" y="3648707"/>
            <a:ext cx="883800" cy="479516"/>
          </a:xfrm>
          <a:prstGeom prst="downArrow">
            <a:avLst>
              <a:gd name="adj1" fmla="val 59944"/>
              <a:gd name="adj2" fmla="val 65384"/>
            </a:avLst>
          </a:prstGeom>
          <a:solidFill>
            <a:srgbClr val="A1A64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4450" rIns="45720" bIns="44450"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gray">
          <a:xfrm rot="16200000">
            <a:off x="1242216" y="2915420"/>
            <a:ext cx="1049961" cy="1800000"/>
          </a:xfrm>
          <a:prstGeom prst="rect">
            <a:avLst/>
          </a:prstGeom>
          <a:solidFill>
            <a:srgbClr val="A1A64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4450" rIns="45720" bIns="44450"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895684" y="1891779"/>
            <a:ext cx="17506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b="1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建置</a:t>
            </a:r>
            <a:r>
              <a:rPr lang="zh-TW" altLang="en-US" sz="2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本府全球資訊網</a:t>
            </a:r>
            <a:r>
              <a:rPr lang="zh-TW" altLang="en-US" sz="20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中英日文</a:t>
            </a:r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</a:t>
            </a:r>
            <a:r>
              <a:rPr lang="zh-TW" altLang="en-US" sz="2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網站系統</a:t>
            </a:r>
            <a:endParaRPr lang="en-US" altLang="zh-TW" sz="20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899044" y="3324737"/>
            <a:ext cx="17074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TW" altLang="en-US" sz="2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本府</a:t>
            </a:r>
            <a:r>
              <a:rPr lang="en-US" altLang="zh-TW" sz="2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 sz="2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</a:t>
            </a:r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網站</a:t>
            </a:r>
            <a:r>
              <a:rPr lang="zh-TW" altLang="en-US" sz="2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共構網站</a:t>
            </a:r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系統建置</a:t>
            </a:r>
            <a:endParaRPr lang="zh-TW" altLang="en-US" sz="20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3827442" y="3305673"/>
            <a:ext cx="1763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833724" y="1891779"/>
            <a:ext cx="1479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2000" b="1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105</a:t>
            </a:r>
            <a:r>
              <a:rPr lang="zh-TW" altLang="en-US" sz="2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年底</a:t>
            </a:r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完成建置</a:t>
            </a:r>
            <a:endParaRPr lang="en-US" altLang="zh-TW" sz="20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3833424" y="3502391"/>
            <a:ext cx="14766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TW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105</a:t>
            </a:r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年底完成建置</a:t>
            </a:r>
            <a:endParaRPr lang="zh-TW" altLang="en-US" sz="20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ct val="20000"/>
              </a:spcBef>
            </a:pPr>
            <a:endParaRPr lang="zh-TW" altLang="en-US" sz="20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237826" y="2567637"/>
            <a:ext cx="543739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施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容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3201552" y="2634723"/>
            <a:ext cx="54373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績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效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AutoShape 13"/>
          <p:cNvSpPr>
            <a:spLocks noChangeArrowheads="1"/>
          </p:cNvSpPr>
          <p:nvPr/>
        </p:nvSpPr>
        <p:spPr bwMode="gray">
          <a:xfrm rot="16200000">
            <a:off x="5138084" y="2310495"/>
            <a:ext cx="883800" cy="479515"/>
          </a:xfrm>
          <a:prstGeom prst="downArrow">
            <a:avLst>
              <a:gd name="adj1" fmla="val 59944"/>
              <a:gd name="adj2" fmla="val 65384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 lIns="45720" tIns="44450" rIns="45720" bIns="44450"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AutoShape 13"/>
          <p:cNvSpPr>
            <a:spLocks noChangeArrowheads="1"/>
          </p:cNvSpPr>
          <p:nvPr/>
        </p:nvSpPr>
        <p:spPr bwMode="gray">
          <a:xfrm rot="16200000">
            <a:off x="5138086" y="3645462"/>
            <a:ext cx="883800" cy="479516"/>
          </a:xfrm>
          <a:prstGeom prst="downArrow">
            <a:avLst>
              <a:gd name="adj1" fmla="val 59944"/>
              <a:gd name="adj2" fmla="val 65384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 lIns="45720" tIns="44450" rIns="45720" bIns="44450"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gray">
          <a:xfrm rot="16200000">
            <a:off x="7142165" y="1135642"/>
            <a:ext cx="1080000" cy="25357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lIns="45720" tIns="44450" rIns="45720" bIns="44450"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Freeform 6"/>
          <p:cNvSpPr>
            <a:spLocks/>
          </p:cNvSpPr>
          <p:nvPr/>
        </p:nvSpPr>
        <p:spPr bwMode="auto">
          <a:xfrm rot="16200000">
            <a:off x="3952579" y="3452797"/>
            <a:ext cx="4612478" cy="899965"/>
          </a:xfrm>
          <a:custGeom>
            <a:avLst/>
            <a:gdLst>
              <a:gd name="T0" fmla="*/ 0 w 1431"/>
              <a:gd name="T1" fmla="*/ 0 h 573"/>
              <a:gd name="T2" fmla="*/ 1431 w 1431"/>
              <a:gd name="T3" fmla="*/ 0 h 573"/>
              <a:gd name="T4" fmla="*/ 1431 w 1431"/>
              <a:gd name="T5" fmla="*/ 339 h 573"/>
              <a:gd name="T6" fmla="*/ 1353 w 1431"/>
              <a:gd name="T7" fmla="*/ 339 h 573"/>
              <a:gd name="T8" fmla="*/ 1272 w 1431"/>
              <a:gd name="T9" fmla="*/ 573 h 573"/>
              <a:gd name="T10" fmla="*/ 1281 w 1431"/>
              <a:gd name="T11" fmla="*/ 339 h 573"/>
              <a:gd name="T12" fmla="*/ 0 w 1431"/>
              <a:gd name="T13" fmla="*/ 339 h 573"/>
              <a:gd name="T14" fmla="*/ 0 w 1431"/>
              <a:gd name="T15" fmla="*/ 0 h 57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31"/>
              <a:gd name="T25" fmla="*/ 0 h 573"/>
              <a:gd name="T26" fmla="*/ 1431 w 1431"/>
              <a:gd name="T27" fmla="*/ 573 h 57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31" h="573">
                <a:moveTo>
                  <a:pt x="0" y="0"/>
                </a:moveTo>
                <a:lnTo>
                  <a:pt x="1431" y="0"/>
                </a:lnTo>
                <a:lnTo>
                  <a:pt x="1431" y="339"/>
                </a:lnTo>
                <a:lnTo>
                  <a:pt x="1353" y="339"/>
                </a:lnTo>
                <a:lnTo>
                  <a:pt x="1272" y="573"/>
                </a:lnTo>
                <a:lnTo>
                  <a:pt x="1281" y="339"/>
                </a:lnTo>
                <a:lnTo>
                  <a:pt x="0" y="339"/>
                </a:lnTo>
                <a:lnTo>
                  <a:pt x="0" y="0"/>
                </a:lnTo>
                <a:close/>
              </a:path>
            </a:pathLst>
          </a:custGeom>
          <a:solidFill>
            <a:srgbClr val="FF5050"/>
          </a:solidFill>
          <a:ln w="38100">
            <a:solidFill>
              <a:srgbClr val="FF5050"/>
            </a:solidFill>
            <a:round/>
            <a:headEnd/>
            <a:tailEnd/>
          </a:ln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6456953" y="3302342"/>
            <a:ext cx="1763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6453060" y="2122326"/>
            <a:ext cx="2486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節省預算經費：</a:t>
            </a:r>
            <a:endParaRPr lang="en-US" altLang="zh-TW" sz="2000" b="1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全縣約</a:t>
            </a:r>
            <a:r>
              <a:rPr lang="en-US" altLang="zh-TW" sz="2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4,892</a:t>
            </a:r>
            <a:r>
              <a:rPr lang="zh-TW" altLang="en-US" sz="2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endParaRPr lang="zh-TW" altLang="en-US" sz="20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5831063" y="2634723"/>
            <a:ext cx="54373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效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益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gray">
          <a:xfrm rot="16200000">
            <a:off x="6603961" y="2802461"/>
            <a:ext cx="2156408" cy="25357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lIns="45720" tIns="44450" rIns="45720" bIns="44450"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6463234" y="3241039"/>
            <a:ext cx="2486826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系統共構示範：</a:t>
            </a:r>
            <a:endParaRPr lang="en-US" altLang="zh-TW" sz="2000" b="1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高雄市參採此案。</a:t>
            </a:r>
            <a:endParaRPr lang="en-US" altLang="zh-TW" sz="2000" b="1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600" b="1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與屏東縣</a:t>
            </a:r>
            <a:r>
              <a:rPr lang="zh-TW" altLang="en-US" sz="2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、高雄市，並列使用共構網站系統之縣市</a:t>
            </a:r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政府。</a:t>
            </a:r>
            <a:endParaRPr lang="en-US" altLang="zh-TW" sz="2000" b="1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6462441" y="4104342"/>
            <a:ext cx="1763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Rectangle 5"/>
          <p:cNvSpPr>
            <a:spLocks noChangeArrowheads="1"/>
          </p:cNvSpPr>
          <p:nvPr/>
        </p:nvSpPr>
        <p:spPr bwMode="gray">
          <a:xfrm rot="16200000">
            <a:off x="3601988" y="4549529"/>
            <a:ext cx="1879377" cy="152894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 lIns="45720" tIns="44450" rIns="45720" bIns="44450"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AutoShape 13"/>
          <p:cNvSpPr>
            <a:spLocks noChangeArrowheads="1"/>
          </p:cNvSpPr>
          <p:nvPr/>
        </p:nvSpPr>
        <p:spPr bwMode="gray">
          <a:xfrm rot="16200000">
            <a:off x="2484657" y="5107894"/>
            <a:ext cx="883800" cy="479516"/>
          </a:xfrm>
          <a:prstGeom prst="downArrow">
            <a:avLst>
              <a:gd name="adj1" fmla="val 59944"/>
              <a:gd name="adj2" fmla="val 65384"/>
            </a:avLst>
          </a:prstGeom>
          <a:solidFill>
            <a:srgbClr val="A1A64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4450" rIns="45720" bIns="44450"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Rectangle 11"/>
          <p:cNvSpPr>
            <a:spLocks noChangeArrowheads="1"/>
          </p:cNvSpPr>
          <p:nvPr/>
        </p:nvSpPr>
        <p:spPr bwMode="gray">
          <a:xfrm rot="16200000">
            <a:off x="823615" y="4418514"/>
            <a:ext cx="1879377" cy="1800000"/>
          </a:xfrm>
          <a:prstGeom prst="rect">
            <a:avLst/>
          </a:prstGeom>
          <a:solidFill>
            <a:srgbClr val="A1A64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4450" rIns="45720" bIns="44450"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895151" y="4319211"/>
            <a:ext cx="17074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納入</a:t>
            </a:r>
            <a:r>
              <a:rPr lang="zh-TW" altLang="en-US" sz="2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本縣有意願使用共構網站之衛生局、慢性病防制所、衛生所、戶所、地所及</a:t>
            </a:r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公所</a:t>
            </a:r>
            <a:endParaRPr lang="zh-TW" altLang="en-US" sz="20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文字方塊 44"/>
          <p:cNvSpPr txBox="1"/>
          <p:nvPr/>
        </p:nvSpPr>
        <p:spPr>
          <a:xfrm>
            <a:off x="3823549" y="4764860"/>
            <a:ext cx="1763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文字方塊 45"/>
          <p:cNvSpPr txBox="1"/>
          <p:nvPr/>
        </p:nvSpPr>
        <p:spPr>
          <a:xfrm>
            <a:off x="3829531" y="4653418"/>
            <a:ext cx="14766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TW" sz="2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105</a:t>
            </a:r>
            <a:r>
              <a:rPr lang="zh-TW" altLang="en-US" sz="2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年底</a:t>
            </a:r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完成至少</a:t>
            </a:r>
            <a:r>
              <a:rPr lang="en-US" altLang="zh-TW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38</a:t>
            </a:r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個機關共構網站建置</a:t>
            </a:r>
            <a:endParaRPr lang="zh-TW" altLang="en-US" sz="20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AutoShape 13"/>
          <p:cNvSpPr>
            <a:spLocks noChangeArrowheads="1"/>
          </p:cNvSpPr>
          <p:nvPr/>
        </p:nvSpPr>
        <p:spPr bwMode="gray">
          <a:xfrm rot="16200000">
            <a:off x="5134193" y="5104649"/>
            <a:ext cx="883800" cy="479516"/>
          </a:xfrm>
          <a:prstGeom prst="downArrow">
            <a:avLst>
              <a:gd name="adj1" fmla="val 59944"/>
              <a:gd name="adj2" fmla="val 65384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 lIns="45720" tIns="44450" rIns="45720" bIns="44450"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文字方塊 48"/>
          <p:cNvSpPr txBox="1"/>
          <p:nvPr/>
        </p:nvSpPr>
        <p:spPr>
          <a:xfrm>
            <a:off x="6458548" y="5563529"/>
            <a:ext cx="1763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Rectangle 5"/>
          <p:cNvSpPr>
            <a:spLocks noChangeArrowheads="1"/>
          </p:cNvSpPr>
          <p:nvPr/>
        </p:nvSpPr>
        <p:spPr bwMode="gray">
          <a:xfrm rot="16200000">
            <a:off x="7162116" y="4431247"/>
            <a:ext cx="1019751" cy="25357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lIns="45720" tIns="44450" rIns="45720" bIns="44450"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6453060" y="5213332"/>
            <a:ext cx="2486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統一建置</a:t>
            </a:r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endParaRPr lang="en-US" altLang="zh-TW" sz="2000" b="1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一次</a:t>
            </a:r>
            <a:r>
              <a:rPr lang="zh-TW" altLang="en-US" sz="2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修訂</a:t>
            </a:r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endParaRPr lang="en-US" altLang="zh-TW" sz="2000" b="1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全部</a:t>
            </a:r>
            <a:r>
              <a:rPr lang="zh-TW" altLang="en-US" sz="2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符合</a:t>
            </a:r>
          </a:p>
        </p:txBody>
      </p:sp>
      <p:grpSp>
        <p:nvGrpSpPr>
          <p:cNvPr id="48" name="群組 47"/>
          <p:cNvGrpSpPr>
            <a:grpSpLocks noChangeAspect="1"/>
          </p:cNvGrpSpPr>
          <p:nvPr/>
        </p:nvGrpSpPr>
        <p:grpSpPr>
          <a:xfrm>
            <a:off x="8049824" y="210003"/>
            <a:ext cx="1094176" cy="637456"/>
            <a:chOff x="916275" y="2038234"/>
            <a:chExt cx="1823627" cy="1062425"/>
          </a:xfrm>
        </p:grpSpPr>
        <p:grpSp>
          <p:nvGrpSpPr>
            <p:cNvPr id="52" name="群組 51"/>
            <p:cNvGrpSpPr/>
            <p:nvPr/>
          </p:nvGrpSpPr>
          <p:grpSpPr>
            <a:xfrm>
              <a:off x="1060842" y="2038234"/>
              <a:ext cx="1531472" cy="1062425"/>
              <a:chOff x="1190456" y="2534804"/>
              <a:chExt cx="1416458" cy="1548548"/>
            </a:xfrm>
          </p:grpSpPr>
          <p:sp>
            <p:nvSpPr>
              <p:cNvPr id="54" name="Hexagon 32"/>
              <p:cNvSpPr/>
              <p:nvPr/>
            </p:nvSpPr>
            <p:spPr>
              <a:xfrm rot="5400000">
                <a:off x="1124411" y="2600849"/>
                <a:ext cx="1548548" cy="1416458"/>
              </a:xfrm>
              <a:prstGeom prst="hexagon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55" name="Oval 40"/>
              <p:cNvSpPr/>
              <p:nvPr/>
            </p:nvSpPr>
            <p:spPr>
              <a:xfrm>
                <a:off x="1332018" y="2766114"/>
                <a:ext cx="1155398" cy="1088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127000" dir="13620000">
                  <a:prstClr val="black">
                    <a:alpha val="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53" name="文字方塊 52"/>
            <p:cNvSpPr txBox="1"/>
            <p:nvPr/>
          </p:nvSpPr>
          <p:spPr>
            <a:xfrm>
              <a:off x="916275" y="2137309"/>
              <a:ext cx="1823627" cy="872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資訊</a:t>
              </a:r>
              <a:endParaRPr lang="en-US" altLang="zh-TW" sz="14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4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</a:t>
              </a:r>
              <a:endParaRPr lang="zh-TW" altLang="en-US" sz="14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57" name="文字方塊 56"/>
          <p:cNvSpPr txBox="1"/>
          <p:nvPr/>
        </p:nvSpPr>
        <p:spPr>
          <a:xfrm>
            <a:off x="330875" y="914400"/>
            <a:ext cx="4903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施政計畫</a:t>
            </a:r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實現 </a:t>
            </a:r>
            <a:r>
              <a:rPr lang="zh-TW" altLang="en-US" sz="280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預期</a:t>
            </a:r>
            <a:r>
              <a:rPr lang="zh-TW" altLang="en-US" sz="28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效益推</a:t>
            </a:r>
            <a:r>
              <a:rPr lang="zh-TW" altLang="en-US" sz="2800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估</a:t>
            </a:r>
            <a:endParaRPr lang="zh-TW" altLang="en-US" sz="28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文字方塊 57"/>
          <p:cNvSpPr txBox="1"/>
          <p:nvPr/>
        </p:nvSpPr>
        <p:spPr>
          <a:xfrm>
            <a:off x="8695035" y="6478927"/>
            <a:ext cx="4892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904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1561968" y="144572"/>
            <a:ext cx="5929828" cy="822664"/>
            <a:chOff x="1561968" y="166606"/>
            <a:chExt cx="5929828" cy="822664"/>
          </a:xfrm>
        </p:grpSpPr>
        <p:sp>
          <p:nvSpPr>
            <p:cNvPr id="3" name="文字方塊 2"/>
            <p:cNvSpPr txBox="1"/>
            <p:nvPr/>
          </p:nvSpPr>
          <p:spPr>
            <a:xfrm>
              <a:off x="1561968" y="166606"/>
              <a:ext cx="59298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鼓勵業者異業合作凝聚低碳觀光能量</a:t>
              </a:r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1918022" y="527605"/>
              <a:ext cx="44935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零預算成立嘉義縣低碳轉運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中心</a:t>
              </a:r>
              <a:endPara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8054472" y="210003"/>
            <a:ext cx="1094400" cy="637200"/>
            <a:chOff x="192323" y="2889714"/>
            <a:chExt cx="1823627" cy="1062425"/>
          </a:xfrm>
        </p:grpSpPr>
        <p:grpSp>
          <p:nvGrpSpPr>
            <p:cNvPr id="37" name="群組 36"/>
            <p:cNvGrpSpPr/>
            <p:nvPr/>
          </p:nvGrpSpPr>
          <p:grpSpPr>
            <a:xfrm>
              <a:off x="335732" y="2889714"/>
              <a:ext cx="1531472" cy="1062425"/>
              <a:chOff x="1170377" y="4995955"/>
              <a:chExt cx="1416458" cy="1548548"/>
            </a:xfrm>
          </p:grpSpPr>
          <p:sp>
            <p:nvSpPr>
              <p:cNvPr id="39" name="Hexagon 31"/>
              <p:cNvSpPr/>
              <p:nvPr/>
            </p:nvSpPr>
            <p:spPr>
              <a:xfrm rot="5400000">
                <a:off x="1104332" y="5062000"/>
                <a:ext cx="1548548" cy="1416458"/>
              </a:xfrm>
              <a:prstGeom prst="hexagon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1301077" y="5225771"/>
                <a:ext cx="1155398" cy="1088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127000" dir="13620000">
                  <a:prstClr val="black">
                    <a:alpha val="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38" name="文字方塊 37"/>
            <p:cNvSpPr txBox="1"/>
            <p:nvPr/>
          </p:nvSpPr>
          <p:spPr>
            <a:xfrm>
              <a:off x="192323" y="2983963"/>
              <a:ext cx="1823627" cy="872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合</a:t>
              </a:r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作</a:t>
              </a:r>
              <a:endParaRPr lang="en-US" altLang="zh-TW" sz="14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</a:t>
              </a:r>
            </a:p>
          </p:txBody>
        </p:sp>
      </p:grpSp>
      <p:pic>
        <p:nvPicPr>
          <p:cNvPr id="41" name="圖片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583" y="5027832"/>
            <a:ext cx="1461516" cy="86944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2" name="圖片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73" y="2036345"/>
            <a:ext cx="1265862" cy="843908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11" y="4885808"/>
            <a:ext cx="716951" cy="727050"/>
          </a:xfrm>
          <a:prstGeom prst="rect">
            <a:avLst/>
          </a:prstGeom>
        </p:spPr>
      </p:pic>
      <p:pic>
        <p:nvPicPr>
          <p:cNvPr id="44" name="Picture 2" descr="嘉義縣政府在太保縣治特區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397" y="3629134"/>
            <a:ext cx="1965187" cy="122297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s://photo.network.com.tw/scenery/3FD91FE3-E256-446B-B51A-F9793CBBE145_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123" y="3612202"/>
            <a:ext cx="2075125" cy="1251472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圖片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3335" y="2395318"/>
            <a:ext cx="2352561" cy="1479525"/>
          </a:xfrm>
          <a:prstGeom prst="rect">
            <a:avLst/>
          </a:prstGeom>
        </p:spPr>
      </p:pic>
      <p:sp>
        <p:nvSpPr>
          <p:cNvPr id="47" name="圓形箭號 46"/>
          <p:cNvSpPr/>
          <p:nvPr/>
        </p:nvSpPr>
        <p:spPr>
          <a:xfrm rot="16200000">
            <a:off x="2455766" y="1512165"/>
            <a:ext cx="3480296" cy="4763339"/>
          </a:xfrm>
          <a:prstGeom prst="circularArrow">
            <a:avLst>
              <a:gd name="adj1" fmla="val 10372"/>
              <a:gd name="adj2" fmla="val 1142319"/>
              <a:gd name="adj3" fmla="val 21456829"/>
              <a:gd name="adj4" fmla="val 10243574"/>
              <a:gd name="adj5" fmla="val 12500"/>
            </a:avLst>
          </a:prstGeom>
          <a:gradFill>
            <a:gsLst>
              <a:gs pos="25000">
                <a:srgbClr val="339966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圓形箭號 47"/>
          <p:cNvSpPr/>
          <p:nvPr/>
        </p:nvSpPr>
        <p:spPr>
          <a:xfrm rot="5400000">
            <a:off x="3446366" y="1487262"/>
            <a:ext cx="3480296" cy="4763339"/>
          </a:xfrm>
          <a:prstGeom prst="circularArrow">
            <a:avLst>
              <a:gd name="adj1" fmla="val 10372"/>
              <a:gd name="adj2" fmla="val 1142319"/>
              <a:gd name="adj3" fmla="val 21456829"/>
              <a:gd name="adj4" fmla="val 10243574"/>
              <a:gd name="adj5" fmla="val 12500"/>
            </a:avLst>
          </a:prstGeom>
          <a:gradFill>
            <a:gsLst>
              <a:gs pos="25000">
                <a:srgbClr val="339966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向右箭號 48"/>
          <p:cNvSpPr/>
          <p:nvPr/>
        </p:nvSpPr>
        <p:spPr>
          <a:xfrm>
            <a:off x="6653786" y="3385967"/>
            <a:ext cx="762000" cy="381000"/>
          </a:xfrm>
          <a:prstGeom prst="rightArrow">
            <a:avLst/>
          </a:prstGeom>
          <a:gradFill>
            <a:gsLst>
              <a:gs pos="45000">
                <a:srgbClr val="339966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向右箭號 49"/>
          <p:cNvSpPr/>
          <p:nvPr/>
        </p:nvSpPr>
        <p:spPr>
          <a:xfrm>
            <a:off x="1920419" y="3806564"/>
            <a:ext cx="762000" cy="381000"/>
          </a:xfrm>
          <a:prstGeom prst="rightArrow">
            <a:avLst/>
          </a:prstGeom>
          <a:gradFill>
            <a:gsLst>
              <a:gs pos="45000">
                <a:srgbClr val="339966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向右箭號 50"/>
          <p:cNvSpPr/>
          <p:nvPr/>
        </p:nvSpPr>
        <p:spPr>
          <a:xfrm rot="10800000">
            <a:off x="1920419" y="3385967"/>
            <a:ext cx="762000" cy="381000"/>
          </a:xfrm>
          <a:prstGeom prst="rightArrow">
            <a:avLst/>
          </a:prstGeom>
          <a:gradFill>
            <a:gsLst>
              <a:gs pos="45000">
                <a:srgbClr val="339966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向右箭號 51"/>
          <p:cNvSpPr/>
          <p:nvPr/>
        </p:nvSpPr>
        <p:spPr>
          <a:xfrm rot="10800000">
            <a:off x="6653786" y="3806564"/>
            <a:ext cx="762000" cy="381000"/>
          </a:xfrm>
          <a:prstGeom prst="rightArrow">
            <a:avLst/>
          </a:prstGeom>
          <a:gradFill>
            <a:gsLst>
              <a:gs pos="45000">
                <a:srgbClr val="339966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481584" y="534085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區域旅遊</a:t>
            </a:r>
            <a:endParaRPr lang="zh-TW" altLang="en-US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7803211" y="41921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飯店接駁</a:t>
            </a:r>
            <a:endParaRPr lang="zh-TW" altLang="en-US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7798520" y="534085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公務運輸</a:t>
            </a:r>
            <a:endParaRPr lang="zh-TW" altLang="en-US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6" name="圖片 55"/>
          <p:cNvPicPr>
            <a:picLocks noChangeAspect="1"/>
          </p:cNvPicPr>
          <p:nvPr/>
        </p:nvPicPr>
        <p:blipFill rotWithShape="1">
          <a:blip r:embed="rId8"/>
          <a:srcRect l="25723" t="29700" r="26608" b="19104"/>
          <a:stretch/>
        </p:blipFill>
        <p:spPr>
          <a:xfrm>
            <a:off x="7820877" y="1866543"/>
            <a:ext cx="1166530" cy="1252841"/>
          </a:xfrm>
          <a:prstGeom prst="rect">
            <a:avLst/>
          </a:prstGeom>
        </p:spPr>
      </p:pic>
      <p:sp>
        <p:nvSpPr>
          <p:cNvPr id="57" name="文字方塊 56"/>
          <p:cNvSpPr txBox="1"/>
          <p:nvPr/>
        </p:nvSpPr>
        <p:spPr>
          <a:xfrm>
            <a:off x="2850374" y="433858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縣治特區</a:t>
            </a:r>
            <a:endParaRPr lang="zh-TW" altLang="en-US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文字方塊 57"/>
          <p:cNvSpPr txBox="1"/>
          <p:nvPr/>
        </p:nvSpPr>
        <p:spPr>
          <a:xfrm>
            <a:off x="3986784" y="334351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故宮南院</a:t>
            </a:r>
            <a:endParaRPr lang="zh-TW" altLang="en-US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9" name="圖片 58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4" y="2281184"/>
            <a:ext cx="1728000" cy="1008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0" name="圖片 59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3" y="3337384"/>
            <a:ext cx="1727999" cy="1008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1" name="圖片 6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9609" y="4576709"/>
            <a:ext cx="1476375" cy="828675"/>
          </a:xfrm>
          <a:prstGeom prst="rect">
            <a:avLst/>
          </a:prstGeom>
        </p:spPr>
      </p:pic>
      <p:pic>
        <p:nvPicPr>
          <p:cNvPr id="62" name="圖片 6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3619" y="3252961"/>
            <a:ext cx="1438275" cy="990600"/>
          </a:xfrm>
          <a:prstGeom prst="rect">
            <a:avLst/>
          </a:prstGeom>
        </p:spPr>
      </p:pic>
      <p:pic>
        <p:nvPicPr>
          <p:cNvPr id="63" name="圖片 62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29" y="4397384"/>
            <a:ext cx="1728000" cy="1008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4" name="文字方塊 63"/>
          <p:cNvSpPr txBox="1"/>
          <p:nvPr/>
        </p:nvSpPr>
        <p:spPr>
          <a:xfrm>
            <a:off x="5009412" y="433858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嘉義高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鐵</a:t>
            </a:r>
          </a:p>
        </p:txBody>
      </p:sp>
      <p:pic>
        <p:nvPicPr>
          <p:cNvPr id="65" name="圖片 6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53954" y="2522418"/>
            <a:ext cx="716947" cy="442055"/>
          </a:xfrm>
          <a:prstGeom prst="rect">
            <a:avLst/>
          </a:prstGeom>
        </p:spPr>
      </p:pic>
      <p:sp>
        <p:nvSpPr>
          <p:cNvPr id="66" name="文字方塊 65"/>
          <p:cNvSpPr txBox="1"/>
          <p:nvPr/>
        </p:nvSpPr>
        <p:spPr>
          <a:xfrm>
            <a:off x="330875" y="914400"/>
            <a:ext cx="6340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「嘉義縣低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碳轉運中心」成立動機</a:t>
            </a:r>
          </a:p>
        </p:txBody>
      </p:sp>
      <p:sp>
        <p:nvSpPr>
          <p:cNvPr id="67" name="文字方塊 66"/>
          <p:cNvSpPr txBox="1"/>
          <p:nvPr/>
        </p:nvSpPr>
        <p:spPr>
          <a:xfrm>
            <a:off x="8695035" y="6478927"/>
            <a:ext cx="4892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174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1561968" y="144572"/>
            <a:ext cx="5929828" cy="822664"/>
            <a:chOff x="1561968" y="166606"/>
            <a:chExt cx="5929828" cy="822664"/>
          </a:xfrm>
        </p:grpSpPr>
        <p:sp>
          <p:nvSpPr>
            <p:cNvPr id="3" name="文字方塊 2"/>
            <p:cNvSpPr txBox="1"/>
            <p:nvPr/>
          </p:nvSpPr>
          <p:spPr>
            <a:xfrm>
              <a:off x="1561968" y="166606"/>
              <a:ext cx="59298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鼓勵業者異業合作凝聚低碳觀光能量</a:t>
              </a:r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1918022" y="527605"/>
              <a:ext cx="44935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零預算成立嘉義縣低碳轉運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中心</a:t>
              </a:r>
              <a:endPara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8054472" y="210003"/>
            <a:ext cx="1094400" cy="637200"/>
            <a:chOff x="192323" y="2889714"/>
            <a:chExt cx="1823627" cy="1062425"/>
          </a:xfrm>
        </p:grpSpPr>
        <p:grpSp>
          <p:nvGrpSpPr>
            <p:cNvPr id="37" name="群組 36"/>
            <p:cNvGrpSpPr/>
            <p:nvPr/>
          </p:nvGrpSpPr>
          <p:grpSpPr>
            <a:xfrm>
              <a:off x="335732" y="2889714"/>
              <a:ext cx="1531472" cy="1062425"/>
              <a:chOff x="1170377" y="4995955"/>
              <a:chExt cx="1416458" cy="1548548"/>
            </a:xfrm>
          </p:grpSpPr>
          <p:sp>
            <p:nvSpPr>
              <p:cNvPr id="39" name="Hexagon 31"/>
              <p:cNvSpPr/>
              <p:nvPr/>
            </p:nvSpPr>
            <p:spPr>
              <a:xfrm rot="5400000">
                <a:off x="1104332" y="5062000"/>
                <a:ext cx="1548548" cy="1416458"/>
              </a:xfrm>
              <a:prstGeom prst="hexagon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1301077" y="5225771"/>
                <a:ext cx="1155398" cy="1088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38100" dist="127000" dir="13620000">
                  <a:prstClr val="black">
                    <a:alpha val="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38" name="文字方塊 37"/>
            <p:cNvSpPr txBox="1"/>
            <p:nvPr/>
          </p:nvSpPr>
          <p:spPr>
            <a:xfrm>
              <a:off x="192323" y="2983963"/>
              <a:ext cx="1823627" cy="872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 smtClean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合</a:t>
              </a:r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作</a:t>
              </a:r>
              <a:endParaRPr lang="en-US" altLang="zh-TW" sz="14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400" b="1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</a:t>
              </a:r>
            </a:p>
          </p:txBody>
        </p:sp>
      </p:grpSp>
      <p:sp>
        <p:nvSpPr>
          <p:cNvPr id="66" name="文字方塊 65"/>
          <p:cNvSpPr txBox="1"/>
          <p:nvPr/>
        </p:nvSpPr>
        <p:spPr>
          <a:xfrm>
            <a:off x="330875" y="914400"/>
            <a:ext cx="7981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「嘉義縣低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碳轉運中心」低碳運具租賃服務</a:t>
            </a:r>
          </a:p>
        </p:txBody>
      </p:sp>
      <p:pic>
        <p:nvPicPr>
          <p:cNvPr id="67" name="圖片 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053" y="5412221"/>
            <a:ext cx="2056822" cy="122358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8" name="文字方塊 67"/>
          <p:cNvSpPr txBox="1"/>
          <p:nvPr/>
        </p:nvSpPr>
        <p:spPr>
          <a:xfrm>
            <a:off x="508984" y="1640546"/>
            <a:ext cx="2722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委託經營管理</a:t>
            </a:r>
            <a:endParaRPr lang="en-US" altLang="zh-TW" sz="3200" b="1" dirty="0" smtClean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12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</a:t>
            </a:r>
            <a:endParaRPr lang="en-US" altLang="zh-TW" sz="3200" b="1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多元低碳運具</a:t>
            </a:r>
            <a:endParaRPr lang="en-US" altLang="zh-TW" sz="3200" b="1" dirty="0" smtClean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專業租賃</a:t>
            </a:r>
            <a:r>
              <a:rPr lang="zh-TW" altLang="en-US" sz="32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  <a:endParaRPr lang="en-US" altLang="zh-TW" sz="32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9" name="Straight Connector 29"/>
          <p:cNvCxnSpPr/>
          <p:nvPr/>
        </p:nvCxnSpPr>
        <p:spPr>
          <a:xfrm>
            <a:off x="2625045" y="1495751"/>
            <a:ext cx="723210" cy="0"/>
          </a:xfrm>
          <a:prstGeom prst="line">
            <a:avLst/>
          </a:prstGeom>
          <a:solidFill>
            <a:schemeClr val="bg1">
              <a:lumMod val="85000"/>
            </a:schemeClr>
          </a:solidFill>
          <a:ln>
            <a:noFill/>
            <a:headEnd type="none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群組 69"/>
          <p:cNvGrpSpPr/>
          <p:nvPr/>
        </p:nvGrpSpPr>
        <p:grpSpPr>
          <a:xfrm>
            <a:off x="2254631" y="5422460"/>
            <a:ext cx="665322" cy="665322"/>
            <a:chOff x="1746607" y="4997530"/>
            <a:chExt cx="665322" cy="665322"/>
          </a:xfrm>
        </p:grpSpPr>
        <p:sp>
          <p:nvSpPr>
            <p:cNvPr id="71" name="Oval 14"/>
            <p:cNvSpPr/>
            <p:nvPr/>
          </p:nvSpPr>
          <p:spPr>
            <a:xfrm>
              <a:off x="1746607" y="4997530"/>
              <a:ext cx="665322" cy="665322"/>
            </a:xfrm>
            <a:prstGeom prst="ellipse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2" name="Rectangle 22"/>
            <p:cNvSpPr/>
            <p:nvPr/>
          </p:nvSpPr>
          <p:spPr>
            <a:xfrm>
              <a:off x="1897007" y="5070328"/>
              <a:ext cx="39786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群組 72"/>
          <p:cNvGrpSpPr/>
          <p:nvPr/>
        </p:nvGrpSpPr>
        <p:grpSpPr>
          <a:xfrm>
            <a:off x="3067887" y="4479263"/>
            <a:ext cx="665322" cy="665322"/>
            <a:chOff x="2718769" y="4243545"/>
            <a:chExt cx="665322" cy="665322"/>
          </a:xfrm>
        </p:grpSpPr>
        <p:sp>
          <p:nvSpPr>
            <p:cNvPr id="74" name="Oval 13"/>
            <p:cNvSpPr/>
            <p:nvPr/>
          </p:nvSpPr>
          <p:spPr>
            <a:xfrm>
              <a:off x="2718769" y="4243545"/>
              <a:ext cx="665322" cy="665322"/>
            </a:xfrm>
            <a:prstGeom prst="ellipse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5" name="Rectangle 23"/>
            <p:cNvSpPr/>
            <p:nvPr/>
          </p:nvSpPr>
          <p:spPr>
            <a:xfrm>
              <a:off x="2875828" y="4323026"/>
              <a:ext cx="39786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2</a:t>
              </a:r>
              <a:endParaRPr 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6" name="群組 75"/>
          <p:cNvGrpSpPr/>
          <p:nvPr/>
        </p:nvGrpSpPr>
        <p:grpSpPr>
          <a:xfrm>
            <a:off x="3425249" y="3201625"/>
            <a:ext cx="665322" cy="665322"/>
            <a:chOff x="2648344" y="2157023"/>
            <a:chExt cx="665322" cy="665322"/>
          </a:xfrm>
        </p:grpSpPr>
        <p:sp>
          <p:nvSpPr>
            <p:cNvPr id="77" name="Oval 11"/>
            <p:cNvSpPr/>
            <p:nvPr/>
          </p:nvSpPr>
          <p:spPr>
            <a:xfrm>
              <a:off x="2648344" y="2157023"/>
              <a:ext cx="665322" cy="665322"/>
            </a:xfrm>
            <a:prstGeom prst="ellipse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8" name="Rectangle 25"/>
            <p:cNvSpPr/>
            <p:nvPr/>
          </p:nvSpPr>
          <p:spPr>
            <a:xfrm>
              <a:off x="2809944" y="2225839"/>
              <a:ext cx="39786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8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群組 78"/>
          <p:cNvGrpSpPr/>
          <p:nvPr/>
        </p:nvGrpSpPr>
        <p:grpSpPr>
          <a:xfrm>
            <a:off x="3438921" y="1959421"/>
            <a:ext cx="665322" cy="665322"/>
            <a:chOff x="1828800" y="1219200"/>
            <a:chExt cx="665322" cy="665322"/>
          </a:xfrm>
        </p:grpSpPr>
        <p:sp>
          <p:nvSpPr>
            <p:cNvPr id="80" name="Oval 10"/>
            <p:cNvSpPr/>
            <p:nvPr/>
          </p:nvSpPr>
          <p:spPr>
            <a:xfrm>
              <a:off x="1828800" y="1219200"/>
              <a:ext cx="665322" cy="665322"/>
            </a:xfrm>
            <a:prstGeom prst="ellipse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1" name="Rectangle 26"/>
            <p:cNvSpPr/>
            <p:nvPr/>
          </p:nvSpPr>
          <p:spPr>
            <a:xfrm>
              <a:off x="1985053" y="1282125"/>
              <a:ext cx="39786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8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4</a:t>
              </a:r>
              <a:endParaRPr 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82" name="圖片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18" y="5225530"/>
            <a:ext cx="1041635" cy="1361690"/>
          </a:xfrm>
          <a:prstGeom prst="rect">
            <a:avLst/>
          </a:prstGeom>
        </p:spPr>
      </p:pic>
      <p:sp>
        <p:nvSpPr>
          <p:cNvPr id="83" name="文字方塊 82"/>
          <p:cNvSpPr txBox="1"/>
          <p:nvPr/>
        </p:nvSpPr>
        <p:spPr>
          <a:xfrm>
            <a:off x="5466905" y="5952651"/>
            <a:ext cx="3296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eCar</a:t>
            </a:r>
            <a:r>
              <a:rPr lang="zh-TW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七人座電動接</a:t>
            </a:r>
            <a:r>
              <a:rPr lang="zh-TW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駁</a:t>
            </a:r>
            <a:r>
              <a:rPr lang="zh-TW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車</a:t>
            </a:r>
            <a:endParaRPr lang="en-US" altLang="zh-TW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4" name="文字方塊 83"/>
          <p:cNvSpPr txBox="1"/>
          <p:nvPr/>
        </p:nvSpPr>
        <p:spPr>
          <a:xfrm>
            <a:off x="5541219" y="4678011"/>
            <a:ext cx="2408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eMoto</a:t>
            </a:r>
            <a:r>
              <a:rPr lang="zh-TW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電動機車</a:t>
            </a:r>
            <a:endParaRPr lang="en-US" altLang="zh-TW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5" name="文字方塊 84"/>
          <p:cNvSpPr txBox="1"/>
          <p:nvPr/>
        </p:nvSpPr>
        <p:spPr>
          <a:xfrm>
            <a:off x="5702634" y="3360626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電動自行車</a:t>
            </a:r>
            <a:endParaRPr lang="en-US" altLang="zh-TW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6" name="文字方塊 85"/>
          <p:cNvSpPr txBox="1"/>
          <p:nvPr/>
        </p:nvSpPr>
        <p:spPr>
          <a:xfrm>
            <a:off x="5839041" y="2053123"/>
            <a:ext cx="252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eBike</a:t>
            </a:r>
            <a:r>
              <a:rPr lang="zh-TW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公眾自行車</a:t>
            </a:r>
            <a:endParaRPr lang="en-US" altLang="zh-TW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7" name="圖片 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572" y="1948930"/>
            <a:ext cx="1286828" cy="793433"/>
          </a:xfrm>
          <a:prstGeom prst="rect">
            <a:avLst/>
          </a:prstGeom>
        </p:spPr>
      </p:pic>
      <p:pic>
        <p:nvPicPr>
          <p:cNvPr id="88" name="圖片 8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501" y="4391140"/>
            <a:ext cx="1124899" cy="986790"/>
          </a:xfrm>
          <a:prstGeom prst="rect">
            <a:avLst/>
          </a:prstGeom>
        </p:spPr>
      </p:pic>
      <p:sp>
        <p:nvSpPr>
          <p:cNvPr id="89" name="矩形 88"/>
          <p:cNvSpPr/>
          <p:nvPr/>
        </p:nvSpPr>
        <p:spPr>
          <a:xfrm>
            <a:off x="604654" y="411902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「綠豆嘉義人」</a:t>
            </a:r>
            <a:r>
              <a:rPr lang="zh-TW" altLang="en-US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主張空氣清靜生活</a:t>
            </a:r>
            <a:br>
              <a:rPr lang="zh-TW" altLang="en-US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推薦低碳輕旅行的環境</a:t>
            </a:r>
          </a:p>
        </p:txBody>
      </p:sp>
      <p:pic>
        <p:nvPicPr>
          <p:cNvPr id="90" name="圖片 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9572" y="2965488"/>
            <a:ext cx="1200150" cy="1257300"/>
          </a:xfrm>
          <a:prstGeom prst="rect">
            <a:avLst/>
          </a:prstGeom>
        </p:spPr>
      </p:pic>
      <p:sp>
        <p:nvSpPr>
          <p:cNvPr id="91" name="文字方塊 90"/>
          <p:cNvSpPr txBox="1"/>
          <p:nvPr/>
        </p:nvSpPr>
        <p:spPr>
          <a:xfrm>
            <a:off x="8695035" y="6478927"/>
            <a:ext cx="4892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9/34</a:t>
            </a:r>
            <a:endParaRPr lang="zh-TW" altLang="en-US" sz="1100" dirty="0">
              <a:solidFill>
                <a:srgbClr val="8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8407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4865</TotalTime>
  <Words>3711</Words>
  <Application>Microsoft Office PowerPoint</Application>
  <PresentationFormat>如螢幕大小 (4:3)</PresentationFormat>
  <Paragraphs>872</Paragraphs>
  <Slides>34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45" baseType="lpstr">
      <vt:lpstr>宋体</vt:lpstr>
      <vt:lpstr>華康中黑體</vt:lpstr>
      <vt:lpstr>華康粗黑體</vt:lpstr>
      <vt:lpstr>微軟正黑體</vt:lpstr>
      <vt:lpstr>新細明體</vt:lpstr>
      <vt:lpstr>標楷體</vt:lpstr>
      <vt:lpstr>Arial</vt:lpstr>
      <vt:lpstr>Calibri</vt:lpstr>
      <vt:lpstr>Times New Roman</vt:lpstr>
      <vt:lpstr>Wingdings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鄭鑫漢</dc:creator>
  <cp:lastModifiedBy>鄭鑫漢</cp:lastModifiedBy>
  <cp:revision>231</cp:revision>
  <cp:lastPrinted>2016-04-07T06:26:33Z</cp:lastPrinted>
  <dcterms:created xsi:type="dcterms:W3CDTF">2013-08-21T19:17:07Z</dcterms:created>
  <dcterms:modified xsi:type="dcterms:W3CDTF">2016-04-13T00:13:39Z</dcterms:modified>
</cp:coreProperties>
</file>