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71" r:id="rId3"/>
    <p:sldId id="257" r:id="rId4"/>
    <p:sldId id="275" r:id="rId5"/>
    <p:sldId id="273" r:id="rId6"/>
    <p:sldId id="272" r:id="rId7"/>
    <p:sldId id="269" r:id="rId8"/>
    <p:sldId id="265" r:id="rId9"/>
    <p:sldId id="259" r:id="rId10"/>
    <p:sldId id="258" r:id="rId11"/>
    <p:sldId id="270" r:id="rId12"/>
    <p:sldId id="261" r:id="rId13"/>
    <p:sldId id="262" r:id="rId14"/>
    <p:sldId id="264" r:id="rId15"/>
  </p:sldIdLst>
  <p:sldSz cx="9144000" cy="6858000" type="screen4x3"/>
  <p:notesSz cx="6794500" cy="99314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57D2"/>
    <a:srgbClr val="EF63C7"/>
    <a:srgbClr val="0DBFBB"/>
    <a:srgbClr val="0DC3BF"/>
    <a:srgbClr val="10EAE5"/>
    <a:srgbClr val="0FD3CE"/>
    <a:srgbClr val="0B9D9A"/>
    <a:srgbClr val="087673"/>
    <a:srgbClr val="009AD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9226" autoAdjust="0"/>
    <p:restoredTop sz="94660"/>
  </p:normalViewPr>
  <p:slideViewPr>
    <p:cSldViewPr>
      <p:cViewPr>
        <p:scale>
          <a:sx n="60" d="100"/>
          <a:sy n="60" d="100"/>
        </p:scale>
        <p:origin x="-2390" y="-5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TW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銷售</c:v>
                </c:pt>
              </c:strCache>
            </c:strRef>
          </c:tx>
          <c:spPr>
            <a:solidFill>
              <a:schemeClr val="accent6"/>
            </a:solidFill>
          </c:spPr>
          <c:explosion val="25"/>
          <c:dPt>
            <c:idx val="0"/>
            <c:spPr>
              <a:solidFill>
                <a:srgbClr val="20E889"/>
              </a:solidFill>
            </c:spPr>
          </c:dPt>
          <c:dPt>
            <c:idx val="1"/>
            <c:spPr>
              <a:solidFill>
                <a:srgbClr val="FF9725"/>
              </a:solidFill>
            </c:spPr>
          </c:dPt>
          <c:dPt>
            <c:idx val="2"/>
            <c:spPr>
              <a:solidFill>
                <a:schemeClr val="bg1">
                  <a:lumMod val="85000"/>
                </a:schemeClr>
              </a:solidFill>
            </c:spPr>
          </c:dPt>
          <c:dPt>
            <c:idx val="3"/>
            <c:spPr>
              <a:solidFill>
                <a:srgbClr val="FB5786"/>
              </a:solidFill>
            </c:spPr>
          </c:dPt>
          <c:cat>
            <c:strRef>
              <c:f>工作表1!$A$2:$A$5</c:f>
              <c:strCache>
                <c:ptCount val="4"/>
                <c:pt idx="0">
                  <c:v>第一季</c:v>
                </c:pt>
                <c:pt idx="1">
                  <c:v>第二季</c:v>
                </c:pt>
                <c:pt idx="2">
                  <c:v>第三季</c:v>
                </c:pt>
                <c:pt idx="3">
                  <c:v>第四季</c:v>
                </c:pt>
              </c:strCache>
            </c:strRef>
          </c:cat>
          <c:val>
            <c:numRef>
              <c:f>工作表1!$B$2:$B$5</c:f>
              <c:numCache>
                <c:formatCode>General</c:formatCode>
                <c:ptCount val="4"/>
                <c:pt idx="0">
                  <c:v>36941</c:v>
                </c:pt>
                <c:pt idx="1">
                  <c:v>66808</c:v>
                </c:pt>
                <c:pt idx="2">
                  <c:v>39766</c:v>
                </c:pt>
                <c:pt idx="3">
                  <c:v>44068</c:v>
                </c:pt>
              </c:numCache>
            </c:numRef>
          </c:val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欄1</c:v>
                </c:pt>
              </c:strCache>
            </c:strRef>
          </c:tx>
          <c:explosion val="25"/>
          <c:cat>
            <c:strRef>
              <c:f>工作表1!$A$2:$A$5</c:f>
              <c:strCache>
                <c:ptCount val="4"/>
                <c:pt idx="0">
                  <c:v>第一季</c:v>
                </c:pt>
                <c:pt idx="1">
                  <c:v>第二季</c:v>
                </c:pt>
                <c:pt idx="2">
                  <c:v>第三季</c:v>
                </c:pt>
                <c:pt idx="3">
                  <c:v>第四季</c:v>
                </c:pt>
              </c:strCache>
            </c:strRef>
          </c:cat>
          <c:val>
            <c:numRef>
              <c:f>工作表1!$C$2:$C$5</c:f>
              <c:numCache>
                <c:formatCode>General</c:formatCode>
                <c:ptCount val="4"/>
                <c:pt idx="0">
                  <c:v>0.19693149165969204</c:v>
                </c:pt>
                <c:pt idx="1">
                  <c:v>0.35615167685771104</c:v>
                </c:pt>
                <c:pt idx="2">
                  <c:v>0.21199149176631149</c:v>
                </c:pt>
                <c:pt idx="3">
                  <c:v>0.23492533971628565</c:v>
                </c:pt>
              </c:numCache>
            </c:numRef>
          </c:val>
        </c:ser>
        <c:ser>
          <c:idx val="2"/>
          <c:order val="2"/>
          <c:tx>
            <c:strRef>
              <c:f>工作表1!$D$1</c:f>
              <c:strCache>
                <c:ptCount val="1"/>
                <c:pt idx="0">
                  <c:v>欄2</c:v>
                </c:pt>
              </c:strCache>
            </c:strRef>
          </c:tx>
          <c:explosion val="25"/>
          <c:cat>
            <c:strRef>
              <c:f>工作表1!$A$2:$A$5</c:f>
              <c:strCache>
                <c:ptCount val="4"/>
                <c:pt idx="0">
                  <c:v>第一季</c:v>
                </c:pt>
                <c:pt idx="1">
                  <c:v>第二季</c:v>
                </c:pt>
                <c:pt idx="2">
                  <c:v>第三季</c:v>
                </c:pt>
                <c:pt idx="3">
                  <c:v>第四季</c:v>
                </c:pt>
              </c:strCache>
            </c:strRef>
          </c:cat>
          <c:val>
            <c:numRef>
              <c:f>工作表1!$D$2:$D$5</c:f>
              <c:numCache>
                <c:formatCode>General</c:formatCode>
                <c:ptCount val="4"/>
                <c:pt idx="0">
                  <c:v>20</c:v>
                </c:pt>
                <c:pt idx="1">
                  <c:v>36</c:v>
                </c:pt>
                <c:pt idx="2">
                  <c:v>21</c:v>
                </c:pt>
                <c:pt idx="3">
                  <c:v>23</c:v>
                </c:pt>
              </c:numCache>
            </c:numRef>
          </c:val>
        </c:ser>
        <c:dLbls/>
      </c:pie3DChart>
    </c:plotArea>
    <c:plotVisOnly val="1"/>
    <c:dispBlanksAs val="zero"/>
  </c:chart>
  <c:txPr>
    <a:bodyPr/>
    <a:lstStyle/>
    <a:p>
      <a:pPr>
        <a:defRPr sz="1800"/>
      </a:pPr>
      <a:endParaRPr lang="zh-TW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120B8A-9B45-4DFE-ADE7-87533FE2EC56}" type="datetimeFigureOut">
              <a:rPr lang="zh-TW" altLang="en-US" smtClean="0"/>
              <a:pPr/>
              <a:t>2016/4/13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578517-5175-4A8B-A838-4E4D163FC0A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1576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78517-5175-4A8B-A838-4E4D163FC0A7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47318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2016/4/13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2016/4/13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2016/4/13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2016/4/13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2016/4/13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2016/4/13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2016/4/13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2016/4/13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2016/4/13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2016/4/13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2016/4/13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pPr/>
              <a:t>2016/4/13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橢圓 5"/>
          <p:cNvSpPr/>
          <p:nvPr/>
        </p:nvSpPr>
        <p:spPr>
          <a:xfrm>
            <a:off x="3204328" y="1124744"/>
            <a:ext cx="4428000" cy="3960000"/>
          </a:xfrm>
          <a:prstGeom prst="ellipse">
            <a:avLst/>
          </a:prstGeom>
          <a:gradFill flip="none" rotWithShape="1">
            <a:gsLst>
              <a:gs pos="0">
                <a:srgbClr val="0DC3BF"/>
              </a:gs>
              <a:gs pos="71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 rot="2682427">
            <a:off x="1263978" y="2277698"/>
            <a:ext cx="4356000" cy="144000"/>
          </a:xfrm>
          <a:prstGeom prst="rect">
            <a:avLst/>
          </a:prstGeom>
          <a:solidFill>
            <a:srgbClr val="0FD3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 rot="2682427">
            <a:off x="731501" y="1868303"/>
            <a:ext cx="5652000" cy="144000"/>
          </a:xfrm>
          <a:prstGeom prst="rect">
            <a:avLst/>
          </a:prstGeom>
          <a:solidFill>
            <a:srgbClr val="0FD3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0" y="0"/>
            <a:ext cx="755576" cy="6858000"/>
          </a:xfrm>
          <a:prstGeom prst="rect">
            <a:avLst/>
          </a:prstGeom>
          <a:gradFill flip="none" rotWithShape="1">
            <a:gsLst>
              <a:gs pos="51000">
                <a:srgbClr val="BFBFBF">
                  <a:alpha val="48000"/>
                </a:srgbClr>
              </a:gs>
              <a:gs pos="0">
                <a:schemeClr val="tx1">
                  <a:lumMod val="50000"/>
                  <a:lumOff val="50000"/>
                  <a:alpha val="77000"/>
                </a:schemeClr>
              </a:gs>
              <a:gs pos="96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27" name="Picture 3" descr="D:\User\Desktop\圖片0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4059"/>
          <a:stretch/>
        </p:blipFill>
        <p:spPr bwMode="auto">
          <a:xfrm>
            <a:off x="2447801" y="1917312"/>
            <a:ext cx="5724599" cy="1950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矩形 11"/>
          <p:cNvSpPr/>
          <p:nvPr/>
        </p:nvSpPr>
        <p:spPr>
          <a:xfrm>
            <a:off x="1368152" y="766340"/>
            <a:ext cx="792088" cy="214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31" name="Picture 7" descr="D:\User\Desktop\apm4cxco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465" t="30189" b="36326"/>
          <a:stretch/>
        </p:blipFill>
        <p:spPr bwMode="auto">
          <a:xfrm rot="201234" flipH="1">
            <a:off x="2490181" y="2931533"/>
            <a:ext cx="2497412" cy="1505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矩形 9"/>
          <p:cNvSpPr/>
          <p:nvPr/>
        </p:nvSpPr>
        <p:spPr>
          <a:xfrm>
            <a:off x="-36512" y="3861048"/>
            <a:ext cx="9216000" cy="72000"/>
          </a:xfrm>
          <a:prstGeom prst="rect">
            <a:avLst/>
          </a:prstGeom>
          <a:solidFill>
            <a:srgbClr val="0FD3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3" name="群組 12"/>
          <p:cNvGrpSpPr>
            <a:grpSpLocks noChangeAspect="1"/>
          </p:cNvGrpSpPr>
          <p:nvPr/>
        </p:nvGrpSpPr>
        <p:grpSpPr>
          <a:xfrm>
            <a:off x="1993651" y="1593064"/>
            <a:ext cx="2326829" cy="2412000"/>
            <a:chOff x="1413446" y="1916831"/>
            <a:chExt cx="1979741" cy="2052209"/>
          </a:xfrm>
        </p:grpSpPr>
        <p:sp>
          <p:nvSpPr>
            <p:cNvPr id="21" name="橢圓 20"/>
            <p:cNvSpPr/>
            <p:nvPr/>
          </p:nvSpPr>
          <p:spPr>
            <a:xfrm>
              <a:off x="2250470" y="3789040"/>
              <a:ext cx="180000" cy="18000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83000">
                  <a:srgbClr val="0DC3B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2" name="拱形 21"/>
            <p:cNvSpPr/>
            <p:nvPr/>
          </p:nvSpPr>
          <p:spPr>
            <a:xfrm rot="2877965">
              <a:off x="1595889" y="2702411"/>
              <a:ext cx="1080000" cy="1080000"/>
            </a:xfrm>
            <a:prstGeom prst="blockArc">
              <a:avLst>
                <a:gd name="adj1" fmla="val 1654929"/>
                <a:gd name="adj2" fmla="val 1650997"/>
                <a:gd name="adj3" fmla="val 6882"/>
              </a:avLst>
            </a:prstGeom>
            <a:gradFill flip="none" rotWithShape="1">
              <a:gsLst>
                <a:gs pos="61000">
                  <a:srgbClr val="087673"/>
                </a:gs>
                <a:gs pos="100000">
                  <a:srgbClr val="0DBFBB"/>
                </a:gs>
              </a:gsLst>
              <a:path path="rect">
                <a:fillToRect l="50000" t="50000" r="50000" b="50000"/>
              </a:path>
              <a:tileRect/>
            </a:gra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3" name="橢圓 22"/>
            <p:cNvSpPr/>
            <p:nvPr/>
          </p:nvSpPr>
          <p:spPr>
            <a:xfrm>
              <a:off x="2034446" y="3573040"/>
              <a:ext cx="216000" cy="216000"/>
            </a:xfrm>
            <a:prstGeom prst="ellipse">
              <a:avLst/>
            </a:prstGeom>
            <a:gradFill flip="none" rotWithShape="1">
              <a:gsLst>
                <a:gs pos="19000">
                  <a:schemeClr val="bg1"/>
                </a:gs>
                <a:gs pos="83000">
                  <a:srgbClr val="0DC3B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4" name="橢圓 23"/>
            <p:cNvSpPr/>
            <p:nvPr/>
          </p:nvSpPr>
          <p:spPr>
            <a:xfrm>
              <a:off x="1910407" y="3027556"/>
              <a:ext cx="432000" cy="432000"/>
            </a:xfrm>
            <a:prstGeom prst="ellipse">
              <a:avLst/>
            </a:prstGeom>
            <a:gradFill flip="none" rotWithShape="1">
              <a:gsLst>
                <a:gs pos="28000">
                  <a:schemeClr val="bg1"/>
                </a:gs>
                <a:gs pos="93000">
                  <a:srgbClr val="0DBFBB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5" name="橢圓 24"/>
            <p:cNvSpPr/>
            <p:nvPr/>
          </p:nvSpPr>
          <p:spPr>
            <a:xfrm>
              <a:off x="1818446" y="3284984"/>
              <a:ext cx="270000" cy="270000"/>
            </a:xfrm>
            <a:prstGeom prst="ellipse">
              <a:avLst/>
            </a:prstGeom>
            <a:gradFill flip="none" rotWithShape="1">
              <a:gsLst>
                <a:gs pos="27000">
                  <a:schemeClr val="bg1"/>
                </a:gs>
                <a:gs pos="83000">
                  <a:srgbClr val="0DC3B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6" name="拱形 25"/>
            <p:cNvSpPr/>
            <p:nvPr/>
          </p:nvSpPr>
          <p:spPr>
            <a:xfrm rot="2877965">
              <a:off x="1838407" y="2955556"/>
              <a:ext cx="576000" cy="576000"/>
            </a:xfrm>
            <a:prstGeom prst="blockArc">
              <a:avLst>
                <a:gd name="adj1" fmla="val 11139649"/>
                <a:gd name="adj2" fmla="val 21568007"/>
                <a:gd name="adj3" fmla="val 12175"/>
              </a:avLst>
            </a:prstGeom>
            <a:gradFill flip="none" rotWithShape="1">
              <a:gsLst>
                <a:gs pos="28000">
                  <a:srgbClr val="0B9D9A"/>
                </a:gs>
                <a:gs pos="38000">
                  <a:srgbClr val="0DBFBB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7" name="拱形 26"/>
            <p:cNvSpPr/>
            <p:nvPr/>
          </p:nvSpPr>
          <p:spPr>
            <a:xfrm rot="2877965">
              <a:off x="1703889" y="2810411"/>
              <a:ext cx="864000" cy="864000"/>
            </a:xfrm>
            <a:prstGeom prst="blockArc">
              <a:avLst>
                <a:gd name="adj1" fmla="val 7521840"/>
                <a:gd name="adj2" fmla="val 1577057"/>
                <a:gd name="adj3" fmla="val 10180"/>
              </a:avLst>
            </a:prstGeom>
            <a:gradFill flip="none" rotWithShape="1">
              <a:gsLst>
                <a:gs pos="58000">
                  <a:srgbClr val="0B9D9A"/>
                </a:gs>
                <a:gs pos="92000">
                  <a:srgbClr val="0DBFBB"/>
                </a:gs>
              </a:gsLst>
              <a:path path="rect">
                <a:fillToRect l="100000" t="100000"/>
              </a:path>
              <a:tileRect r="-100000" b="-100000"/>
            </a:gradFill>
            <a:ln>
              <a:noFill/>
            </a:ln>
            <a:effectLst>
              <a:glow rad="63500">
                <a:srgbClr val="0B9D9A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8" name="拱形 27"/>
            <p:cNvSpPr/>
            <p:nvPr/>
          </p:nvSpPr>
          <p:spPr>
            <a:xfrm rot="2877965">
              <a:off x="2619187" y="2268275"/>
              <a:ext cx="720000" cy="720000"/>
            </a:xfrm>
            <a:prstGeom prst="blockArc">
              <a:avLst>
                <a:gd name="adj1" fmla="val 1654929"/>
                <a:gd name="adj2" fmla="val 1650997"/>
                <a:gd name="adj3" fmla="val 6882"/>
              </a:avLst>
            </a:prstGeom>
            <a:solidFill>
              <a:srgbClr val="10EAE5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29" name="拱形 28"/>
            <p:cNvSpPr/>
            <p:nvPr/>
          </p:nvSpPr>
          <p:spPr>
            <a:xfrm rot="2877965">
              <a:off x="2565187" y="2214275"/>
              <a:ext cx="828000" cy="828000"/>
            </a:xfrm>
            <a:prstGeom prst="blockArc">
              <a:avLst>
                <a:gd name="adj1" fmla="val 1654929"/>
                <a:gd name="adj2" fmla="val 1650997"/>
                <a:gd name="adj3" fmla="val 6882"/>
              </a:avLst>
            </a:prstGeom>
            <a:solidFill>
              <a:srgbClr val="0FD3CE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grpSp>
          <p:nvGrpSpPr>
            <p:cNvPr id="30" name="群組 29"/>
            <p:cNvGrpSpPr/>
            <p:nvPr/>
          </p:nvGrpSpPr>
          <p:grpSpPr>
            <a:xfrm>
              <a:off x="1413446" y="2276872"/>
              <a:ext cx="540000" cy="540000"/>
              <a:chOff x="1582733" y="1646595"/>
              <a:chExt cx="828000" cy="828000"/>
            </a:xfrm>
          </p:grpSpPr>
          <p:sp>
            <p:nvSpPr>
              <p:cNvPr id="31" name="拱形 30"/>
              <p:cNvSpPr/>
              <p:nvPr/>
            </p:nvSpPr>
            <p:spPr>
              <a:xfrm rot="2877965">
                <a:off x="1636733" y="1700595"/>
                <a:ext cx="720000" cy="720000"/>
              </a:xfrm>
              <a:prstGeom prst="blockArc">
                <a:avLst>
                  <a:gd name="adj1" fmla="val 1654929"/>
                  <a:gd name="adj2" fmla="val 1650997"/>
                  <a:gd name="adj3" fmla="val 6882"/>
                </a:avLst>
              </a:prstGeom>
              <a:solidFill>
                <a:srgbClr val="10EAE5"/>
              </a:solidFill>
              <a:ln>
                <a:noFill/>
              </a:ln>
              <a:effectLst>
                <a:glow rad="63500">
                  <a:schemeClr val="bg1"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  <p:sp>
            <p:nvSpPr>
              <p:cNvPr id="32" name="拱形 31"/>
              <p:cNvSpPr/>
              <p:nvPr/>
            </p:nvSpPr>
            <p:spPr>
              <a:xfrm rot="2877965">
                <a:off x="1582733" y="1646595"/>
                <a:ext cx="828000" cy="828000"/>
              </a:xfrm>
              <a:prstGeom prst="blockArc">
                <a:avLst>
                  <a:gd name="adj1" fmla="val 1654929"/>
                  <a:gd name="adj2" fmla="val 1650997"/>
                  <a:gd name="adj3" fmla="val 6882"/>
                </a:avLst>
              </a:prstGeom>
              <a:solidFill>
                <a:srgbClr val="10EAE5"/>
              </a:solidFill>
              <a:ln>
                <a:noFill/>
              </a:ln>
              <a:effectLst>
                <a:glow rad="63500">
                  <a:schemeClr val="bg1"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</p:grpSp>
        <p:grpSp>
          <p:nvGrpSpPr>
            <p:cNvPr id="33" name="群組 32"/>
            <p:cNvGrpSpPr/>
            <p:nvPr/>
          </p:nvGrpSpPr>
          <p:grpSpPr>
            <a:xfrm>
              <a:off x="1962440" y="1916831"/>
              <a:ext cx="684000" cy="683999"/>
              <a:chOff x="1582735" y="1646595"/>
              <a:chExt cx="828000" cy="828000"/>
            </a:xfrm>
          </p:grpSpPr>
          <p:sp>
            <p:nvSpPr>
              <p:cNvPr id="34" name="拱形 33"/>
              <p:cNvSpPr/>
              <p:nvPr/>
            </p:nvSpPr>
            <p:spPr>
              <a:xfrm rot="2877965">
                <a:off x="1604523" y="1668385"/>
                <a:ext cx="784420" cy="784421"/>
              </a:xfrm>
              <a:prstGeom prst="blockArc">
                <a:avLst>
                  <a:gd name="adj1" fmla="val 1654929"/>
                  <a:gd name="adj2" fmla="val 1650997"/>
                  <a:gd name="adj3" fmla="val 6882"/>
                </a:avLst>
              </a:prstGeom>
              <a:solidFill>
                <a:srgbClr val="0DC3BF"/>
              </a:solidFill>
              <a:ln>
                <a:noFill/>
              </a:ln>
              <a:effectLst>
                <a:glow rad="63500">
                  <a:schemeClr val="bg1"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  <p:sp>
            <p:nvSpPr>
              <p:cNvPr id="35" name="拱形 34"/>
              <p:cNvSpPr/>
              <p:nvPr/>
            </p:nvSpPr>
            <p:spPr>
              <a:xfrm rot="2877965">
                <a:off x="1582735" y="1646595"/>
                <a:ext cx="828000" cy="828000"/>
              </a:xfrm>
              <a:prstGeom prst="blockArc">
                <a:avLst>
                  <a:gd name="adj1" fmla="val 1654929"/>
                  <a:gd name="adj2" fmla="val 1471970"/>
                  <a:gd name="adj3" fmla="val 4513"/>
                </a:avLst>
              </a:prstGeom>
              <a:solidFill>
                <a:srgbClr val="0DC3BF"/>
              </a:solidFill>
              <a:ln>
                <a:noFill/>
              </a:ln>
              <a:effectLst>
                <a:glow rad="63500">
                  <a:schemeClr val="bg1"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</p:grpSp>
        <p:grpSp>
          <p:nvGrpSpPr>
            <p:cNvPr id="36" name="群組 35"/>
            <p:cNvGrpSpPr/>
            <p:nvPr/>
          </p:nvGrpSpPr>
          <p:grpSpPr>
            <a:xfrm>
              <a:off x="2070440" y="2024830"/>
              <a:ext cx="468000" cy="468000"/>
              <a:chOff x="1582735" y="1646595"/>
              <a:chExt cx="828000" cy="828000"/>
            </a:xfrm>
          </p:grpSpPr>
          <p:sp>
            <p:nvSpPr>
              <p:cNvPr id="37" name="拱形 36"/>
              <p:cNvSpPr/>
              <p:nvPr/>
            </p:nvSpPr>
            <p:spPr>
              <a:xfrm rot="2877965">
                <a:off x="1604523" y="1668385"/>
                <a:ext cx="784420" cy="784421"/>
              </a:xfrm>
              <a:prstGeom prst="blockArc">
                <a:avLst>
                  <a:gd name="adj1" fmla="val 1654929"/>
                  <a:gd name="adj2" fmla="val 1650997"/>
                  <a:gd name="adj3" fmla="val 6882"/>
                </a:avLst>
              </a:prstGeom>
              <a:solidFill>
                <a:srgbClr val="0DC3BF"/>
              </a:solidFill>
              <a:ln>
                <a:noFill/>
              </a:ln>
              <a:effectLst>
                <a:glow rad="63500">
                  <a:schemeClr val="bg1"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  <p:sp>
            <p:nvSpPr>
              <p:cNvPr id="38" name="拱形 37"/>
              <p:cNvSpPr/>
              <p:nvPr/>
            </p:nvSpPr>
            <p:spPr>
              <a:xfrm rot="2877965">
                <a:off x="1582735" y="1646595"/>
                <a:ext cx="828000" cy="828000"/>
              </a:xfrm>
              <a:prstGeom prst="blockArc">
                <a:avLst>
                  <a:gd name="adj1" fmla="val 1654929"/>
                  <a:gd name="adj2" fmla="val 1471970"/>
                  <a:gd name="adj3" fmla="val 4513"/>
                </a:avLst>
              </a:prstGeom>
              <a:solidFill>
                <a:srgbClr val="0DC3BF"/>
              </a:solidFill>
              <a:ln>
                <a:noFill/>
              </a:ln>
              <a:effectLst>
                <a:glow rad="63500">
                  <a:schemeClr val="bg1"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</p:grpSp>
      </p:grpSp>
      <p:sp>
        <p:nvSpPr>
          <p:cNvPr id="41" name="文字方塊 40"/>
          <p:cNvSpPr txBox="1"/>
          <p:nvPr/>
        </p:nvSpPr>
        <p:spPr>
          <a:xfrm>
            <a:off x="1828121" y="4262121"/>
            <a:ext cx="67763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新時代　觀念新思維</a:t>
            </a:r>
            <a:endParaRPr lang="zh-TW" altLang="en-US" sz="5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323528" y="5271591"/>
            <a:ext cx="3528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嘉義縣縣長　張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花冠</a:t>
            </a:r>
            <a:endParaRPr lang="zh-TW" altLang="en-US" sz="24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5868144" y="6300028"/>
            <a:ext cx="3239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dirty="0" smtClean="0"/>
              <a:t>April 13, 2016</a:t>
            </a:r>
            <a:endParaRPr lang="zh-TW" altLang="en-US" dirty="0"/>
          </a:p>
        </p:txBody>
      </p:sp>
      <p:pic>
        <p:nvPicPr>
          <p:cNvPr id="39" name="Picture 9" descr="D:\User\Desktop\20141216-嘉義小花簡報PPT\新圖片 (1)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466" t="8407" r="73863" b="70134"/>
          <a:stretch/>
        </p:blipFill>
        <p:spPr bwMode="auto">
          <a:xfrm>
            <a:off x="390027" y="4149080"/>
            <a:ext cx="1442768" cy="10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1" descr="D:\User\Desktop\圖片2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0214" y="117502"/>
            <a:ext cx="2164371" cy="540000"/>
          </a:xfrm>
          <a:prstGeom prst="rect">
            <a:avLst/>
          </a:prstGeom>
          <a:noFill/>
          <a:effectLst>
            <a:glow rad="88900">
              <a:schemeClr val="bg1">
                <a:alpha val="9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3963355" y="560490"/>
            <a:ext cx="5153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2800" b="1" dirty="0" smtClean="0">
                <a:solidFill>
                  <a:srgbClr val="E757D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105</a:t>
            </a:r>
            <a:r>
              <a:rPr lang="zh-TW" altLang="en-US" sz="2800" b="1" dirty="0" smtClean="0">
                <a:solidFill>
                  <a:srgbClr val="E757D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年度縣政人才培訓躍升計畫</a:t>
            </a:r>
            <a:endParaRPr lang="zh-TW" altLang="en-US" sz="2800" b="1" dirty="0">
              <a:solidFill>
                <a:srgbClr val="E757D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699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矩形 32"/>
          <p:cNvSpPr/>
          <p:nvPr/>
        </p:nvSpPr>
        <p:spPr>
          <a:xfrm>
            <a:off x="1" y="0"/>
            <a:ext cx="9143999" cy="3573015"/>
          </a:xfrm>
          <a:prstGeom prst="rect">
            <a:avLst/>
          </a:prstGeom>
          <a:gradFill flip="none" rotWithShape="1">
            <a:gsLst>
              <a:gs pos="13000">
                <a:srgbClr val="DEDEDE"/>
              </a:gs>
              <a:gs pos="67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矩形 33"/>
          <p:cNvSpPr/>
          <p:nvPr/>
        </p:nvSpPr>
        <p:spPr>
          <a:xfrm rot="10800000">
            <a:off x="-2" y="4521772"/>
            <a:ext cx="9143999" cy="2075579"/>
          </a:xfrm>
          <a:prstGeom prst="rect">
            <a:avLst/>
          </a:prstGeom>
          <a:gradFill flip="none" rotWithShape="1">
            <a:gsLst>
              <a:gs pos="11000">
                <a:srgbClr val="D7D7D7"/>
              </a:gs>
              <a:gs pos="37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圓角矩形 34"/>
          <p:cNvSpPr/>
          <p:nvPr/>
        </p:nvSpPr>
        <p:spPr>
          <a:xfrm>
            <a:off x="251999" y="6263454"/>
            <a:ext cx="8640000" cy="216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文字方塊 35"/>
          <p:cNvSpPr txBox="1"/>
          <p:nvPr/>
        </p:nvSpPr>
        <p:spPr>
          <a:xfrm>
            <a:off x="2663787" y="6217567"/>
            <a:ext cx="3816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DA4A89FC-434E-4787-8092-3D65FD7F5DE5}" type="slidenum">
              <a:rPr lang="en-US" altLang="zh-TW" sz="1400">
                <a:latin typeface="+mj-lt"/>
                <a:ea typeface="Adobe Gothic Std B" pitchFamily="34" charset="-128"/>
              </a:rPr>
              <a:pPr algn="ctr"/>
              <a:t>10</a:t>
            </a:fld>
            <a:endParaRPr lang="zh-TW" altLang="en-US" sz="1400" dirty="0">
              <a:latin typeface="+mj-lt"/>
            </a:endParaRPr>
          </a:p>
        </p:txBody>
      </p:sp>
      <p:sp>
        <p:nvSpPr>
          <p:cNvPr id="60" name="文字方塊 59"/>
          <p:cNvSpPr txBox="1"/>
          <p:nvPr/>
        </p:nvSpPr>
        <p:spPr>
          <a:xfrm>
            <a:off x="455564" y="1120388"/>
            <a:ext cx="4824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rgbClr val="E757D2"/>
                </a:solidFill>
                <a:latin typeface="微軟正黑體" pitchFamily="34" charset="-120"/>
                <a:ea typeface="微軟正黑體" pitchFamily="34" charset="-120"/>
              </a:rPr>
              <a:t>認輸才有機會贏</a:t>
            </a:r>
          </a:p>
        </p:txBody>
      </p:sp>
      <p:sp>
        <p:nvSpPr>
          <p:cNvPr id="61" name="文字方塊 60"/>
          <p:cNvSpPr txBox="1"/>
          <p:nvPr/>
        </p:nvSpPr>
        <p:spPr>
          <a:xfrm>
            <a:off x="251999" y="2360960"/>
            <a:ext cx="5868651" cy="2934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勇於面對困境，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才能脫胎換骨</a:t>
            </a:r>
            <a:endParaRPr lang="en-US" altLang="zh-TW" sz="2800" dirty="0">
              <a:latin typeface="微軟正黑體" pitchFamily="34" charset="-120"/>
              <a:ea typeface="微軟正黑體" pitchFamily="34" charset="-120"/>
            </a:endParaRPr>
          </a:p>
          <a:p>
            <a:pPr marL="342900" indent="-342900">
              <a:lnSpc>
                <a:spcPts val="28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明治維新（</a:t>
            </a:r>
            <a:r>
              <a:rPr lang="en-US" altLang="zh-TW" sz="2400" dirty="0">
                <a:latin typeface="微軟正黑體" pitchFamily="34" charset="-120"/>
                <a:ea typeface="微軟正黑體" pitchFamily="34" charset="-120"/>
              </a:rPr>
              <a:t>1860 - 1880</a:t>
            </a: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）</a:t>
            </a:r>
            <a:endParaRPr lang="en-US" altLang="zh-TW" sz="2400" dirty="0">
              <a:latin typeface="微軟正黑體" pitchFamily="34" charset="-120"/>
              <a:ea typeface="微軟正黑體" pitchFamily="34" charset="-120"/>
            </a:endParaRPr>
          </a:p>
          <a:p>
            <a:pPr marL="342900" indent="-342900">
              <a:lnSpc>
                <a:spcPts val="28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鄧小平的改革開放政策（</a:t>
            </a:r>
            <a:r>
              <a:rPr lang="en-US" altLang="zh-TW" sz="2400" dirty="0">
                <a:latin typeface="微軟正黑體" pitchFamily="34" charset="-120"/>
                <a:ea typeface="微軟正黑體" pitchFamily="34" charset="-120"/>
              </a:rPr>
              <a:t>1978</a:t>
            </a: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）</a:t>
            </a:r>
            <a:endParaRPr lang="en-US" altLang="zh-TW" sz="2400" dirty="0">
              <a:latin typeface="微軟正黑體" pitchFamily="34" charset="-120"/>
              <a:ea typeface="微軟正黑體" pitchFamily="34" charset="-120"/>
            </a:endParaRPr>
          </a:p>
          <a:p>
            <a:pPr marL="342900" indent="-342900">
              <a:lnSpc>
                <a:spcPts val="28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韓國迎向自由化（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1997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）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亞洲</a:t>
            </a: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金融風暴）</a:t>
            </a:r>
            <a:endParaRPr lang="en-US" altLang="zh-TW" sz="2400" dirty="0">
              <a:latin typeface="微軟正黑體" pitchFamily="34" charset="-120"/>
              <a:ea typeface="微軟正黑體" pitchFamily="34" charset="-120"/>
            </a:endParaRPr>
          </a:p>
          <a:p>
            <a:pPr marL="342900" indent="-342900">
              <a:lnSpc>
                <a:spcPts val="28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安倍的三支箭</a:t>
            </a: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520" y="2348880"/>
            <a:ext cx="3395938" cy="2268000"/>
          </a:xfrm>
          <a:prstGeom prst="rect">
            <a:avLst/>
          </a:prstGeom>
        </p:spPr>
      </p:pic>
      <p:sp>
        <p:nvSpPr>
          <p:cNvPr id="11" name="文字方塊 10"/>
          <p:cNvSpPr txBox="1"/>
          <p:nvPr/>
        </p:nvSpPr>
        <p:spPr>
          <a:xfrm>
            <a:off x="5436512" y="4762019"/>
            <a:ext cx="3744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500" dirty="0" smtClean="0">
                <a:latin typeface="微軟正黑體" pitchFamily="34" charset="-120"/>
                <a:ea typeface="微軟正黑體" pitchFamily="34" charset="-120"/>
              </a:rPr>
              <a:t>安倍於美國國會演說（</a:t>
            </a:r>
            <a:r>
              <a:rPr lang="en-US" altLang="zh-TW" sz="1500" dirty="0" smtClean="0">
                <a:latin typeface="微軟正黑體" pitchFamily="34" charset="-120"/>
                <a:ea typeface="微軟正黑體" pitchFamily="34" charset="-120"/>
              </a:rPr>
              <a:t>April 29, 2015</a:t>
            </a:r>
            <a:r>
              <a:rPr lang="zh-TW" altLang="en-US" sz="1500" dirty="0" smtClean="0">
                <a:latin typeface="微軟正黑體" pitchFamily="34" charset="-120"/>
                <a:ea typeface="微軟正黑體" pitchFamily="34" charset="-120"/>
              </a:rPr>
              <a:t>）</a:t>
            </a:r>
            <a:endParaRPr lang="zh-TW" altLang="en-US" sz="1500" dirty="0"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12" name="群組 11"/>
          <p:cNvGrpSpPr>
            <a:grpSpLocks noChangeAspect="1"/>
          </p:cNvGrpSpPr>
          <p:nvPr/>
        </p:nvGrpSpPr>
        <p:grpSpPr>
          <a:xfrm>
            <a:off x="7469981" y="198962"/>
            <a:ext cx="1492274" cy="454180"/>
            <a:chOff x="485401" y="548680"/>
            <a:chExt cx="2129312" cy="648072"/>
          </a:xfrm>
        </p:grpSpPr>
        <p:sp>
          <p:nvSpPr>
            <p:cNvPr id="13" name="向右箭號 12"/>
            <p:cNvSpPr/>
            <p:nvPr/>
          </p:nvSpPr>
          <p:spPr>
            <a:xfrm flipH="1">
              <a:off x="485401" y="548680"/>
              <a:ext cx="1872208" cy="648072"/>
            </a:xfrm>
            <a:prstGeom prst="rightArrow">
              <a:avLst>
                <a:gd name="adj1" fmla="val 80525"/>
                <a:gd name="adj2" fmla="val 5060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橢圓 13"/>
            <p:cNvSpPr/>
            <p:nvPr/>
          </p:nvSpPr>
          <p:spPr>
            <a:xfrm>
              <a:off x="2089112" y="609916"/>
              <a:ext cx="525601" cy="52560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15" name="Picture 9" descr="D:\User\Desktop\20141216-嘉義小花簡報PPT\新圖片 (1)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9466" t="8407" r="48588" b="70134"/>
            <a:stretch/>
          </p:blipFill>
          <p:spPr bwMode="auto">
            <a:xfrm>
              <a:off x="868005" y="658819"/>
              <a:ext cx="1620000" cy="465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328881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矩形 32"/>
          <p:cNvSpPr/>
          <p:nvPr/>
        </p:nvSpPr>
        <p:spPr>
          <a:xfrm>
            <a:off x="1" y="0"/>
            <a:ext cx="9143999" cy="3573015"/>
          </a:xfrm>
          <a:prstGeom prst="rect">
            <a:avLst/>
          </a:prstGeom>
          <a:gradFill flip="none" rotWithShape="1">
            <a:gsLst>
              <a:gs pos="13000">
                <a:srgbClr val="DEDEDE"/>
              </a:gs>
              <a:gs pos="67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矩形 33"/>
          <p:cNvSpPr/>
          <p:nvPr/>
        </p:nvSpPr>
        <p:spPr>
          <a:xfrm rot="10800000">
            <a:off x="-2" y="4521772"/>
            <a:ext cx="9143999" cy="2075579"/>
          </a:xfrm>
          <a:prstGeom prst="rect">
            <a:avLst/>
          </a:prstGeom>
          <a:gradFill flip="none" rotWithShape="1">
            <a:gsLst>
              <a:gs pos="11000">
                <a:srgbClr val="D7D7D7"/>
              </a:gs>
              <a:gs pos="37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圓角矩形 34"/>
          <p:cNvSpPr/>
          <p:nvPr/>
        </p:nvSpPr>
        <p:spPr>
          <a:xfrm>
            <a:off x="251999" y="6263454"/>
            <a:ext cx="8640000" cy="216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文字方塊 35"/>
          <p:cNvSpPr txBox="1"/>
          <p:nvPr/>
        </p:nvSpPr>
        <p:spPr>
          <a:xfrm>
            <a:off x="2663787" y="6217567"/>
            <a:ext cx="3816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DA4A89FC-434E-4787-8092-3D65FD7F5DE5}" type="slidenum">
              <a:rPr lang="en-US" altLang="zh-TW" sz="1400">
                <a:latin typeface="+mj-lt"/>
                <a:ea typeface="Adobe Gothic Std B" pitchFamily="34" charset="-128"/>
              </a:rPr>
              <a:pPr algn="ctr"/>
              <a:t>11</a:t>
            </a:fld>
            <a:endParaRPr lang="zh-TW" altLang="en-US" sz="1400" dirty="0">
              <a:latin typeface="+mj-lt"/>
            </a:endParaRPr>
          </a:p>
        </p:txBody>
      </p:sp>
      <p:sp>
        <p:nvSpPr>
          <p:cNvPr id="60" name="文字方塊 59"/>
          <p:cNvSpPr txBox="1"/>
          <p:nvPr/>
        </p:nvSpPr>
        <p:spPr>
          <a:xfrm>
            <a:off x="611560" y="790777"/>
            <a:ext cx="7056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rgbClr val="E757D2"/>
                </a:solidFill>
                <a:latin typeface="微軟正黑體" pitchFamily="34" charset="-120"/>
                <a:ea typeface="微軟正黑體" pitchFamily="34" charset="-120"/>
              </a:rPr>
              <a:t>別對勝選抱有期待勝選</a:t>
            </a:r>
            <a:endParaRPr lang="zh-TW" altLang="en-US" sz="3200" b="1" dirty="0">
              <a:solidFill>
                <a:srgbClr val="E757D2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1" name="文字方塊 60"/>
          <p:cNvSpPr txBox="1"/>
          <p:nvPr/>
        </p:nvSpPr>
        <p:spPr>
          <a:xfrm>
            <a:off x="611560" y="1786507"/>
            <a:ext cx="7884000" cy="3580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ts val="3400"/>
              </a:lnSpc>
              <a:buClr>
                <a:srgbClr val="7030A0"/>
              </a:buClr>
              <a:buFont typeface="Wingdings" pitchFamily="2" charset="2"/>
              <a:buChar char="u"/>
            </a:pP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中央財政窘困，僧多粥少</a:t>
            </a:r>
            <a:endParaRPr lang="en-US" altLang="zh-TW" sz="28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457200" indent="-457200">
              <a:lnSpc>
                <a:spcPts val="3400"/>
              </a:lnSpc>
              <a:buClr>
                <a:srgbClr val="7030A0"/>
              </a:buClr>
              <a:buFont typeface="Wingdings" pitchFamily="2" charset="2"/>
              <a:buChar char="u"/>
            </a:pPr>
            <a:endParaRPr lang="en-US" altLang="zh-TW" sz="2800" b="1" dirty="0">
              <a:latin typeface="微軟正黑體" pitchFamily="34" charset="-120"/>
              <a:ea typeface="微軟正黑體" pitchFamily="34" charset="-120"/>
            </a:endParaRPr>
          </a:p>
          <a:p>
            <a:pPr marL="457200" indent="-457200">
              <a:lnSpc>
                <a:spcPts val="3400"/>
              </a:lnSpc>
              <a:buClr>
                <a:srgbClr val="7030A0"/>
              </a:buClr>
              <a:buFont typeface="Wingdings" pitchFamily="2" charset="2"/>
              <a:buChar char="u"/>
            </a:pP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後六都時代，「馬太效應」將更為顯著：</a:t>
            </a:r>
            <a:r>
              <a:rPr lang="en-US" altLang="zh-TW" sz="2800" b="1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2800" b="1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sz="2800" b="1" dirty="0" smtClean="0">
                <a:latin typeface="微軟正黑體" pitchFamily="34" charset="-120"/>
                <a:ea typeface="微軟正黑體" pitchFamily="34" charset="-120"/>
              </a:rPr>
              <a:t>-- 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少子化</a:t>
            </a:r>
            <a:r>
              <a:rPr lang="en-US" altLang="zh-TW" sz="2800" b="1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2800" b="1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sz="2800" b="1" dirty="0" smtClean="0">
                <a:latin typeface="微軟正黑體" pitchFamily="34" charset="-120"/>
                <a:ea typeface="微軟正黑體" pitchFamily="34" charset="-120"/>
              </a:rPr>
              <a:t>-- 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人口與資源持續湧向都會區</a:t>
            </a:r>
            <a:r>
              <a:rPr lang="en-US" altLang="zh-TW" sz="2800" b="1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2800" b="1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sz="2800" b="1" dirty="0" smtClean="0">
                <a:latin typeface="微軟正黑體" pitchFamily="34" charset="-120"/>
                <a:ea typeface="微軟正黑體" pitchFamily="34" charset="-120"/>
              </a:rPr>
              <a:t>-- 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技職體系崩壞</a:t>
            </a:r>
            <a:r>
              <a:rPr lang="en-US" altLang="zh-TW" sz="2800" b="1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2800" b="1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sz="2800" b="1" dirty="0" smtClean="0">
                <a:latin typeface="微軟正黑體" pitchFamily="34" charset="-120"/>
                <a:ea typeface="微軟正黑體" pitchFamily="34" charset="-120"/>
              </a:rPr>
              <a:t>-- 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缺乏經濟成長動能</a:t>
            </a:r>
            <a:r>
              <a:rPr lang="en-US" altLang="zh-TW" sz="2800" b="1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2800" b="1" dirty="0" smtClean="0">
                <a:latin typeface="微軟正黑體" pitchFamily="34" charset="-120"/>
                <a:ea typeface="微軟正黑體" pitchFamily="34" charset="-120"/>
              </a:rPr>
            </a:br>
            <a:endParaRPr lang="zh-TW" altLang="en-US" sz="2800" b="1" dirty="0"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10" name="群組 9"/>
          <p:cNvGrpSpPr>
            <a:grpSpLocks noChangeAspect="1"/>
          </p:cNvGrpSpPr>
          <p:nvPr/>
        </p:nvGrpSpPr>
        <p:grpSpPr>
          <a:xfrm>
            <a:off x="7524328" y="116632"/>
            <a:ext cx="1492274" cy="454180"/>
            <a:chOff x="485401" y="548680"/>
            <a:chExt cx="2129312" cy="648072"/>
          </a:xfrm>
        </p:grpSpPr>
        <p:sp>
          <p:nvSpPr>
            <p:cNvPr id="11" name="向右箭號 10"/>
            <p:cNvSpPr/>
            <p:nvPr/>
          </p:nvSpPr>
          <p:spPr>
            <a:xfrm flipH="1">
              <a:off x="485401" y="548680"/>
              <a:ext cx="1872208" cy="648072"/>
            </a:xfrm>
            <a:prstGeom prst="rightArrow">
              <a:avLst>
                <a:gd name="adj1" fmla="val 80525"/>
                <a:gd name="adj2" fmla="val 5060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" name="橢圓 11"/>
            <p:cNvSpPr/>
            <p:nvPr/>
          </p:nvSpPr>
          <p:spPr>
            <a:xfrm>
              <a:off x="2089112" y="609916"/>
              <a:ext cx="525601" cy="52560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13" name="Picture 9" descr="D:\User\Desktop\20141216-嘉義小花簡報PPT\新圖片 (1)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9466" t="8407" r="48588" b="70134"/>
            <a:stretch/>
          </p:blipFill>
          <p:spPr bwMode="auto">
            <a:xfrm>
              <a:off x="868005" y="658819"/>
              <a:ext cx="1620000" cy="465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349211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矩形 32"/>
          <p:cNvSpPr/>
          <p:nvPr/>
        </p:nvSpPr>
        <p:spPr>
          <a:xfrm>
            <a:off x="1" y="0"/>
            <a:ext cx="9143999" cy="3573015"/>
          </a:xfrm>
          <a:prstGeom prst="rect">
            <a:avLst/>
          </a:prstGeom>
          <a:gradFill flip="none" rotWithShape="1">
            <a:gsLst>
              <a:gs pos="13000">
                <a:srgbClr val="DEDEDE"/>
              </a:gs>
              <a:gs pos="67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矩形 33"/>
          <p:cNvSpPr/>
          <p:nvPr/>
        </p:nvSpPr>
        <p:spPr>
          <a:xfrm rot="10800000">
            <a:off x="-2" y="4521772"/>
            <a:ext cx="9143999" cy="2075579"/>
          </a:xfrm>
          <a:prstGeom prst="rect">
            <a:avLst/>
          </a:prstGeom>
          <a:gradFill flip="none" rotWithShape="1">
            <a:gsLst>
              <a:gs pos="11000">
                <a:srgbClr val="D7D7D7"/>
              </a:gs>
              <a:gs pos="37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圓角矩形 34"/>
          <p:cNvSpPr/>
          <p:nvPr/>
        </p:nvSpPr>
        <p:spPr>
          <a:xfrm>
            <a:off x="251999" y="6263454"/>
            <a:ext cx="8640000" cy="216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文字方塊 35"/>
          <p:cNvSpPr txBox="1"/>
          <p:nvPr/>
        </p:nvSpPr>
        <p:spPr>
          <a:xfrm>
            <a:off x="2663787" y="6217567"/>
            <a:ext cx="3816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DA4A89FC-434E-4787-8092-3D65FD7F5DE5}" type="slidenum">
              <a:rPr lang="en-US" altLang="zh-TW" sz="1400">
                <a:latin typeface="+mj-lt"/>
                <a:ea typeface="Adobe Gothic Std B" pitchFamily="34" charset="-128"/>
              </a:rPr>
              <a:pPr algn="ctr"/>
              <a:t>12</a:t>
            </a:fld>
            <a:endParaRPr lang="zh-TW" altLang="en-US" sz="1400" dirty="0">
              <a:latin typeface="+mj-lt"/>
            </a:endParaRPr>
          </a:p>
        </p:txBody>
      </p:sp>
      <p:sp>
        <p:nvSpPr>
          <p:cNvPr id="60" name="文字方塊 59"/>
          <p:cNvSpPr txBox="1"/>
          <p:nvPr/>
        </p:nvSpPr>
        <p:spPr>
          <a:xfrm>
            <a:off x="395536" y="1412776"/>
            <a:ext cx="4824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rgbClr val="E757D2"/>
                </a:solidFill>
                <a:latin typeface="微軟正黑體" pitchFamily="34" charset="-120"/>
                <a:ea typeface="微軟正黑體" pitchFamily="34" charset="-120"/>
              </a:rPr>
              <a:t>經濟，很重要！</a:t>
            </a:r>
          </a:p>
        </p:txBody>
      </p:sp>
      <p:sp>
        <p:nvSpPr>
          <p:cNvPr id="21" name="文字方塊 20"/>
          <p:cNvSpPr txBox="1"/>
          <p:nvPr/>
        </p:nvSpPr>
        <p:spPr>
          <a:xfrm>
            <a:off x="611560" y="2260288"/>
            <a:ext cx="78840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3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過去嘉義未能搭上發展的列車</a:t>
            </a:r>
            <a:endParaRPr lang="en-US" altLang="zh-TW" sz="2400" dirty="0">
              <a:latin typeface="微軟正黑體" pitchFamily="34" charset="-120"/>
              <a:ea typeface="微軟正黑體" pitchFamily="34" charset="-120"/>
            </a:endParaRPr>
          </a:p>
          <a:p>
            <a:pPr marL="342900" indent="-342900">
              <a:lnSpc>
                <a:spcPts val="3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缺乏工作機會，導致人口外流，人口老化</a:t>
            </a:r>
            <a:endParaRPr lang="en-US" altLang="zh-TW" sz="2400" dirty="0">
              <a:latin typeface="微軟正黑體" pitchFamily="34" charset="-120"/>
              <a:ea typeface="微軟正黑體" pitchFamily="34" charset="-120"/>
            </a:endParaRPr>
          </a:p>
          <a:p>
            <a:pPr marL="342900" indent="-342900">
              <a:lnSpc>
                <a:spcPts val="3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財政稅收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不足</a:t>
            </a:r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  <a:p>
            <a:pPr marL="342900" indent="-342900">
              <a:lnSpc>
                <a:spcPts val="3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承擔</a:t>
            </a: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龐大的社福壓力</a:t>
            </a:r>
            <a:endParaRPr lang="en-US" altLang="zh-TW" sz="2400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960" y="3598845"/>
            <a:ext cx="4442310" cy="2278219"/>
          </a:xfrm>
          <a:prstGeom prst="rect">
            <a:avLst/>
          </a:prstGeom>
        </p:spPr>
      </p:pic>
      <p:grpSp>
        <p:nvGrpSpPr>
          <p:cNvPr id="11" name="群組 10"/>
          <p:cNvGrpSpPr>
            <a:grpSpLocks noChangeAspect="1"/>
          </p:cNvGrpSpPr>
          <p:nvPr/>
        </p:nvGrpSpPr>
        <p:grpSpPr>
          <a:xfrm>
            <a:off x="7399725" y="234409"/>
            <a:ext cx="1492274" cy="454180"/>
            <a:chOff x="485401" y="548680"/>
            <a:chExt cx="2129312" cy="648072"/>
          </a:xfrm>
        </p:grpSpPr>
        <p:sp>
          <p:nvSpPr>
            <p:cNvPr id="12" name="向右箭號 11"/>
            <p:cNvSpPr/>
            <p:nvPr/>
          </p:nvSpPr>
          <p:spPr>
            <a:xfrm flipH="1">
              <a:off x="485401" y="548680"/>
              <a:ext cx="1872208" cy="648072"/>
            </a:xfrm>
            <a:prstGeom prst="rightArrow">
              <a:avLst>
                <a:gd name="adj1" fmla="val 80525"/>
                <a:gd name="adj2" fmla="val 5060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" name="橢圓 12"/>
            <p:cNvSpPr/>
            <p:nvPr/>
          </p:nvSpPr>
          <p:spPr>
            <a:xfrm>
              <a:off x="2089112" y="609916"/>
              <a:ext cx="525601" cy="52560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14" name="Picture 9" descr="D:\User\Desktop\20141216-嘉義小花簡報PPT\新圖片 (1)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9466" t="8407" r="48588" b="70134"/>
            <a:stretch/>
          </p:blipFill>
          <p:spPr bwMode="auto">
            <a:xfrm>
              <a:off x="868005" y="658819"/>
              <a:ext cx="1620000" cy="465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160964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矩形 32"/>
          <p:cNvSpPr/>
          <p:nvPr/>
        </p:nvSpPr>
        <p:spPr>
          <a:xfrm>
            <a:off x="1" y="0"/>
            <a:ext cx="9143999" cy="3573015"/>
          </a:xfrm>
          <a:prstGeom prst="rect">
            <a:avLst/>
          </a:prstGeom>
          <a:gradFill flip="none" rotWithShape="1">
            <a:gsLst>
              <a:gs pos="13000">
                <a:srgbClr val="DEDEDE"/>
              </a:gs>
              <a:gs pos="67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矩形 33"/>
          <p:cNvSpPr/>
          <p:nvPr/>
        </p:nvSpPr>
        <p:spPr>
          <a:xfrm rot="10800000">
            <a:off x="-2" y="4521772"/>
            <a:ext cx="9143999" cy="2075579"/>
          </a:xfrm>
          <a:prstGeom prst="rect">
            <a:avLst/>
          </a:prstGeom>
          <a:gradFill flip="none" rotWithShape="1">
            <a:gsLst>
              <a:gs pos="11000">
                <a:srgbClr val="D7D7D7"/>
              </a:gs>
              <a:gs pos="37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圓角矩形 34"/>
          <p:cNvSpPr/>
          <p:nvPr/>
        </p:nvSpPr>
        <p:spPr>
          <a:xfrm>
            <a:off x="251999" y="6263454"/>
            <a:ext cx="8640000" cy="216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文字方塊 35"/>
          <p:cNvSpPr txBox="1"/>
          <p:nvPr/>
        </p:nvSpPr>
        <p:spPr>
          <a:xfrm>
            <a:off x="2663787" y="6217567"/>
            <a:ext cx="3816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DA4A89FC-434E-4787-8092-3D65FD7F5DE5}" type="slidenum">
              <a:rPr lang="en-US" altLang="zh-TW" sz="1400">
                <a:latin typeface="+mj-lt"/>
                <a:ea typeface="Adobe Gothic Std B" pitchFamily="34" charset="-128"/>
              </a:rPr>
              <a:pPr algn="ctr"/>
              <a:t>13</a:t>
            </a:fld>
            <a:endParaRPr lang="zh-TW" altLang="en-US" sz="1400" dirty="0">
              <a:latin typeface="+mj-lt"/>
            </a:endParaRPr>
          </a:p>
        </p:txBody>
      </p:sp>
      <p:sp>
        <p:nvSpPr>
          <p:cNvPr id="60" name="文字方塊 59"/>
          <p:cNvSpPr txBox="1"/>
          <p:nvPr/>
        </p:nvSpPr>
        <p:spPr>
          <a:xfrm>
            <a:off x="395536" y="1412776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>
                <a:solidFill>
                  <a:srgbClr val="E757D2"/>
                </a:solidFill>
                <a:latin typeface="微軟正黑體" pitchFamily="34" charset="-120"/>
                <a:ea typeface="微軟正黑體" pitchFamily="34" charset="-120"/>
              </a:rPr>
              <a:t>Decent Jobs for a decent Life</a:t>
            </a:r>
            <a:endParaRPr lang="zh-TW" altLang="en-US" sz="3200" b="1" dirty="0">
              <a:solidFill>
                <a:srgbClr val="E757D2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594721" y="2260288"/>
            <a:ext cx="788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3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人民的期盼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：</a:t>
            </a:r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ts val="3000"/>
              </a:lnSpc>
              <a:spcBef>
                <a:spcPts val="1200"/>
              </a:spcBef>
            </a:pP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　有</a:t>
            </a: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尊嚴的工作，有餘裕的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生活。</a:t>
            </a:r>
            <a:endParaRPr lang="zh-TW" altLang="en-US" sz="2400" dirty="0"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9" name="群組 8"/>
          <p:cNvGrpSpPr>
            <a:grpSpLocks noChangeAspect="1"/>
          </p:cNvGrpSpPr>
          <p:nvPr/>
        </p:nvGrpSpPr>
        <p:grpSpPr>
          <a:xfrm>
            <a:off x="7380312" y="365538"/>
            <a:ext cx="1492274" cy="454180"/>
            <a:chOff x="485401" y="548680"/>
            <a:chExt cx="2129312" cy="648072"/>
          </a:xfrm>
        </p:grpSpPr>
        <p:sp>
          <p:nvSpPr>
            <p:cNvPr id="10" name="向右箭號 9"/>
            <p:cNvSpPr/>
            <p:nvPr/>
          </p:nvSpPr>
          <p:spPr>
            <a:xfrm flipH="1">
              <a:off x="485401" y="548680"/>
              <a:ext cx="1872208" cy="648072"/>
            </a:xfrm>
            <a:prstGeom prst="rightArrow">
              <a:avLst>
                <a:gd name="adj1" fmla="val 80525"/>
                <a:gd name="adj2" fmla="val 5060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橢圓 10"/>
            <p:cNvSpPr/>
            <p:nvPr/>
          </p:nvSpPr>
          <p:spPr>
            <a:xfrm>
              <a:off x="2089112" y="609916"/>
              <a:ext cx="525601" cy="52560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12" name="Picture 9" descr="D:\User\Desktop\20141216-嘉義小花簡報PPT\新圖片 (1)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9466" t="8407" r="48588" b="70134"/>
            <a:stretch/>
          </p:blipFill>
          <p:spPr bwMode="auto">
            <a:xfrm>
              <a:off x="868005" y="658819"/>
              <a:ext cx="1620000" cy="465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662" t="44402" r="22038" b="12435"/>
          <a:stretch/>
        </p:blipFill>
        <p:spPr>
          <a:xfrm>
            <a:off x="756091" y="3872869"/>
            <a:ext cx="7748141" cy="149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2859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矩形 32"/>
          <p:cNvSpPr/>
          <p:nvPr/>
        </p:nvSpPr>
        <p:spPr>
          <a:xfrm>
            <a:off x="1" y="332655"/>
            <a:ext cx="9143999" cy="3240360"/>
          </a:xfrm>
          <a:prstGeom prst="rect">
            <a:avLst/>
          </a:prstGeom>
          <a:gradFill flip="none" rotWithShape="1">
            <a:gsLst>
              <a:gs pos="13000">
                <a:srgbClr val="DEDEDE"/>
              </a:gs>
              <a:gs pos="67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E757D2"/>
              </a:solidFill>
            </a:endParaRPr>
          </a:p>
        </p:txBody>
      </p:sp>
      <p:sp>
        <p:nvSpPr>
          <p:cNvPr id="34" name="矩形 33"/>
          <p:cNvSpPr/>
          <p:nvPr/>
        </p:nvSpPr>
        <p:spPr>
          <a:xfrm rot="10800000">
            <a:off x="-2" y="4521772"/>
            <a:ext cx="9143999" cy="2075579"/>
          </a:xfrm>
          <a:prstGeom prst="rect">
            <a:avLst/>
          </a:prstGeom>
          <a:gradFill flip="none" rotWithShape="1">
            <a:gsLst>
              <a:gs pos="11000">
                <a:srgbClr val="D7D7D7"/>
              </a:gs>
              <a:gs pos="37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圓角矩形 34"/>
          <p:cNvSpPr/>
          <p:nvPr/>
        </p:nvSpPr>
        <p:spPr>
          <a:xfrm>
            <a:off x="251999" y="6263454"/>
            <a:ext cx="8640000" cy="216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文字方塊 35"/>
          <p:cNvSpPr txBox="1"/>
          <p:nvPr/>
        </p:nvSpPr>
        <p:spPr>
          <a:xfrm>
            <a:off x="2663787" y="6217567"/>
            <a:ext cx="3816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DA4A89FC-434E-4787-8092-3D65FD7F5DE5}" type="slidenum">
              <a:rPr lang="en-US" altLang="zh-TW" sz="1400">
                <a:latin typeface="+mj-lt"/>
                <a:ea typeface="Adobe Gothic Std B" pitchFamily="34" charset="-128"/>
              </a:rPr>
              <a:pPr algn="ctr"/>
              <a:t>14</a:t>
            </a:fld>
            <a:endParaRPr lang="zh-TW" altLang="en-US" sz="1400" dirty="0">
              <a:latin typeface="+mj-lt"/>
            </a:endParaRPr>
          </a:p>
        </p:txBody>
      </p:sp>
      <p:sp>
        <p:nvSpPr>
          <p:cNvPr id="60" name="文字方塊 59"/>
          <p:cNvSpPr txBox="1"/>
          <p:nvPr/>
        </p:nvSpPr>
        <p:spPr>
          <a:xfrm>
            <a:off x="395536" y="1412776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rgbClr val="E757D2"/>
                </a:solidFill>
                <a:latin typeface="微軟正黑體" pitchFamily="34" charset="-120"/>
                <a:ea typeface="微軟正黑體" pitchFamily="34" charset="-120"/>
              </a:rPr>
              <a:t>結論與期許</a:t>
            </a:r>
          </a:p>
        </p:txBody>
      </p:sp>
      <p:grpSp>
        <p:nvGrpSpPr>
          <p:cNvPr id="9" name="群組 8"/>
          <p:cNvGrpSpPr/>
          <p:nvPr/>
        </p:nvGrpSpPr>
        <p:grpSpPr>
          <a:xfrm>
            <a:off x="251547" y="2392601"/>
            <a:ext cx="4392461" cy="864096"/>
            <a:chOff x="251547" y="2392601"/>
            <a:chExt cx="4392461" cy="864096"/>
          </a:xfrm>
          <a:solidFill>
            <a:srgbClr val="00B0F0"/>
          </a:solidFill>
        </p:grpSpPr>
        <p:sp>
          <p:nvSpPr>
            <p:cNvPr id="5" name="梯形 4"/>
            <p:cNvSpPr/>
            <p:nvPr/>
          </p:nvSpPr>
          <p:spPr>
            <a:xfrm>
              <a:off x="287523" y="2392601"/>
              <a:ext cx="4356485" cy="612000"/>
            </a:xfrm>
            <a:prstGeom prst="trapezoid">
              <a:avLst/>
            </a:prstGeom>
            <a:grpFill/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200" b="1" dirty="0">
                  <a:latin typeface="微軟正黑體" pitchFamily="34" charset="-120"/>
                  <a:ea typeface="微軟正黑體" pitchFamily="34" charset="-120"/>
                </a:rPr>
                <a:t>掌握時代脈動，順應社會</a:t>
              </a:r>
              <a:r>
                <a:rPr lang="zh-TW" altLang="en-US" sz="2200" b="1" dirty="0" smtClean="0">
                  <a:latin typeface="微軟正黑體" pitchFamily="34" charset="-120"/>
                  <a:ea typeface="微軟正黑體" pitchFamily="34" charset="-120"/>
                </a:rPr>
                <a:t>潮流</a:t>
              </a:r>
              <a:endParaRPr lang="zh-TW" altLang="en-US" sz="2200" b="1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251547" y="2392601"/>
              <a:ext cx="252000" cy="8640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7" name="群組 6"/>
          <p:cNvGrpSpPr/>
          <p:nvPr/>
        </p:nvGrpSpPr>
        <p:grpSpPr>
          <a:xfrm>
            <a:off x="251520" y="3378853"/>
            <a:ext cx="4392461" cy="864096"/>
            <a:chOff x="251520" y="3212976"/>
            <a:chExt cx="4392461" cy="864096"/>
          </a:xfrm>
        </p:grpSpPr>
        <p:sp>
          <p:nvSpPr>
            <p:cNvPr id="14" name="梯形 13"/>
            <p:cNvSpPr/>
            <p:nvPr/>
          </p:nvSpPr>
          <p:spPr>
            <a:xfrm>
              <a:off x="287496" y="3212976"/>
              <a:ext cx="4356485" cy="612000"/>
            </a:xfrm>
            <a:prstGeom prst="trapezoid">
              <a:avLst/>
            </a:prstGeom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200" b="1" dirty="0">
                  <a:latin typeface="微軟正黑體" pitchFamily="34" charset="-120"/>
                  <a:ea typeface="微軟正黑體" pitchFamily="34" charset="-120"/>
                </a:rPr>
                <a:t>尋求特色差異，擴大格局視野</a:t>
              </a:r>
            </a:p>
          </p:txBody>
        </p:sp>
        <p:sp>
          <p:nvSpPr>
            <p:cNvPr id="15" name="矩形 14"/>
            <p:cNvSpPr/>
            <p:nvPr/>
          </p:nvSpPr>
          <p:spPr>
            <a:xfrm>
              <a:off x="251520" y="3212976"/>
              <a:ext cx="252000" cy="8640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8" name="群組 7"/>
          <p:cNvGrpSpPr/>
          <p:nvPr/>
        </p:nvGrpSpPr>
        <p:grpSpPr>
          <a:xfrm>
            <a:off x="251520" y="4365104"/>
            <a:ext cx="4392461" cy="864096"/>
            <a:chOff x="251520" y="4293096"/>
            <a:chExt cx="4392461" cy="864096"/>
          </a:xfrm>
        </p:grpSpPr>
        <p:sp>
          <p:nvSpPr>
            <p:cNvPr id="16" name="梯形 15"/>
            <p:cNvSpPr/>
            <p:nvPr/>
          </p:nvSpPr>
          <p:spPr>
            <a:xfrm>
              <a:off x="287496" y="4293096"/>
              <a:ext cx="4356485" cy="612000"/>
            </a:xfrm>
            <a:prstGeom prst="trapezoid">
              <a:avLst/>
            </a:prstGeom>
            <a:solidFill>
              <a:srgbClr val="92D050"/>
            </a:solidFill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200" b="1" dirty="0">
                  <a:latin typeface="微軟正黑體" pitchFamily="34" charset="-120"/>
                  <a:ea typeface="微軟正黑體" pitchFamily="34" charset="-120"/>
                </a:rPr>
                <a:t>謙卑昂首闊步，傾聽人民心聲</a:t>
              </a:r>
            </a:p>
          </p:txBody>
        </p:sp>
        <p:sp>
          <p:nvSpPr>
            <p:cNvPr id="17" name="矩形 16"/>
            <p:cNvSpPr/>
            <p:nvPr/>
          </p:nvSpPr>
          <p:spPr>
            <a:xfrm>
              <a:off x="251520" y="4293096"/>
              <a:ext cx="252000" cy="8640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cxnSp>
        <p:nvCxnSpPr>
          <p:cNvPr id="11" name="直線接點 10"/>
          <p:cNvCxnSpPr/>
          <p:nvPr/>
        </p:nvCxnSpPr>
        <p:spPr>
          <a:xfrm>
            <a:off x="4707043" y="2369159"/>
            <a:ext cx="165600" cy="64800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6" name="文字方塊 25"/>
          <p:cNvSpPr txBox="1"/>
          <p:nvPr/>
        </p:nvSpPr>
        <p:spPr>
          <a:xfrm>
            <a:off x="4944651" y="2420888"/>
            <a:ext cx="4595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Facebook, Line</a:t>
            </a:r>
            <a:endParaRPr lang="zh-TW" altLang="en-US" sz="2400" dirty="0"/>
          </a:p>
        </p:txBody>
      </p:sp>
      <p:cxnSp>
        <p:nvCxnSpPr>
          <p:cNvPr id="37" name="直線接點 36"/>
          <p:cNvCxnSpPr/>
          <p:nvPr/>
        </p:nvCxnSpPr>
        <p:spPr>
          <a:xfrm>
            <a:off x="4716016" y="3356992"/>
            <a:ext cx="165600" cy="64800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8" name="文字方塊 37"/>
          <p:cNvSpPr txBox="1"/>
          <p:nvPr/>
        </p:nvSpPr>
        <p:spPr>
          <a:xfrm>
            <a:off x="4953624" y="3471391"/>
            <a:ext cx="4595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Be unique &amp; distinct</a:t>
            </a:r>
            <a:endParaRPr lang="zh-TW" altLang="en-US" sz="2400" dirty="0"/>
          </a:p>
        </p:txBody>
      </p:sp>
      <p:grpSp>
        <p:nvGrpSpPr>
          <p:cNvPr id="21" name="群組 20"/>
          <p:cNvGrpSpPr>
            <a:grpSpLocks noChangeAspect="1"/>
          </p:cNvGrpSpPr>
          <p:nvPr/>
        </p:nvGrpSpPr>
        <p:grpSpPr>
          <a:xfrm>
            <a:off x="7380312" y="598556"/>
            <a:ext cx="1492274" cy="454180"/>
            <a:chOff x="485401" y="548680"/>
            <a:chExt cx="2129312" cy="648072"/>
          </a:xfrm>
        </p:grpSpPr>
        <p:sp>
          <p:nvSpPr>
            <p:cNvPr id="22" name="向右箭號 21"/>
            <p:cNvSpPr/>
            <p:nvPr/>
          </p:nvSpPr>
          <p:spPr>
            <a:xfrm flipH="1">
              <a:off x="485401" y="548680"/>
              <a:ext cx="1872208" cy="648072"/>
            </a:xfrm>
            <a:prstGeom prst="rightArrow">
              <a:avLst>
                <a:gd name="adj1" fmla="val 80525"/>
                <a:gd name="adj2" fmla="val 5060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3" name="橢圓 22"/>
            <p:cNvSpPr/>
            <p:nvPr/>
          </p:nvSpPr>
          <p:spPr>
            <a:xfrm>
              <a:off x="2089112" y="609916"/>
              <a:ext cx="525601" cy="52560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24" name="Picture 9" descr="D:\User\Desktop\20141216-嘉義小花簡報PPT\新圖片 (1)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9466" t="8407" r="48588" b="70134"/>
            <a:stretch/>
          </p:blipFill>
          <p:spPr bwMode="auto">
            <a:xfrm>
              <a:off x="868005" y="658819"/>
              <a:ext cx="1620000" cy="465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25" name="直線接點 24"/>
          <p:cNvCxnSpPr/>
          <p:nvPr/>
        </p:nvCxnSpPr>
        <p:spPr>
          <a:xfrm>
            <a:off x="4679957" y="4329104"/>
            <a:ext cx="165600" cy="64800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7" name="文字方塊 26"/>
          <p:cNvSpPr txBox="1"/>
          <p:nvPr/>
        </p:nvSpPr>
        <p:spPr>
          <a:xfrm>
            <a:off x="5004048" y="4397700"/>
            <a:ext cx="4595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Be empathetic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45760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矩形 32"/>
          <p:cNvSpPr/>
          <p:nvPr/>
        </p:nvSpPr>
        <p:spPr>
          <a:xfrm>
            <a:off x="1" y="0"/>
            <a:ext cx="9143999" cy="3573015"/>
          </a:xfrm>
          <a:prstGeom prst="rect">
            <a:avLst/>
          </a:prstGeom>
          <a:gradFill flip="none" rotWithShape="1">
            <a:gsLst>
              <a:gs pos="13000">
                <a:srgbClr val="DEDEDE"/>
              </a:gs>
              <a:gs pos="67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矩形 33"/>
          <p:cNvSpPr/>
          <p:nvPr/>
        </p:nvSpPr>
        <p:spPr>
          <a:xfrm rot="10800000">
            <a:off x="-2" y="4521772"/>
            <a:ext cx="9143999" cy="2075579"/>
          </a:xfrm>
          <a:prstGeom prst="rect">
            <a:avLst/>
          </a:prstGeom>
          <a:gradFill flip="none" rotWithShape="1">
            <a:gsLst>
              <a:gs pos="11000">
                <a:srgbClr val="D7D7D7"/>
              </a:gs>
              <a:gs pos="37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圓角矩形 34"/>
          <p:cNvSpPr/>
          <p:nvPr/>
        </p:nvSpPr>
        <p:spPr>
          <a:xfrm>
            <a:off x="251999" y="6263454"/>
            <a:ext cx="8640000" cy="216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文字方塊 35"/>
          <p:cNvSpPr txBox="1"/>
          <p:nvPr/>
        </p:nvSpPr>
        <p:spPr>
          <a:xfrm>
            <a:off x="2663787" y="6217567"/>
            <a:ext cx="3816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DA4A89FC-434E-4787-8092-3D65FD7F5DE5}" type="slidenum">
              <a:rPr lang="en-US" altLang="zh-TW" sz="1400">
                <a:latin typeface="+mj-lt"/>
                <a:ea typeface="Adobe Gothic Std B" pitchFamily="34" charset="-128"/>
              </a:rPr>
              <a:pPr algn="ctr"/>
              <a:t>2</a:t>
            </a:fld>
            <a:endParaRPr lang="zh-TW" altLang="en-US" sz="1400" dirty="0">
              <a:latin typeface="+mj-lt"/>
            </a:endParaRPr>
          </a:p>
        </p:txBody>
      </p:sp>
      <p:sp>
        <p:nvSpPr>
          <p:cNvPr id="60" name="文字方塊 59"/>
          <p:cNvSpPr txBox="1"/>
          <p:nvPr/>
        </p:nvSpPr>
        <p:spPr>
          <a:xfrm>
            <a:off x="611560" y="790777"/>
            <a:ext cx="7056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 smtClean="0">
                <a:solidFill>
                  <a:srgbClr val="E757D2"/>
                </a:solidFill>
                <a:latin typeface="微軟正黑體" pitchFamily="34" charset="-120"/>
                <a:ea typeface="微軟正黑體" pitchFamily="34" charset="-120"/>
              </a:rPr>
              <a:t>Seven Hours' Drive From Tokyo</a:t>
            </a:r>
            <a:endParaRPr lang="zh-TW" altLang="en-US" sz="3200" b="1" dirty="0">
              <a:solidFill>
                <a:srgbClr val="E757D2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10" name="群組 9"/>
          <p:cNvGrpSpPr>
            <a:grpSpLocks noChangeAspect="1"/>
          </p:cNvGrpSpPr>
          <p:nvPr/>
        </p:nvGrpSpPr>
        <p:grpSpPr>
          <a:xfrm>
            <a:off x="7524328" y="116632"/>
            <a:ext cx="1492274" cy="454180"/>
            <a:chOff x="485401" y="548680"/>
            <a:chExt cx="2129312" cy="648072"/>
          </a:xfrm>
        </p:grpSpPr>
        <p:sp>
          <p:nvSpPr>
            <p:cNvPr id="11" name="向右箭號 10"/>
            <p:cNvSpPr/>
            <p:nvPr/>
          </p:nvSpPr>
          <p:spPr>
            <a:xfrm flipH="1">
              <a:off x="485401" y="548680"/>
              <a:ext cx="1872208" cy="648072"/>
            </a:xfrm>
            <a:prstGeom prst="rightArrow">
              <a:avLst>
                <a:gd name="adj1" fmla="val 80525"/>
                <a:gd name="adj2" fmla="val 5060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" name="橢圓 11"/>
            <p:cNvSpPr/>
            <p:nvPr/>
          </p:nvSpPr>
          <p:spPr>
            <a:xfrm>
              <a:off x="2089112" y="609916"/>
              <a:ext cx="525601" cy="52560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13" name="Picture 9" descr="D:\User\Desktop\20141216-嘉義小花簡報PPT\新圖片 (1)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9466" t="8407" r="48588" b="70134"/>
            <a:stretch/>
          </p:blipFill>
          <p:spPr bwMode="auto">
            <a:xfrm>
              <a:off x="868005" y="658819"/>
              <a:ext cx="1620000" cy="465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文字方塊 14"/>
          <p:cNvSpPr txBox="1"/>
          <p:nvPr/>
        </p:nvSpPr>
        <p:spPr>
          <a:xfrm>
            <a:off x="644987" y="1480914"/>
            <a:ext cx="7884000" cy="490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結束東京的官方拜會行程後，我們隨即前往富山市</a:t>
            </a:r>
            <a:r>
              <a:rPr lang="en-US" altLang="zh-TW" sz="2400" b="1" dirty="0" smtClean="0">
                <a:latin typeface="微軟正黑體" pitchFamily="34" charset="-120"/>
                <a:ea typeface="微軟正黑體" pitchFamily="34" charset="-120"/>
              </a:rPr>
              <a:t>…….</a:t>
            </a:r>
            <a:endParaRPr lang="zh-TW" altLang="en-US" sz="2400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05877" y="2166329"/>
            <a:ext cx="6732240" cy="3792247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4355976" y="3389321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全程</a:t>
            </a:r>
            <a:r>
              <a:rPr lang="en-US" altLang="zh-TW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434 Km</a:t>
            </a:r>
            <a:endParaRPr lang="zh-TW" altLang="en-US" sz="2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6355246" y="5153641"/>
            <a:ext cx="12058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東京</a:t>
            </a:r>
            <a:endParaRPr lang="zh-TW" altLang="en-US" sz="24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2195736" y="2688844"/>
            <a:ext cx="1205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富山</a:t>
            </a:r>
            <a:endParaRPr lang="zh-TW" altLang="en-US" sz="24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576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矩形 32"/>
          <p:cNvSpPr/>
          <p:nvPr/>
        </p:nvSpPr>
        <p:spPr>
          <a:xfrm>
            <a:off x="1" y="0"/>
            <a:ext cx="9143999" cy="3573015"/>
          </a:xfrm>
          <a:prstGeom prst="rect">
            <a:avLst/>
          </a:prstGeom>
          <a:gradFill flip="none" rotWithShape="1">
            <a:gsLst>
              <a:gs pos="13000">
                <a:srgbClr val="DEDEDE"/>
              </a:gs>
              <a:gs pos="67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矩形 33"/>
          <p:cNvSpPr/>
          <p:nvPr/>
        </p:nvSpPr>
        <p:spPr>
          <a:xfrm rot="10800000">
            <a:off x="-2" y="4521772"/>
            <a:ext cx="9143999" cy="2075579"/>
          </a:xfrm>
          <a:prstGeom prst="rect">
            <a:avLst/>
          </a:prstGeom>
          <a:gradFill flip="none" rotWithShape="1">
            <a:gsLst>
              <a:gs pos="11000">
                <a:srgbClr val="D7D7D7"/>
              </a:gs>
              <a:gs pos="37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圓角矩形 34"/>
          <p:cNvSpPr/>
          <p:nvPr/>
        </p:nvSpPr>
        <p:spPr>
          <a:xfrm>
            <a:off x="251999" y="6263454"/>
            <a:ext cx="8640000" cy="216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文字方塊 35"/>
          <p:cNvSpPr txBox="1"/>
          <p:nvPr/>
        </p:nvSpPr>
        <p:spPr>
          <a:xfrm>
            <a:off x="2663787" y="6217567"/>
            <a:ext cx="3816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DA4A89FC-434E-4787-8092-3D65FD7F5DE5}" type="slidenum">
              <a:rPr lang="en-US" altLang="zh-TW" sz="1400">
                <a:latin typeface="+mj-lt"/>
                <a:ea typeface="Adobe Gothic Std B" pitchFamily="34" charset="-128"/>
              </a:rPr>
              <a:pPr algn="ctr"/>
              <a:t>3</a:t>
            </a:fld>
            <a:endParaRPr lang="zh-TW" altLang="en-US" sz="1400" dirty="0">
              <a:latin typeface="+mj-lt"/>
            </a:endParaRPr>
          </a:p>
        </p:txBody>
      </p:sp>
      <p:sp>
        <p:nvSpPr>
          <p:cNvPr id="60" name="文字方塊 59"/>
          <p:cNvSpPr txBox="1"/>
          <p:nvPr/>
        </p:nvSpPr>
        <p:spPr>
          <a:xfrm>
            <a:off x="611560" y="790777"/>
            <a:ext cx="7056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rgbClr val="E757D2"/>
                </a:solidFill>
                <a:latin typeface="微軟正黑體" pitchFamily="34" charset="-120"/>
                <a:ea typeface="微軟正黑體" pitchFamily="34" charset="-120"/>
              </a:rPr>
              <a:t>富山市：細膩的城市規劃（</a:t>
            </a:r>
            <a:r>
              <a:rPr lang="en-US" altLang="zh-TW" sz="3200" b="1" dirty="0" smtClean="0">
                <a:solidFill>
                  <a:srgbClr val="E757D2"/>
                </a:solidFill>
                <a:latin typeface="微軟正黑體" pitchFamily="34" charset="-120"/>
                <a:ea typeface="微軟正黑體" pitchFamily="34" charset="-120"/>
              </a:rPr>
              <a:t>I</a:t>
            </a:r>
            <a:r>
              <a:rPr lang="zh-TW" altLang="en-US" sz="3200" b="1" dirty="0" smtClean="0">
                <a:solidFill>
                  <a:srgbClr val="E757D2"/>
                </a:solidFill>
                <a:latin typeface="微軟正黑體" pitchFamily="34" charset="-120"/>
                <a:ea typeface="微軟正黑體" pitchFamily="34" charset="-120"/>
              </a:rPr>
              <a:t>）</a:t>
            </a:r>
            <a:endParaRPr lang="zh-TW" altLang="en-US" sz="3200" b="1" dirty="0">
              <a:solidFill>
                <a:srgbClr val="E757D2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1" name="文字方塊 60"/>
          <p:cNvSpPr txBox="1"/>
          <p:nvPr/>
        </p:nvSpPr>
        <p:spPr>
          <a:xfrm>
            <a:off x="629997" y="1822505"/>
            <a:ext cx="7884000" cy="52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低碳旅行、循環城市</a:t>
            </a:r>
            <a:endParaRPr lang="zh-TW" altLang="en-US" sz="2800" b="1" dirty="0"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10" name="群組 9"/>
          <p:cNvGrpSpPr>
            <a:grpSpLocks noChangeAspect="1"/>
          </p:cNvGrpSpPr>
          <p:nvPr/>
        </p:nvGrpSpPr>
        <p:grpSpPr>
          <a:xfrm>
            <a:off x="7524328" y="116632"/>
            <a:ext cx="1492274" cy="454180"/>
            <a:chOff x="485401" y="548680"/>
            <a:chExt cx="2129312" cy="648072"/>
          </a:xfrm>
        </p:grpSpPr>
        <p:sp>
          <p:nvSpPr>
            <p:cNvPr id="11" name="向右箭號 10"/>
            <p:cNvSpPr/>
            <p:nvPr/>
          </p:nvSpPr>
          <p:spPr>
            <a:xfrm flipH="1">
              <a:off x="485401" y="548680"/>
              <a:ext cx="1872208" cy="648072"/>
            </a:xfrm>
            <a:prstGeom prst="rightArrow">
              <a:avLst>
                <a:gd name="adj1" fmla="val 80525"/>
                <a:gd name="adj2" fmla="val 5060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" name="橢圓 11"/>
            <p:cNvSpPr/>
            <p:nvPr/>
          </p:nvSpPr>
          <p:spPr>
            <a:xfrm>
              <a:off x="2089112" y="609916"/>
              <a:ext cx="525601" cy="52560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13" name="Picture 9" descr="D:\User\Desktop\20141216-嘉義小花簡報PPT\新圖片 (1)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9466" t="8407" r="48588" b="70134"/>
            <a:stretch/>
          </p:blipFill>
          <p:spPr bwMode="auto">
            <a:xfrm>
              <a:off x="868005" y="658819"/>
              <a:ext cx="1620000" cy="465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2892820"/>
            <a:ext cx="3710955" cy="2788749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56244" y="1395638"/>
            <a:ext cx="2451174" cy="436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0234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矩形 32"/>
          <p:cNvSpPr/>
          <p:nvPr/>
        </p:nvSpPr>
        <p:spPr>
          <a:xfrm>
            <a:off x="1" y="0"/>
            <a:ext cx="9143999" cy="3573015"/>
          </a:xfrm>
          <a:prstGeom prst="rect">
            <a:avLst/>
          </a:prstGeom>
          <a:gradFill flip="none" rotWithShape="1">
            <a:gsLst>
              <a:gs pos="13000">
                <a:srgbClr val="DEDEDE"/>
              </a:gs>
              <a:gs pos="67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矩形 33"/>
          <p:cNvSpPr/>
          <p:nvPr/>
        </p:nvSpPr>
        <p:spPr>
          <a:xfrm rot="10800000">
            <a:off x="-2" y="4521772"/>
            <a:ext cx="9143999" cy="2075579"/>
          </a:xfrm>
          <a:prstGeom prst="rect">
            <a:avLst/>
          </a:prstGeom>
          <a:gradFill flip="none" rotWithShape="1">
            <a:gsLst>
              <a:gs pos="11000">
                <a:srgbClr val="D7D7D7"/>
              </a:gs>
              <a:gs pos="37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圓角矩形 34"/>
          <p:cNvSpPr/>
          <p:nvPr/>
        </p:nvSpPr>
        <p:spPr>
          <a:xfrm>
            <a:off x="251999" y="6263454"/>
            <a:ext cx="8640000" cy="216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文字方塊 35"/>
          <p:cNvSpPr txBox="1"/>
          <p:nvPr/>
        </p:nvSpPr>
        <p:spPr>
          <a:xfrm>
            <a:off x="2663787" y="6217567"/>
            <a:ext cx="3816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DA4A89FC-434E-4787-8092-3D65FD7F5DE5}" type="slidenum">
              <a:rPr lang="en-US" altLang="zh-TW" sz="1400">
                <a:latin typeface="+mj-lt"/>
                <a:ea typeface="Adobe Gothic Std B" pitchFamily="34" charset="-128"/>
              </a:rPr>
              <a:pPr algn="ctr"/>
              <a:t>4</a:t>
            </a:fld>
            <a:endParaRPr lang="zh-TW" altLang="en-US" sz="1400" dirty="0">
              <a:latin typeface="+mj-lt"/>
            </a:endParaRPr>
          </a:p>
        </p:txBody>
      </p:sp>
      <p:sp>
        <p:nvSpPr>
          <p:cNvPr id="60" name="文字方塊 59"/>
          <p:cNvSpPr txBox="1"/>
          <p:nvPr/>
        </p:nvSpPr>
        <p:spPr>
          <a:xfrm>
            <a:off x="611560" y="790777"/>
            <a:ext cx="7056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rgbClr val="E757D2"/>
                </a:solidFill>
                <a:latin typeface="微軟正黑體" pitchFamily="34" charset="-120"/>
                <a:ea typeface="微軟正黑體" pitchFamily="34" charset="-120"/>
              </a:rPr>
              <a:t>富山市：細膩的城市規劃（</a:t>
            </a:r>
            <a:r>
              <a:rPr lang="en-US" altLang="zh-TW" sz="3200" b="1" dirty="0" smtClean="0">
                <a:solidFill>
                  <a:srgbClr val="E757D2"/>
                </a:solidFill>
                <a:latin typeface="微軟正黑體" pitchFamily="34" charset="-120"/>
                <a:ea typeface="微軟正黑體" pitchFamily="34" charset="-120"/>
              </a:rPr>
              <a:t>II</a:t>
            </a:r>
            <a:r>
              <a:rPr lang="zh-TW" altLang="en-US" sz="3200" b="1" dirty="0" smtClean="0">
                <a:solidFill>
                  <a:srgbClr val="E757D2"/>
                </a:solidFill>
                <a:latin typeface="微軟正黑體" pitchFamily="34" charset="-120"/>
                <a:ea typeface="微軟正黑體" pitchFamily="34" charset="-120"/>
              </a:rPr>
              <a:t>）</a:t>
            </a:r>
            <a:endParaRPr lang="zh-TW" altLang="en-US" sz="3200" b="1" dirty="0">
              <a:solidFill>
                <a:srgbClr val="E757D2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1" name="文字方塊 60"/>
          <p:cNvSpPr txBox="1"/>
          <p:nvPr/>
        </p:nvSpPr>
        <p:spPr>
          <a:xfrm>
            <a:off x="629997" y="1822505"/>
            <a:ext cx="7884000" cy="52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低碳旅行、循環城市</a:t>
            </a:r>
            <a:endParaRPr lang="zh-TW" altLang="en-US" sz="2800" b="1" dirty="0"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10" name="群組 9"/>
          <p:cNvGrpSpPr>
            <a:grpSpLocks noChangeAspect="1"/>
          </p:cNvGrpSpPr>
          <p:nvPr/>
        </p:nvGrpSpPr>
        <p:grpSpPr>
          <a:xfrm>
            <a:off x="7524328" y="116632"/>
            <a:ext cx="1492274" cy="454180"/>
            <a:chOff x="485401" y="548680"/>
            <a:chExt cx="2129312" cy="648072"/>
          </a:xfrm>
        </p:grpSpPr>
        <p:sp>
          <p:nvSpPr>
            <p:cNvPr id="11" name="向右箭號 10"/>
            <p:cNvSpPr/>
            <p:nvPr/>
          </p:nvSpPr>
          <p:spPr>
            <a:xfrm flipH="1">
              <a:off x="485401" y="548680"/>
              <a:ext cx="1872208" cy="648072"/>
            </a:xfrm>
            <a:prstGeom prst="rightArrow">
              <a:avLst>
                <a:gd name="adj1" fmla="val 80525"/>
                <a:gd name="adj2" fmla="val 5060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" name="橢圓 11"/>
            <p:cNvSpPr/>
            <p:nvPr/>
          </p:nvSpPr>
          <p:spPr>
            <a:xfrm>
              <a:off x="2089112" y="609916"/>
              <a:ext cx="525601" cy="52560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13" name="Picture 9" descr="D:\User\Desktop\20141216-嘉義小花簡報PPT\新圖片 (1)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9466" t="8407" r="48588" b="70134"/>
            <a:stretch/>
          </p:blipFill>
          <p:spPr bwMode="auto">
            <a:xfrm>
              <a:off x="868005" y="658819"/>
              <a:ext cx="1620000" cy="465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3300567"/>
            <a:ext cx="4022867" cy="2258995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5026" y="2499781"/>
            <a:ext cx="4053830" cy="304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6789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矩形 32"/>
          <p:cNvSpPr/>
          <p:nvPr/>
        </p:nvSpPr>
        <p:spPr>
          <a:xfrm>
            <a:off x="1" y="0"/>
            <a:ext cx="9143999" cy="3573015"/>
          </a:xfrm>
          <a:prstGeom prst="rect">
            <a:avLst/>
          </a:prstGeom>
          <a:gradFill flip="none" rotWithShape="1">
            <a:gsLst>
              <a:gs pos="13000">
                <a:srgbClr val="DEDEDE"/>
              </a:gs>
              <a:gs pos="67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矩形 33"/>
          <p:cNvSpPr/>
          <p:nvPr/>
        </p:nvSpPr>
        <p:spPr>
          <a:xfrm rot="10800000">
            <a:off x="-2" y="4521772"/>
            <a:ext cx="9143999" cy="2075579"/>
          </a:xfrm>
          <a:prstGeom prst="rect">
            <a:avLst/>
          </a:prstGeom>
          <a:gradFill flip="none" rotWithShape="1">
            <a:gsLst>
              <a:gs pos="11000">
                <a:srgbClr val="D7D7D7"/>
              </a:gs>
              <a:gs pos="37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圓角矩形 34"/>
          <p:cNvSpPr/>
          <p:nvPr/>
        </p:nvSpPr>
        <p:spPr>
          <a:xfrm>
            <a:off x="251999" y="6263454"/>
            <a:ext cx="8640000" cy="216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文字方塊 35"/>
          <p:cNvSpPr txBox="1"/>
          <p:nvPr/>
        </p:nvSpPr>
        <p:spPr>
          <a:xfrm>
            <a:off x="2663787" y="6217567"/>
            <a:ext cx="3816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DA4A89FC-434E-4787-8092-3D65FD7F5DE5}" type="slidenum">
              <a:rPr lang="en-US" altLang="zh-TW" sz="1400">
                <a:latin typeface="+mj-lt"/>
                <a:ea typeface="Adobe Gothic Std B" pitchFamily="34" charset="-128"/>
              </a:rPr>
              <a:pPr algn="ctr"/>
              <a:t>5</a:t>
            </a:fld>
            <a:endParaRPr lang="zh-TW" altLang="en-US" sz="1400" dirty="0">
              <a:latin typeface="+mj-lt"/>
            </a:endParaRPr>
          </a:p>
        </p:txBody>
      </p:sp>
      <p:sp>
        <p:nvSpPr>
          <p:cNvPr id="60" name="文字方塊 59"/>
          <p:cNvSpPr txBox="1"/>
          <p:nvPr/>
        </p:nvSpPr>
        <p:spPr>
          <a:xfrm>
            <a:off x="611560" y="790777"/>
            <a:ext cx="7056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rgbClr val="E757D2"/>
                </a:solidFill>
                <a:latin typeface="微軟正黑體" pitchFamily="34" charset="-120"/>
                <a:ea typeface="微軟正黑體" pitchFamily="34" charset="-120"/>
              </a:rPr>
              <a:t>富山市：宏遠的產業政策</a:t>
            </a:r>
            <a:endParaRPr lang="zh-TW" altLang="en-US" sz="3200" b="1" dirty="0">
              <a:solidFill>
                <a:srgbClr val="E757D2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1" name="文字方塊 60"/>
          <p:cNvSpPr txBox="1"/>
          <p:nvPr/>
        </p:nvSpPr>
        <p:spPr>
          <a:xfrm>
            <a:off x="644987" y="1480914"/>
            <a:ext cx="788400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ts val="3400"/>
              </a:lnSpc>
              <a:buFont typeface="Arial" pitchFamily="34" charset="0"/>
              <a:buChar char="•"/>
            </a:pP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次世代農業設施</a:t>
            </a:r>
            <a:endParaRPr lang="en-US" altLang="zh-TW" sz="28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457200" indent="-457200">
              <a:lnSpc>
                <a:spcPts val="3400"/>
              </a:lnSpc>
              <a:buFont typeface="Arial" pitchFamily="34" charset="0"/>
              <a:buChar char="•"/>
            </a:pP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中央</a:t>
            </a: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大力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支持</a:t>
            </a:r>
            <a:endParaRPr lang="en-US" altLang="zh-TW" sz="28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457200" indent="-457200">
              <a:lnSpc>
                <a:spcPts val="3400"/>
              </a:lnSpc>
              <a:buFont typeface="Arial" pitchFamily="34" charset="0"/>
              <a:buChar char="•"/>
            </a:pP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攻擊型農業</a:t>
            </a:r>
            <a:endParaRPr lang="zh-TW" altLang="en-US" sz="2800" b="1" dirty="0"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10" name="群組 9"/>
          <p:cNvGrpSpPr>
            <a:grpSpLocks noChangeAspect="1"/>
          </p:cNvGrpSpPr>
          <p:nvPr/>
        </p:nvGrpSpPr>
        <p:grpSpPr>
          <a:xfrm>
            <a:off x="7524328" y="116632"/>
            <a:ext cx="1492274" cy="454180"/>
            <a:chOff x="485401" y="548680"/>
            <a:chExt cx="2129312" cy="648072"/>
          </a:xfrm>
        </p:grpSpPr>
        <p:sp>
          <p:nvSpPr>
            <p:cNvPr id="11" name="向右箭號 10"/>
            <p:cNvSpPr/>
            <p:nvPr/>
          </p:nvSpPr>
          <p:spPr>
            <a:xfrm flipH="1">
              <a:off x="485401" y="548680"/>
              <a:ext cx="1872208" cy="648072"/>
            </a:xfrm>
            <a:prstGeom prst="rightArrow">
              <a:avLst>
                <a:gd name="adj1" fmla="val 80525"/>
                <a:gd name="adj2" fmla="val 5060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" name="橢圓 11"/>
            <p:cNvSpPr/>
            <p:nvPr/>
          </p:nvSpPr>
          <p:spPr>
            <a:xfrm>
              <a:off x="2089112" y="609916"/>
              <a:ext cx="525601" cy="52560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13" name="Picture 9" descr="D:\User\Desktop\20141216-嘉義小花簡報PPT\新圖片 (1)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9466" t="8407" r="48588" b="70134"/>
            <a:stretch/>
          </p:blipFill>
          <p:spPr bwMode="auto">
            <a:xfrm>
              <a:off x="868005" y="658819"/>
              <a:ext cx="1620000" cy="465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20466" y="3573015"/>
            <a:ext cx="4211959" cy="2365177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4104" y="3548111"/>
            <a:ext cx="4248960" cy="2385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6127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矩形 32"/>
          <p:cNvSpPr/>
          <p:nvPr/>
        </p:nvSpPr>
        <p:spPr>
          <a:xfrm>
            <a:off x="1" y="0"/>
            <a:ext cx="9143999" cy="3573015"/>
          </a:xfrm>
          <a:prstGeom prst="rect">
            <a:avLst/>
          </a:prstGeom>
          <a:gradFill flip="none" rotWithShape="1">
            <a:gsLst>
              <a:gs pos="13000">
                <a:srgbClr val="DEDEDE"/>
              </a:gs>
              <a:gs pos="67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矩形 33"/>
          <p:cNvSpPr/>
          <p:nvPr/>
        </p:nvSpPr>
        <p:spPr>
          <a:xfrm rot="10800000">
            <a:off x="-2" y="4521772"/>
            <a:ext cx="9143999" cy="2075579"/>
          </a:xfrm>
          <a:prstGeom prst="rect">
            <a:avLst/>
          </a:prstGeom>
          <a:gradFill flip="none" rotWithShape="1">
            <a:gsLst>
              <a:gs pos="11000">
                <a:srgbClr val="D7D7D7"/>
              </a:gs>
              <a:gs pos="37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圓角矩形 34"/>
          <p:cNvSpPr/>
          <p:nvPr/>
        </p:nvSpPr>
        <p:spPr>
          <a:xfrm>
            <a:off x="251999" y="6263454"/>
            <a:ext cx="8640000" cy="216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文字方塊 35"/>
          <p:cNvSpPr txBox="1"/>
          <p:nvPr/>
        </p:nvSpPr>
        <p:spPr>
          <a:xfrm>
            <a:off x="2663787" y="6217567"/>
            <a:ext cx="3816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DA4A89FC-434E-4787-8092-3D65FD7F5DE5}" type="slidenum">
              <a:rPr lang="en-US" altLang="zh-TW" sz="1400">
                <a:latin typeface="+mj-lt"/>
                <a:ea typeface="Adobe Gothic Std B" pitchFamily="34" charset="-128"/>
              </a:rPr>
              <a:pPr algn="ctr"/>
              <a:t>6</a:t>
            </a:fld>
            <a:endParaRPr lang="zh-TW" altLang="en-US" sz="1400" dirty="0">
              <a:latin typeface="+mj-lt"/>
            </a:endParaRPr>
          </a:p>
        </p:txBody>
      </p:sp>
      <p:sp>
        <p:nvSpPr>
          <p:cNvPr id="60" name="文字方塊 59"/>
          <p:cNvSpPr txBox="1"/>
          <p:nvPr/>
        </p:nvSpPr>
        <p:spPr>
          <a:xfrm>
            <a:off x="611560" y="790777"/>
            <a:ext cx="7056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 smtClean="0">
                <a:solidFill>
                  <a:srgbClr val="E757D2"/>
                </a:solidFill>
                <a:latin typeface="微軟正黑體" pitchFamily="34" charset="-120"/>
                <a:ea typeface="微軟正黑體" pitchFamily="34" charset="-120"/>
              </a:rPr>
              <a:t>WORM'S </a:t>
            </a:r>
            <a:r>
              <a:rPr lang="en-US" altLang="zh-TW" sz="3200" b="1" dirty="0">
                <a:solidFill>
                  <a:srgbClr val="E757D2"/>
                </a:solidFill>
                <a:latin typeface="微軟正黑體" pitchFamily="34" charset="-120"/>
                <a:ea typeface="微軟正黑體" pitchFamily="34" charset="-120"/>
              </a:rPr>
              <a:t>EYE vs. BIRD'S EYE </a:t>
            </a:r>
            <a:r>
              <a:rPr lang="en-US" altLang="zh-TW" sz="3200" b="1" dirty="0" smtClean="0">
                <a:solidFill>
                  <a:srgbClr val="E757D2"/>
                </a:solidFill>
                <a:latin typeface="微軟正黑體" pitchFamily="34" charset="-120"/>
                <a:ea typeface="微軟正黑體" pitchFamily="34" charset="-120"/>
              </a:rPr>
              <a:t>VIEW</a:t>
            </a:r>
            <a:endParaRPr lang="zh-TW" altLang="en-US" sz="3200" b="1" dirty="0">
              <a:solidFill>
                <a:srgbClr val="E757D2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1" name="文字方塊 60"/>
          <p:cNvSpPr txBox="1"/>
          <p:nvPr/>
        </p:nvSpPr>
        <p:spPr>
          <a:xfrm>
            <a:off x="644987" y="1480914"/>
            <a:ext cx="7884000" cy="501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動瞻全局、掌握細節</a:t>
            </a:r>
            <a:endParaRPr lang="zh-TW" altLang="en-US" sz="2800" b="1" dirty="0"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10" name="群組 9"/>
          <p:cNvGrpSpPr>
            <a:grpSpLocks noChangeAspect="1"/>
          </p:cNvGrpSpPr>
          <p:nvPr/>
        </p:nvGrpSpPr>
        <p:grpSpPr>
          <a:xfrm>
            <a:off x="7524328" y="116632"/>
            <a:ext cx="1492274" cy="454180"/>
            <a:chOff x="485401" y="548680"/>
            <a:chExt cx="2129312" cy="648072"/>
          </a:xfrm>
        </p:grpSpPr>
        <p:sp>
          <p:nvSpPr>
            <p:cNvPr id="11" name="向右箭號 10"/>
            <p:cNvSpPr/>
            <p:nvPr/>
          </p:nvSpPr>
          <p:spPr>
            <a:xfrm flipH="1">
              <a:off x="485401" y="548680"/>
              <a:ext cx="1872208" cy="648072"/>
            </a:xfrm>
            <a:prstGeom prst="rightArrow">
              <a:avLst>
                <a:gd name="adj1" fmla="val 80525"/>
                <a:gd name="adj2" fmla="val 5060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" name="橢圓 11"/>
            <p:cNvSpPr/>
            <p:nvPr/>
          </p:nvSpPr>
          <p:spPr>
            <a:xfrm>
              <a:off x="2089112" y="609916"/>
              <a:ext cx="525601" cy="52560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13" name="Picture 9" descr="D:\User\Desktop\20141216-嘉義小花簡報PPT\新圖片 (1)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9466" t="8407" r="48588" b="70134"/>
            <a:stretch/>
          </p:blipFill>
          <p:spPr bwMode="auto">
            <a:xfrm>
              <a:off x="868005" y="658819"/>
              <a:ext cx="1620000" cy="465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238" y="2658944"/>
            <a:ext cx="4097794" cy="3073346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4088" y="1666127"/>
            <a:ext cx="2844827" cy="4080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8291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矩形 32"/>
          <p:cNvSpPr/>
          <p:nvPr/>
        </p:nvSpPr>
        <p:spPr>
          <a:xfrm>
            <a:off x="1" y="0"/>
            <a:ext cx="9143999" cy="3573015"/>
          </a:xfrm>
          <a:prstGeom prst="rect">
            <a:avLst/>
          </a:prstGeom>
          <a:gradFill flip="none" rotWithShape="1">
            <a:gsLst>
              <a:gs pos="13000">
                <a:srgbClr val="DEDEDE"/>
              </a:gs>
              <a:gs pos="67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矩形 33"/>
          <p:cNvSpPr/>
          <p:nvPr/>
        </p:nvSpPr>
        <p:spPr>
          <a:xfrm rot="10800000">
            <a:off x="-2" y="4521772"/>
            <a:ext cx="9143999" cy="2075579"/>
          </a:xfrm>
          <a:prstGeom prst="rect">
            <a:avLst/>
          </a:prstGeom>
          <a:gradFill flip="none" rotWithShape="1">
            <a:gsLst>
              <a:gs pos="11000">
                <a:srgbClr val="D7D7D7"/>
              </a:gs>
              <a:gs pos="37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圓角矩形 34"/>
          <p:cNvSpPr/>
          <p:nvPr/>
        </p:nvSpPr>
        <p:spPr>
          <a:xfrm>
            <a:off x="251999" y="6263454"/>
            <a:ext cx="8640000" cy="216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文字方塊 35"/>
          <p:cNvSpPr txBox="1"/>
          <p:nvPr/>
        </p:nvSpPr>
        <p:spPr>
          <a:xfrm>
            <a:off x="2663787" y="6217567"/>
            <a:ext cx="3816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DA4A89FC-434E-4787-8092-3D65FD7F5DE5}" type="slidenum">
              <a:rPr lang="en-US" altLang="zh-TW" sz="1400">
                <a:latin typeface="+mj-lt"/>
                <a:ea typeface="Adobe Gothic Std B" pitchFamily="34" charset="-128"/>
              </a:rPr>
              <a:pPr algn="ctr"/>
              <a:t>7</a:t>
            </a:fld>
            <a:endParaRPr lang="zh-TW" altLang="en-US" sz="1400" dirty="0">
              <a:latin typeface="+mj-lt"/>
            </a:endParaRPr>
          </a:p>
        </p:txBody>
      </p:sp>
      <p:grpSp>
        <p:nvGrpSpPr>
          <p:cNvPr id="10" name="群組 9"/>
          <p:cNvGrpSpPr>
            <a:grpSpLocks noChangeAspect="1"/>
          </p:cNvGrpSpPr>
          <p:nvPr/>
        </p:nvGrpSpPr>
        <p:grpSpPr>
          <a:xfrm>
            <a:off x="7524328" y="116632"/>
            <a:ext cx="1492274" cy="454180"/>
            <a:chOff x="485401" y="548680"/>
            <a:chExt cx="2129312" cy="648072"/>
          </a:xfrm>
        </p:grpSpPr>
        <p:sp>
          <p:nvSpPr>
            <p:cNvPr id="11" name="向右箭號 10"/>
            <p:cNvSpPr/>
            <p:nvPr/>
          </p:nvSpPr>
          <p:spPr>
            <a:xfrm flipH="1">
              <a:off x="485401" y="548680"/>
              <a:ext cx="1872208" cy="648072"/>
            </a:xfrm>
            <a:prstGeom prst="rightArrow">
              <a:avLst>
                <a:gd name="adj1" fmla="val 80525"/>
                <a:gd name="adj2" fmla="val 5060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" name="橢圓 11"/>
            <p:cNvSpPr/>
            <p:nvPr/>
          </p:nvSpPr>
          <p:spPr>
            <a:xfrm>
              <a:off x="2089112" y="609916"/>
              <a:ext cx="525601" cy="52560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13" name="Picture 9" descr="D:\User\Desktop\20141216-嘉義小花簡報PPT\新圖片 (1)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9466" t="8407" r="48588" b="70134"/>
            <a:stretch/>
          </p:blipFill>
          <p:spPr bwMode="auto">
            <a:xfrm>
              <a:off x="868005" y="658819"/>
              <a:ext cx="1620000" cy="465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38321516"/>
              </p:ext>
            </p:extLst>
          </p:nvPr>
        </p:nvGraphicFramePr>
        <p:xfrm>
          <a:off x="899592" y="980728"/>
          <a:ext cx="7344816" cy="48245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2408"/>
                <a:gridCol w="3672408"/>
              </a:tblGrid>
              <a:tr h="9649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600" kern="100" dirty="0" smtClean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鳥</a:t>
                      </a:r>
                      <a:r>
                        <a:rPr lang="zh-TW" altLang="en-US" sz="3600" kern="100" dirty="0" smtClean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的視野</a:t>
                      </a:r>
                      <a:endParaRPr lang="zh-TW" sz="3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600" kern="100" dirty="0" smtClean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蟲</a:t>
                      </a:r>
                      <a:r>
                        <a:rPr lang="zh-TW" altLang="en-US" sz="3600" kern="100" dirty="0" smtClean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的思維</a:t>
                      </a:r>
                      <a:endParaRPr lang="zh-TW" sz="3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9649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宏觀的視野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細膩的思維</a:t>
                      </a:r>
                    </a:p>
                  </a:txBody>
                  <a:tcPr marL="68580" marR="68580" marT="0" marB="0" anchor="ctr"/>
                </a:tc>
              </a:tr>
              <a:tr h="9649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理論的高度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實務的操作</a:t>
                      </a:r>
                    </a:p>
                  </a:txBody>
                  <a:tcPr marL="68580" marR="68580" marT="0" marB="0" anchor="ctr"/>
                </a:tc>
              </a:tr>
              <a:tr h="9649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6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全球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在地</a:t>
                      </a:r>
                    </a:p>
                  </a:txBody>
                  <a:tcPr marL="68580" marR="68580" marT="0" marB="0" anchor="ctr"/>
                </a:tc>
              </a:tr>
              <a:tr h="9649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6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中央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地方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56243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0" y="0"/>
            <a:ext cx="9143999" cy="3573016"/>
          </a:xfrm>
          <a:prstGeom prst="rect">
            <a:avLst/>
          </a:prstGeom>
          <a:gradFill flip="none" rotWithShape="1">
            <a:gsLst>
              <a:gs pos="13000">
                <a:srgbClr val="DEDEDE"/>
              </a:gs>
              <a:gs pos="67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矩形 25"/>
          <p:cNvSpPr/>
          <p:nvPr/>
        </p:nvSpPr>
        <p:spPr>
          <a:xfrm rot="10800000">
            <a:off x="-3" y="4449764"/>
            <a:ext cx="9143999" cy="2075579"/>
          </a:xfrm>
          <a:prstGeom prst="rect">
            <a:avLst/>
          </a:prstGeom>
          <a:gradFill flip="none" rotWithShape="1">
            <a:gsLst>
              <a:gs pos="11000">
                <a:srgbClr val="D7D7D7"/>
              </a:gs>
              <a:gs pos="37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圓角矩形 26"/>
          <p:cNvSpPr/>
          <p:nvPr/>
        </p:nvSpPr>
        <p:spPr>
          <a:xfrm>
            <a:off x="251999" y="6139184"/>
            <a:ext cx="8640000" cy="216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文字方塊 28"/>
          <p:cNvSpPr txBox="1"/>
          <p:nvPr/>
        </p:nvSpPr>
        <p:spPr>
          <a:xfrm>
            <a:off x="2663787" y="6093296"/>
            <a:ext cx="3816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DA4A89FC-434E-4787-8092-3D65FD7F5DE5}" type="slidenum">
              <a:rPr lang="en-US" altLang="zh-TW" sz="1400" smtClean="0">
                <a:latin typeface="+mj-lt"/>
                <a:ea typeface="Adobe Gothic Std B" pitchFamily="34" charset="-128"/>
              </a:rPr>
              <a:pPr algn="ctr"/>
              <a:t>8</a:t>
            </a:fld>
            <a:endParaRPr lang="zh-TW" altLang="en-US" sz="1400" dirty="0">
              <a:latin typeface="+mj-lt"/>
            </a:endParaRPr>
          </a:p>
        </p:txBody>
      </p:sp>
      <p:cxnSp>
        <p:nvCxnSpPr>
          <p:cNvPr id="3" name="直線接點 2"/>
          <p:cNvCxnSpPr/>
          <p:nvPr/>
        </p:nvCxnSpPr>
        <p:spPr>
          <a:xfrm>
            <a:off x="755576" y="3140968"/>
            <a:ext cx="1296144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橢圓 4"/>
          <p:cNvSpPr/>
          <p:nvPr/>
        </p:nvSpPr>
        <p:spPr>
          <a:xfrm>
            <a:off x="629674" y="3032956"/>
            <a:ext cx="207710" cy="216024"/>
          </a:xfrm>
          <a:prstGeom prst="ellips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橢圓 30"/>
          <p:cNvSpPr/>
          <p:nvPr/>
        </p:nvSpPr>
        <p:spPr>
          <a:xfrm>
            <a:off x="2073767" y="3043203"/>
            <a:ext cx="207710" cy="216024"/>
          </a:xfrm>
          <a:prstGeom prst="ellips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32" name="直線接點 31"/>
          <p:cNvCxnSpPr/>
          <p:nvPr/>
        </p:nvCxnSpPr>
        <p:spPr>
          <a:xfrm>
            <a:off x="2281477" y="3151215"/>
            <a:ext cx="1296144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橢圓 37"/>
          <p:cNvSpPr/>
          <p:nvPr/>
        </p:nvSpPr>
        <p:spPr>
          <a:xfrm>
            <a:off x="3577621" y="3032956"/>
            <a:ext cx="207710" cy="216024"/>
          </a:xfrm>
          <a:prstGeom prst="ellips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39" name="直線接點 38"/>
          <p:cNvCxnSpPr/>
          <p:nvPr/>
        </p:nvCxnSpPr>
        <p:spPr>
          <a:xfrm>
            <a:off x="3785331" y="3140968"/>
            <a:ext cx="1296144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橢圓 39"/>
          <p:cNvSpPr/>
          <p:nvPr/>
        </p:nvSpPr>
        <p:spPr>
          <a:xfrm>
            <a:off x="5081475" y="3043203"/>
            <a:ext cx="207710" cy="216024"/>
          </a:xfrm>
          <a:prstGeom prst="ellips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41" name="直線接點 40"/>
          <p:cNvCxnSpPr/>
          <p:nvPr/>
        </p:nvCxnSpPr>
        <p:spPr>
          <a:xfrm>
            <a:off x="5289185" y="3151215"/>
            <a:ext cx="1296144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橢圓 50"/>
          <p:cNvSpPr/>
          <p:nvPr/>
        </p:nvSpPr>
        <p:spPr>
          <a:xfrm>
            <a:off x="6536712" y="3043203"/>
            <a:ext cx="207710" cy="216024"/>
          </a:xfrm>
          <a:prstGeom prst="ellips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52" name="直線接點 51"/>
          <p:cNvCxnSpPr/>
          <p:nvPr/>
        </p:nvCxnSpPr>
        <p:spPr>
          <a:xfrm>
            <a:off x="6744422" y="3151215"/>
            <a:ext cx="1296144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橢圓 52"/>
          <p:cNvSpPr/>
          <p:nvPr/>
        </p:nvSpPr>
        <p:spPr>
          <a:xfrm>
            <a:off x="8022610" y="3043203"/>
            <a:ext cx="207710" cy="216024"/>
          </a:xfrm>
          <a:prstGeom prst="ellips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409493" y="3311877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/>
              <a:t>1950</a:t>
            </a:r>
            <a:endParaRPr lang="zh-TW" altLang="en-US" b="1" dirty="0"/>
          </a:p>
        </p:txBody>
      </p:sp>
      <p:sp>
        <p:nvSpPr>
          <p:cNvPr id="54" name="文字方塊 53"/>
          <p:cNvSpPr txBox="1"/>
          <p:nvPr/>
        </p:nvSpPr>
        <p:spPr>
          <a:xfrm>
            <a:off x="1853586" y="329379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/>
              <a:t>1960</a:t>
            </a:r>
            <a:endParaRPr lang="zh-TW" altLang="en-US" b="1" dirty="0"/>
          </a:p>
        </p:txBody>
      </p:sp>
      <p:sp>
        <p:nvSpPr>
          <p:cNvPr id="55" name="文字方塊 54"/>
          <p:cNvSpPr txBox="1"/>
          <p:nvPr/>
        </p:nvSpPr>
        <p:spPr>
          <a:xfrm>
            <a:off x="3357440" y="3301449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/>
              <a:t>1970</a:t>
            </a:r>
            <a:endParaRPr lang="zh-TW" altLang="en-US" b="1" dirty="0"/>
          </a:p>
        </p:txBody>
      </p:sp>
      <p:sp>
        <p:nvSpPr>
          <p:cNvPr id="56" name="文字方塊 55"/>
          <p:cNvSpPr txBox="1"/>
          <p:nvPr/>
        </p:nvSpPr>
        <p:spPr>
          <a:xfrm>
            <a:off x="4861294" y="3283924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/>
              <a:t>1980</a:t>
            </a:r>
            <a:endParaRPr lang="zh-TW" altLang="en-US" b="1" dirty="0"/>
          </a:p>
        </p:txBody>
      </p:sp>
      <p:sp>
        <p:nvSpPr>
          <p:cNvPr id="57" name="文字方塊 56"/>
          <p:cNvSpPr txBox="1"/>
          <p:nvPr/>
        </p:nvSpPr>
        <p:spPr>
          <a:xfrm>
            <a:off x="6316531" y="3283924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/>
              <a:t>1990</a:t>
            </a:r>
            <a:endParaRPr lang="zh-TW" altLang="en-US" b="1" dirty="0"/>
          </a:p>
        </p:txBody>
      </p:sp>
      <p:sp>
        <p:nvSpPr>
          <p:cNvPr id="58" name="文字方塊 57"/>
          <p:cNvSpPr txBox="1"/>
          <p:nvPr/>
        </p:nvSpPr>
        <p:spPr>
          <a:xfrm>
            <a:off x="7822538" y="3239061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/>
              <a:t>2000</a:t>
            </a:r>
            <a:endParaRPr lang="zh-TW" altLang="en-US" b="1" dirty="0"/>
          </a:p>
        </p:txBody>
      </p:sp>
      <p:sp>
        <p:nvSpPr>
          <p:cNvPr id="10" name="文字方塊 9"/>
          <p:cNvSpPr txBox="1"/>
          <p:nvPr/>
        </p:nvSpPr>
        <p:spPr>
          <a:xfrm>
            <a:off x="205053" y="2617735"/>
            <a:ext cx="1198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土地改革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9" name="文字方塊 58"/>
          <p:cNvSpPr txBox="1"/>
          <p:nvPr/>
        </p:nvSpPr>
        <p:spPr>
          <a:xfrm>
            <a:off x="2051721" y="2609318"/>
            <a:ext cx="1885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設立加工出口區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1" name="文字方塊 60"/>
          <p:cNvSpPr txBox="1"/>
          <p:nvPr/>
        </p:nvSpPr>
        <p:spPr>
          <a:xfrm>
            <a:off x="4661785" y="2602277"/>
            <a:ext cx="2124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台灣經濟快速起飛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2" name="文字方塊 61"/>
          <p:cNvSpPr txBox="1"/>
          <p:nvPr/>
        </p:nvSpPr>
        <p:spPr>
          <a:xfrm>
            <a:off x="7413870" y="2617735"/>
            <a:ext cx="1601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加入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WTO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969447" y="3656687"/>
            <a:ext cx="15300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rgbClr val="FB578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富麗農村</a:t>
            </a:r>
            <a:endParaRPr lang="en-US" altLang="zh-TW" sz="2400" b="1" dirty="0" smtClean="0">
              <a:solidFill>
                <a:srgbClr val="FB578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b="1" dirty="0" smtClean="0">
                <a:solidFill>
                  <a:srgbClr val="FB578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三代同堂</a:t>
            </a:r>
            <a:endParaRPr lang="zh-TW" altLang="en-US" sz="2400" b="1" dirty="0">
              <a:solidFill>
                <a:srgbClr val="FB578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3754048" y="3670781"/>
            <a:ext cx="17216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rgbClr val="FB578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青壯外移</a:t>
            </a:r>
            <a:endParaRPr lang="en-US" altLang="zh-TW" sz="2400" b="1" dirty="0" smtClean="0">
              <a:solidFill>
                <a:srgbClr val="FB578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b="1" dirty="0" smtClean="0">
                <a:solidFill>
                  <a:srgbClr val="FB578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工商不振</a:t>
            </a:r>
            <a:endParaRPr lang="zh-TW" altLang="en-US" sz="2400" b="1" dirty="0">
              <a:solidFill>
                <a:srgbClr val="FB578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3" name="文字方塊 62"/>
          <p:cNvSpPr txBox="1"/>
          <p:nvPr/>
        </p:nvSpPr>
        <p:spPr>
          <a:xfrm>
            <a:off x="6964603" y="3643690"/>
            <a:ext cx="17216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rgbClr val="FB578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人口老化</a:t>
            </a:r>
            <a:endParaRPr lang="en-US" altLang="zh-TW" sz="2400" b="1" dirty="0" smtClean="0">
              <a:solidFill>
                <a:srgbClr val="FB578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b="1" dirty="0" smtClean="0">
                <a:solidFill>
                  <a:srgbClr val="FB578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財政拮据</a:t>
            </a:r>
            <a:endParaRPr lang="zh-TW" altLang="en-US" sz="2400" b="1" dirty="0">
              <a:solidFill>
                <a:srgbClr val="FB578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64" name="群組 63"/>
          <p:cNvGrpSpPr>
            <a:grpSpLocks noChangeAspect="1"/>
          </p:cNvGrpSpPr>
          <p:nvPr/>
        </p:nvGrpSpPr>
        <p:grpSpPr>
          <a:xfrm>
            <a:off x="7465422" y="221563"/>
            <a:ext cx="1492274" cy="454180"/>
            <a:chOff x="485401" y="548680"/>
            <a:chExt cx="2129312" cy="648072"/>
          </a:xfrm>
        </p:grpSpPr>
        <p:sp>
          <p:nvSpPr>
            <p:cNvPr id="65" name="向右箭號 64"/>
            <p:cNvSpPr/>
            <p:nvPr/>
          </p:nvSpPr>
          <p:spPr>
            <a:xfrm flipH="1">
              <a:off x="485401" y="548680"/>
              <a:ext cx="1872208" cy="648072"/>
            </a:xfrm>
            <a:prstGeom prst="rightArrow">
              <a:avLst>
                <a:gd name="adj1" fmla="val 80525"/>
                <a:gd name="adj2" fmla="val 5060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6" name="橢圓 65"/>
            <p:cNvSpPr/>
            <p:nvPr/>
          </p:nvSpPr>
          <p:spPr>
            <a:xfrm>
              <a:off x="2089112" y="609916"/>
              <a:ext cx="525601" cy="52560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67" name="Picture 9" descr="D:\User\Desktop\20141216-嘉義小花簡報PPT\新圖片 (1)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9466" t="8407" r="48588" b="70134"/>
            <a:stretch/>
          </p:blipFill>
          <p:spPr bwMode="auto">
            <a:xfrm>
              <a:off x="868005" y="658819"/>
              <a:ext cx="1620000" cy="465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6" name="文字方塊 45"/>
          <p:cNvSpPr txBox="1"/>
          <p:nvPr/>
        </p:nvSpPr>
        <p:spPr>
          <a:xfrm>
            <a:off x="611560" y="1083164"/>
            <a:ext cx="7056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rgbClr val="E757D2"/>
                </a:solidFill>
                <a:latin typeface="微軟正黑體" pitchFamily="34" charset="-120"/>
                <a:ea typeface="微軟正黑體" pitchFamily="34" charset="-120"/>
              </a:rPr>
              <a:t>釐清自身的侷限</a:t>
            </a:r>
            <a:endParaRPr lang="zh-TW" altLang="en-US" sz="3200" b="1" dirty="0">
              <a:solidFill>
                <a:srgbClr val="E757D2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209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矩形 32"/>
          <p:cNvSpPr/>
          <p:nvPr/>
        </p:nvSpPr>
        <p:spPr>
          <a:xfrm>
            <a:off x="1" y="0"/>
            <a:ext cx="9143999" cy="3573015"/>
          </a:xfrm>
          <a:prstGeom prst="rect">
            <a:avLst/>
          </a:prstGeom>
          <a:gradFill flip="none" rotWithShape="1">
            <a:gsLst>
              <a:gs pos="13000">
                <a:srgbClr val="DEDEDE"/>
              </a:gs>
              <a:gs pos="67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E757D2"/>
              </a:solidFill>
            </a:endParaRPr>
          </a:p>
        </p:txBody>
      </p:sp>
      <p:sp>
        <p:nvSpPr>
          <p:cNvPr id="34" name="矩形 33"/>
          <p:cNvSpPr/>
          <p:nvPr/>
        </p:nvSpPr>
        <p:spPr>
          <a:xfrm rot="10800000">
            <a:off x="-2" y="4521772"/>
            <a:ext cx="9143999" cy="2075579"/>
          </a:xfrm>
          <a:prstGeom prst="rect">
            <a:avLst/>
          </a:prstGeom>
          <a:gradFill flip="none" rotWithShape="1">
            <a:gsLst>
              <a:gs pos="11000">
                <a:srgbClr val="D7D7D7"/>
              </a:gs>
              <a:gs pos="37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圓角矩形 34"/>
          <p:cNvSpPr/>
          <p:nvPr/>
        </p:nvSpPr>
        <p:spPr>
          <a:xfrm>
            <a:off x="251999" y="6263454"/>
            <a:ext cx="8640000" cy="216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文字方塊 35"/>
          <p:cNvSpPr txBox="1"/>
          <p:nvPr/>
        </p:nvSpPr>
        <p:spPr>
          <a:xfrm>
            <a:off x="2663787" y="6217567"/>
            <a:ext cx="3816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DA4A89FC-434E-4787-8092-3D65FD7F5DE5}" type="slidenum">
              <a:rPr lang="en-US" altLang="zh-TW" sz="1400">
                <a:latin typeface="+mj-lt"/>
                <a:ea typeface="Adobe Gothic Std B" pitchFamily="34" charset="-128"/>
              </a:rPr>
              <a:pPr algn="ctr"/>
              <a:t>9</a:t>
            </a:fld>
            <a:endParaRPr lang="zh-TW" altLang="en-US" sz="1400" dirty="0">
              <a:latin typeface="+mj-lt"/>
            </a:endParaRPr>
          </a:p>
        </p:txBody>
      </p:sp>
      <p:sp>
        <p:nvSpPr>
          <p:cNvPr id="60" name="文字方塊 59"/>
          <p:cNvSpPr txBox="1"/>
          <p:nvPr/>
        </p:nvSpPr>
        <p:spPr>
          <a:xfrm>
            <a:off x="395536" y="856477"/>
            <a:ext cx="4824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rgbClr val="E757D2"/>
                </a:solidFill>
                <a:latin typeface="微軟正黑體" pitchFamily="34" charset="-120"/>
                <a:ea typeface="微軟正黑體" pitchFamily="34" charset="-120"/>
              </a:rPr>
              <a:t>嘉義的困境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827584" y="2132856"/>
            <a:ext cx="288032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solidFill>
                  <a:srgbClr val="03A592"/>
                </a:solidFill>
                <a:latin typeface="華康超明體" pitchFamily="49" charset="-120"/>
                <a:ea typeface="華康超明體" pitchFamily="49" charset="-120"/>
              </a:rPr>
              <a:t>老化的人口結構</a:t>
            </a:r>
            <a:endParaRPr lang="en-US" altLang="zh-TW" sz="2400" dirty="0">
              <a:solidFill>
                <a:srgbClr val="03A592"/>
              </a:solidFill>
              <a:latin typeface="華康超明體" pitchFamily="49" charset="-120"/>
              <a:ea typeface="華康超明體" pitchFamily="49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5004049" y="2132856"/>
            <a:ext cx="288032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solidFill>
                  <a:srgbClr val="03A592"/>
                </a:solidFill>
                <a:latin typeface="華康超明體" pitchFamily="49" charset="-120"/>
                <a:ea typeface="華康超明體" pitchFamily="49" charset="-120"/>
              </a:rPr>
              <a:t>束縛的土地型態</a:t>
            </a:r>
          </a:p>
        </p:txBody>
      </p:sp>
      <p:graphicFrame>
        <p:nvGraphicFramePr>
          <p:cNvPr id="15" name="圖表 14"/>
          <p:cNvGraphicFramePr/>
          <p:nvPr>
            <p:extLst>
              <p:ext uri="{D42A27DB-BD31-4B8C-83A1-F6EECF244321}">
                <p14:modId xmlns:p14="http://schemas.microsoft.com/office/powerpoint/2010/main" xmlns="" val="3605693516"/>
              </p:ext>
            </p:extLst>
          </p:nvPr>
        </p:nvGraphicFramePr>
        <p:xfrm>
          <a:off x="4356870" y="2717901"/>
          <a:ext cx="4392488" cy="3303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文字方塊 15"/>
          <p:cNvSpPr txBox="1"/>
          <p:nvPr/>
        </p:nvSpPr>
        <p:spPr>
          <a:xfrm>
            <a:off x="6661126" y="2916360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國土保安用地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(20%)</a:t>
            </a:r>
          </a:p>
          <a:p>
            <a:pPr algn="ctr"/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36,941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公頃</a:t>
            </a:r>
          </a:p>
        </p:txBody>
      </p:sp>
      <p:sp>
        <p:nvSpPr>
          <p:cNvPr id="17" name="文字方塊 16"/>
          <p:cNvSpPr txBox="1"/>
          <p:nvPr/>
        </p:nvSpPr>
        <p:spPr>
          <a:xfrm>
            <a:off x="6445102" y="4286253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農牧用地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(36%)</a:t>
            </a:r>
          </a:p>
          <a:p>
            <a:pPr algn="ctr"/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66,808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公頃</a:t>
            </a:r>
          </a:p>
        </p:txBody>
      </p:sp>
      <p:sp>
        <p:nvSpPr>
          <p:cNvPr id="18" name="文字方塊 17"/>
          <p:cNvSpPr txBox="1"/>
          <p:nvPr/>
        </p:nvSpPr>
        <p:spPr>
          <a:xfrm>
            <a:off x="4283968" y="4214245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林業用地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(21%)</a:t>
            </a:r>
          </a:p>
          <a:p>
            <a:pPr algn="ctr"/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39,766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公頃</a:t>
            </a:r>
          </a:p>
        </p:txBody>
      </p:sp>
      <p:sp>
        <p:nvSpPr>
          <p:cNvPr id="19" name="文字方塊 18"/>
          <p:cNvSpPr txBox="1"/>
          <p:nvPr/>
        </p:nvSpPr>
        <p:spPr>
          <a:xfrm>
            <a:off x="4356870" y="2846093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其他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(23%)</a:t>
            </a:r>
          </a:p>
          <a:p>
            <a:pPr algn="ctr"/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44,068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公頃</a:t>
            </a:r>
          </a:p>
        </p:txBody>
      </p:sp>
      <p:sp>
        <p:nvSpPr>
          <p:cNvPr id="20" name="文字方塊 19"/>
          <p:cNvSpPr txBox="1"/>
          <p:nvPr/>
        </p:nvSpPr>
        <p:spPr>
          <a:xfrm>
            <a:off x="4355976" y="5373677"/>
            <a:ext cx="4528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土地總面積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187,583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公頃</a:t>
            </a:r>
          </a:p>
        </p:txBody>
      </p:sp>
      <p:grpSp>
        <p:nvGrpSpPr>
          <p:cNvPr id="21" name="群組 20"/>
          <p:cNvGrpSpPr>
            <a:grpSpLocks noChangeAspect="1"/>
          </p:cNvGrpSpPr>
          <p:nvPr/>
        </p:nvGrpSpPr>
        <p:grpSpPr>
          <a:xfrm>
            <a:off x="7469981" y="221563"/>
            <a:ext cx="1492274" cy="454180"/>
            <a:chOff x="485401" y="548680"/>
            <a:chExt cx="2129312" cy="648072"/>
          </a:xfrm>
        </p:grpSpPr>
        <p:sp>
          <p:nvSpPr>
            <p:cNvPr id="22" name="向右箭號 21"/>
            <p:cNvSpPr/>
            <p:nvPr/>
          </p:nvSpPr>
          <p:spPr>
            <a:xfrm flipH="1">
              <a:off x="485401" y="548680"/>
              <a:ext cx="1872208" cy="648072"/>
            </a:xfrm>
            <a:prstGeom prst="rightArrow">
              <a:avLst>
                <a:gd name="adj1" fmla="val 80525"/>
                <a:gd name="adj2" fmla="val 5060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3" name="橢圓 22"/>
            <p:cNvSpPr/>
            <p:nvPr/>
          </p:nvSpPr>
          <p:spPr>
            <a:xfrm>
              <a:off x="2089112" y="609916"/>
              <a:ext cx="525601" cy="52560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24" name="Picture 9" descr="D:\User\Desktop\20141216-嘉義小花簡報PPT\新圖片 (1)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9466" t="8407" r="48588" b="70134"/>
            <a:stretch/>
          </p:blipFill>
          <p:spPr bwMode="auto">
            <a:xfrm>
              <a:off x="868005" y="658819"/>
              <a:ext cx="1620000" cy="465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5" name="Picture 4" descr="https://fbcdn-sphotos-h-a.akamaihd.net/hphotos-ak-xpf1/v/t34.0-12/11349924_935114083197018_160829870_n.jpg?oh=6e96c4e4b736743689b29db1334a95c5&amp;oe=5589565B&amp;__gda__=1435087942_11be7ee0f4ae23dc034fd1347a25b58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3254" y="2594521"/>
            <a:ext cx="4596798" cy="3109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8427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923</TotalTime>
  <Words>359</Words>
  <Application>Microsoft Office PowerPoint</Application>
  <PresentationFormat>如螢幕大小 (4:3)</PresentationFormat>
  <Paragraphs>98</Paragraphs>
  <Slides>14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15" baseType="lpstr">
      <vt:lpstr>Office 佈景主題</vt:lpstr>
      <vt:lpstr>投影片 1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44</cp:revision>
  <dcterms:created xsi:type="dcterms:W3CDTF">2015-05-04T01:50:27Z</dcterms:created>
  <dcterms:modified xsi:type="dcterms:W3CDTF">2016-04-13T00:20:43Z</dcterms:modified>
</cp:coreProperties>
</file>