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66" r:id="rId3"/>
    <p:sldId id="302" r:id="rId4"/>
    <p:sldId id="301" r:id="rId5"/>
    <p:sldId id="303" r:id="rId6"/>
    <p:sldId id="304" r:id="rId7"/>
    <p:sldId id="286" r:id="rId8"/>
    <p:sldId id="306" r:id="rId9"/>
    <p:sldId id="307" r:id="rId10"/>
    <p:sldId id="308" r:id="rId11"/>
    <p:sldId id="309" r:id="rId12"/>
    <p:sldId id="310" r:id="rId13"/>
    <p:sldId id="311" r:id="rId14"/>
    <p:sldId id="330" r:id="rId15"/>
    <p:sldId id="314" r:id="rId16"/>
    <p:sldId id="315" r:id="rId17"/>
    <p:sldId id="316" r:id="rId18"/>
    <p:sldId id="317" r:id="rId19"/>
    <p:sldId id="318" r:id="rId20"/>
    <p:sldId id="319" r:id="rId21"/>
    <p:sldId id="320" r:id="rId22"/>
    <p:sldId id="327" r:id="rId23"/>
    <p:sldId id="329" r:id="rId24"/>
    <p:sldId id="322" r:id="rId25"/>
    <p:sldId id="323" r:id="rId26"/>
    <p:sldId id="331" r:id="rId27"/>
    <p:sldId id="324" r:id="rId28"/>
    <p:sldId id="325" r:id="rId29"/>
    <p:sldId id="305" r:id="rId30"/>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工作表1!$B$1</c:f>
              <c:strCache>
                <c:ptCount val="1"/>
                <c:pt idx="0">
                  <c:v>銷售</c:v>
                </c:pt>
              </c:strCache>
            </c:strRef>
          </c:tx>
          <c:spPr>
            <a:solidFill>
              <a:schemeClr val="accent6"/>
            </a:solidFill>
          </c:spPr>
          <c:explosion val="25"/>
          <c:dPt>
            <c:idx val="0"/>
            <c:bubble3D val="0"/>
            <c:spPr>
              <a:solidFill>
                <a:srgbClr val="20E889"/>
              </a:solidFill>
            </c:spPr>
          </c:dPt>
          <c:dPt>
            <c:idx val="1"/>
            <c:bubble3D val="0"/>
            <c:spPr>
              <a:solidFill>
                <a:srgbClr val="FF9725"/>
              </a:solidFill>
            </c:spPr>
          </c:dPt>
          <c:dPt>
            <c:idx val="2"/>
            <c:bubble3D val="0"/>
            <c:spPr>
              <a:solidFill>
                <a:schemeClr val="bg1">
                  <a:lumMod val="85000"/>
                </a:schemeClr>
              </a:solidFill>
            </c:spPr>
          </c:dPt>
          <c:dPt>
            <c:idx val="3"/>
            <c:bubble3D val="0"/>
            <c:spPr>
              <a:solidFill>
                <a:srgbClr val="FB5786"/>
              </a:solidFill>
            </c:spPr>
          </c:dPt>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36941</c:v>
                </c:pt>
                <c:pt idx="1">
                  <c:v>66808</c:v>
                </c:pt>
                <c:pt idx="2">
                  <c:v>39766</c:v>
                </c:pt>
                <c:pt idx="3">
                  <c:v>44068</c:v>
                </c:pt>
              </c:numCache>
            </c:numRef>
          </c:val>
        </c:ser>
        <c:ser>
          <c:idx val="1"/>
          <c:order val="1"/>
          <c:tx>
            <c:strRef>
              <c:f>工作表1!$C$1</c:f>
              <c:strCache>
                <c:ptCount val="1"/>
                <c:pt idx="0">
                  <c:v>欄1</c:v>
                </c:pt>
              </c:strCache>
            </c:strRef>
          </c:tx>
          <c:explosion val="25"/>
          <c:cat>
            <c:strRef>
              <c:f>工作表1!$A$2:$A$5</c:f>
              <c:strCache>
                <c:ptCount val="4"/>
                <c:pt idx="0">
                  <c:v>第一季</c:v>
                </c:pt>
                <c:pt idx="1">
                  <c:v>第二季</c:v>
                </c:pt>
                <c:pt idx="2">
                  <c:v>第三季</c:v>
                </c:pt>
                <c:pt idx="3">
                  <c:v>第四季</c:v>
                </c:pt>
              </c:strCache>
            </c:strRef>
          </c:cat>
          <c:val>
            <c:numRef>
              <c:f>工作表1!$C$2:$C$5</c:f>
              <c:numCache>
                <c:formatCode>General</c:formatCode>
                <c:ptCount val="4"/>
                <c:pt idx="0">
                  <c:v>0.19693149165969237</c:v>
                </c:pt>
                <c:pt idx="1">
                  <c:v>0.35615167685771132</c:v>
                </c:pt>
                <c:pt idx="2">
                  <c:v>0.21199149176631221</c:v>
                </c:pt>
                <c:pt idx="3">
                  <c:v>0.23492533971628601</c:v>
                </c:pt>
              </c:numCache>
            </c:numRef>
          </c:val>
        </c:ser>
        <c:ser>
          <c:idx val="2"/>
          <c:order val="2"/>
          <c:tx>
            <c:strRef>
              <c:f>工作表1!$D$1</c:f>
              <c:strCache>
                <c:ptCount val="1"/>
                <c:pt idx="0">
                  <c:v>欄2</c:v>
                </c:pt>
              </c:strCache>
            </c:strRef>
          </c:tx>
          <c:explosion val="25"/>
          <c:cat>
            <c:strRef>
              <c:f>工作表1!$A$2:$A$5</c:f>
              <c:strCache>
                <c:ptCount val="4"/>
                <c:pt idx="0">
                  <c:v>第一季</c:v>
                </c:pt>
                <c:pt idx="1">
                  <c:v>第二季</c:v>
                </c:pt>
                <c:pt idx="2">
                  <c:v>第三季</c:v>
                </c:pt>
                <c:pt idx="3">
                  <c:v>第四季</c:v>
                </c:pt>
              </c:strCache>
            </c:strRef>
          </c:cat>
          <c:val>
            <c:numRef>
              <c:f>工作表1!$D$2:$D$5</c:f>
              <c:numCache>
                <c:formatCode>General</c:formatCode>
                <c:ptCount val="4"/>
                <c:pt idx="0">
                  <c:v>20</c:v>
                </c:pt>
                <c:pt idx="1">
                  <c:v>36</c:v>
                </c:pt>
                <c:pt idx="2">
                  <c:v>21</c:v>
                </c:pt>
                <c:pt idx="3">
                  <c:v>23</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銷售</c:v>
                </c:pt>
              </c:strCache>
            </c:strRef>
          </c:tx>
          <c:explosion val="25"/>
          <c:dPt>
            <c:idx val="0"/>
            <c:bubble3D val="0"/>
            <c:spPr>
              <a:solidFill>
                <a:srgbClr val="0099CC"/>
              </a:solidFill>
            </c:spPr>
          </c:dPt>
          <c:dPt>
            <c:idx val="1"/>
            <c:bubble3D val="0"/>
            <c:spPr>
              <a:solidFill>
                <a:schemeClr val="bg2">
                  <a:lumMod val="90000"/>
                </a:schemeClr>
              </a:solidFill>
            </c:spPr>
          </c:dPt>
          <c:cat>
            <c:strRef>
              <c:f>Sheet1!$A$2:$A$5</c:f>
              <c:strCache>
                <c:ptCount val="2"/>
                <c:pt idx="0">
                  <c:v>第一季</c:v>
                </c:pt>
                <c:pt idx="1">
                  <c:v>第二季</c:v>
                </c:pt>
              </c:strCache>
            </c:strRef>
          </c:cat>
          <c:val>
            <c:numRef>
              <c:f>Sheet1!$B$2:$B$5</c:f>
              <c:numCache>
                <c:formatCode>General</c:formatCode>
                <c:ptCount val="4"/>
                <c:pt idx="0">
                  <c:v>17.03</c:v>
                </c:pt>
                <c:pt idx="1">
                  <c:v>82.97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TW"/>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810D08F3-D2C9-4166-9B02-6F0401C7FB02}" type="datetimeFigureOut">
              <a:rPr lang="zh-TW" altLang="en-US"/>
              <a:pPr>
                <a:defRPr/>
              </a:pPr>
              <a:t>2016/6/26</a:t>
            </a:fld>
            <a:endParaRPr lang="zh-TW" altLang="en-US"/>
          </a:p>
        </p:txBody>
      </p:sp>
      <p:sp>
        <p:nvSpPr>
          <p:cNvPr id="4"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CFA163A6-DA39-4100-A2EF-0E4B10C7241B}" type="slidenum">
              <a:rPr lang="zh-TW" altLang="en-US"/>
              <a:pPr>
                <a:defRPr/>
              </a:pPr>
              <a:t>‹#›</a:t>
            </a:fld>
            <a:endParaRPr lang="zh-TW" altLang="en-US"/>
          </a:p>
        </p:txBody>
      </p:sp>
    </p:spTree>
    <p:extLst>
      <p:ext uri="{BB962C8B-B14F-4D97-AF65-F5344CB8AC3E}">
        <p14:creationId xmlns:p14="http://schemas.microsoft.com/office/powerpoint/2010/main" val="35603090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4AE98CD0-4369-4C03-B2D8-2124912A8ABD}" type="datetimeFigureOut">
              <a:rPr lang="zh-TW" altLang="en-US"/>
              <a:pPr>
                <a:defRPr/>
              </a:pPr>
              <a:t>2016/6/26</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A3A26C95-AC45-4A45-BF6D-488E37DC19B2}" type="slidenum">
              <a:rPr lang="zh-TW" altLang="en-US"/>
              <a:pPr>
                <a:defRPr/>
              </a:pPr>
              <a:t>‹#›</a:t>
            </a:fld>
            <a:endParaRPr lang="zh-TW" altLang="en-US"/>
          </a:p>
        </p:txBody>
      </p:sp>
    </p:spTree>
    <p:extLst>
      <p:ext uri="{BB962C8B-B14F-4D97-AF65-F5344CB8AC3E}">
        <p14:creationId xmlns:p14="http://schemas.microsoft.com/office/powerpoint/2010/main" val="1950247113"/>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p:cNvSpPr>
          <p:nvPr>
            <p:ph type="sldImg"/>
          </p:nvPr>
        </p:nvSpPr>
        <p:spPr bwMode="auto">
          <a:noFill/>
          <a:ln>
            <a:solidFill>
              <a:srgbClr val="000000"/>
            </a:solidFill>
            <a:miter lim="800000"/>
            <a:headEnd/>
            <a:tailEnd/>
          </a:ln>
        </p:spPr>
      </p:sp>
      <p:sp>
        <p:nvSpPr>
          <p:cNvPr id="1638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Tree>
    <p:extLst>
      <p:ext uri="{BB962C8B-B14F-4D97-AF65-F5344CB8AC3E}">
        <p14:creationId xmlns:p14="http://schemas.microsoft.com/office/powerpoint/2010/main" val="201628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圖像版面配置區 1"/>
          <p:cNvSpPr>
            <a:spLocks noGrp="1" noRot="1" noChangeAspec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Tree>
    <p:extLst>
      <p:ext uri="{BB962C8B-B14F-4D97-AF65-F5344CB8AC3E}">
        <p14:creationId xmlns:p14="http://schemas.microsoft.com/office/powerpoint/2010/main" val="403541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Tree>
    <p:extLst>
      <p:ext uri="{BB962C8B-B14F-4D97-AF65-F5344CB8AC3E}">
        <p14:creationId xmlns:p14="http://schemas.microsoft.com/office/powerpoint/2010/main" val="82324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Tree>
    <p:extLst>
      <p:ext uri="{BB962C8B-B14F-4D97-AF65-F5344CB8AC3E}">
        <p14:creationId xmlns:p14="http://schemas.microsoft.com/office/powerpoint/2010/main" val="408247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Tree>
    <p:extLst>
      <p:ext uri="{BB962C8B-B14F-4D97-AF65-F5344CB8AC3E}">
        <p14:creationId xmlns:p14="http://schemas.microsoft.com/office/powerpoint/2010/main" val="129013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圖像版面配置區 1"/>
          <p:cNvSpPr>
            <a:spLocks noGrp="1" noRot="1" noChangeAspec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Tree>
    <p:extLst>
      <p:ext uri="{BB962C8B-B14F-4D97-AF65-F5344CB8AC3E}">
        <p14:creationId xmlns:p14="http://schemas.microsoft.com/office/powerpoint/2010/main" val="171676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圖像版面配置區 1"/>
          <p:cNvSpPr>
            <a:spLocks noGrp="1" noRot="1" noChangeAspec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zh-TW" altLang="en-US" sz="1200" dirty="0" smtClean="0">
                <a:latin typeface="標楷體" panose="03000509000000000000" pitchFamily="65" charset="-120"/>
                <a:ea typeface="標楷體" panose="03000509000000000000" pitchFamily="65" charset="-120"/>
              </a:rPr>
              <a:t>嘉義縣是典型農業大縣，老年人口比例</a:t>
            </a:r>
            <a:r>
              <a:rPr lang="en-US" altLang="zh-TW" sz="1200" dirty="0" smtClean="0">
                <a:latin typeface="標楷體" panose="03000509000000000000" pitchFamily="65" charset="-120"/>
                <a:ea typeface="標楷體" panose="03000509000000000000" pitchFamily="65" charset="-120"/>
              </a:rPr>
              <a:t>17.03%</a:t>
            </a:r>
            <a:r>
              <a:rPr lang="zh-TW" altLang="en-US" sz="1200" dirty="0" smtClean="0">
                <a:latin typeface="標楷體" panose="03000509000000000000" pitchFamily="65" charset="-120"/>
                <a:ea typeface="標楷體" panose="03000509000000000000" pitchFamily="65" charset="-120"/>
              </a:rPr>
              <a:t>，全國之冠，土地面積</a:t>
            </a:r>
            <a:r>
              <a:rPr lang="en-US" altLang="zh-TW" sz="1200" dirty="0" smtClean="0">
                <a:latin typeface="標楷體" panose="03000509000000000000" pitchFamily="65" charset="-120"/>
                <a:ea typeface="標楷體" panose="03000509000000000000" pitchFamily="65" charset="-120"/>
              </a:rPr>
              <a:t>1,903</a:t>
            </a:r>
            <a:r>
              <a:rPr lang="zh-TW" altLang="en-US" sz="1200" dirty="0" smtClean="0">
                <a:latin typeface="標楷體" panose="03000509000000000000" pitchFamily="65" charset="-120"/>
                <a:ea typeface="標楷體" panose="03000509000000000000" pitchFamily="65" charset="-120"/>
              </a:rPr>
              <a:t>平方公里，經國土劃分之後，可利用及開發之工業面積僅</a:t>
            </a:r>
            <a:r>
              <a:rPr lang="en-US" altLang="zh-TW" sz="1200" dirty="0" smtClean="0">
                <a:latin typeface="標楷體" panose="03000509000000000000" pitchFamily="65" charset="-120"/>
                <a:ea typeface="標楷體" panose="03000509000000000000" pitchFamily="65" charset="-120"/>
              </a:rPr>
              <a:t>23%</a:t>
            </a:r>
            <a:r>
              <a:rPr lang="zh-TW" altLang="en-US" sz="1200" dirty="0" smtClean="0">
                <a:latin typeface="標楷體" panose="03000509000000000000" pitchFamily="65" charset="-120"/>
                <a:ea typeface="標楷體" panose="03000509000000000000" pitchFamily="65" charset="-120"/>
              </a:rPr>
              <a:t>，所以在有限的土地面積之下，對於嘉義縣的工業發展及營運管理實屬有必要深入了解。</a:t>
            </a:r>
          </a:p>
          <a:p>
            <a:pPr>
              <a:spcBef>
                <a:spcPct val="0"/>
              </a:spcBef>
            </a:pPr>
            <a:endParaRPr lang="zh-TW" altLang="en-US" dirty="0" smtClean="0"/>
          </a:p>
        </p:txBody>
      </p:sp>
    </p:spTree>
    <p:extLst>
      <p:ext uri="{BB962C8B-B14F-4D97-AF65-F5344CB8AC3E}">
        <p14:creationId xmlns:p14="http://schemas.microsoft.com/office/powerpoint/2010/main" val="33088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圖像版面配置區 1"/>
          <p:cNvSpPr>
            <a:spLocks noGrp="1" noRot="1" noChangeAspec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Tree>
    <p:extLst>
      <p:ext uri="{BB962C8B-B14F-4D97-AF65-F5344CB8AC3E}">
        <p14:creationId xmlns:p14="http://schemas.microsoft.com/office/powerpoint/2010/main" val="58294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p:cNvSpPr>
          <p:nvPr>
            <p:ph type="sldImg"/>
          </p:nvPr>
        </p:nvSpPr>
        <p:spPr bwMode="auto">
          <a:noFill/>
          <a:ln>
            <a:solidFill>
              <a:srgbClr val="000000"/>
            </a:solidFill>
            <a:miter lim="800000"/>
            <a:headEnd/>
            <a:tailEnd/>
          </a:ln>
        </p:spPr>
      </p:sp>
      <p:sp>
        <p:nvSpPr>
          <p:cNvPr id="2355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Tree>
    <p:extLst>
      <p:ext uri="{BB962C8B-B14F-4D97-AF65-F5344CB8AC3E}">
        <p14:creationId xmlns:p14="http://schemas.microsoft.com/office/powerpoint/2010/main" val="4696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圖像版面配置區 1"/>
          <p:cNvSpPr>
            <a:spLocks noGrp="1" noRot="1" noChangeAspect="1"/>
          </p:cNvSpPr>
          <p:nvPr>
            <p:ph type="sldImg"/>
          </p:nvPr>
        </p:nvSpPr>
        <p:spPr bwMode="auto">
          <a:noFill/>
          <a:ln>
            <a:solidFill>
              <a:srgbClr val="000000"/>
            </a:solidFill>
            <a:miter lim="800000"/>
            <a:headEnd/>
            <a:tailEnd/>
          </a:ln>
        </p:spPr>
      </p:sp>
      <p:sp>
        <p:nvSpPr>
          <p:cNvPr id="4403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Tree>
    <p:extLst>
      <p:ext uri="{BB962C8B-B14F-4D97-AF65-F5344CB8AC3E}">
        <p14:creationId xmlns:p14="http://schemas.microsoft.com/office/powerpoint/2010/main" val="326479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7DE1DC6-2F30-4E12-9832-7B6DE9CA0D1F}" type="datetime1">
              <a:rPr lang="zh-TW" altLang="en-US" smtClean="0"/>
              <a:t>2016/6/26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1B64E32-0F10-490F-996D-726C333088DB}"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7E92783-C241-4B5A-BCFB-064117AF18E5}" type="datetime1">
              <a:rPr lang="zh-TW" altLang="en-US" smtClean="0"/>
              <a:t>2016/6/26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71B6E44-D393-4A35-B336-39E86DE9BDAE}"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07A87E9-55CD-4063-933C-EBA6CD543172}" type="datetime1">
              <a:rPr lang="zh-TW" altLang="en-US" smtClean="0"/>
              <a:t>2016/6/26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06A0296-D12E-42E0-8C0E-0EB5AEEB5229}"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356350"/>
            <a:ext cx="2133600" cy="365125"/>
          </a:xfrm>
        </p:spPr>
        <p:txBody>
          <a:bodyPr/>
          <a:lstStyle>
            <a:lvl1pPr>
              <a:defRPr/>
            </a:lvl1pPr>
          </a:lstStyle>
          <a:p>
            <a:pPr>
              <a:defRPr/>
            </a:pPr>
            <a:fld id="{58628AB6-DB43-4915-B2BB-15F46EAB12B7}" type="datetime1">
              <a:rPr lang="zh-TW" altLang="en-US" smtClean="0"/>
              <a:t>2016/6/26</a:t>
            </a:fld>
            <a:endParaRPr lang="zh-TW" altLang="en-US"/>
          </a:p>
        </p:txBody>
      </p:sp>
      <p:sp>
        <p:nvSpPr>
          <p:cNvPr id="5" name="頁尾版面配置區 4"/>
          <p:cNvSpPr>
            <a:spLocks noGrp="1"/>
          </p:cNvSpPr>
          <p:nvPr>
            <p:ph type="ftr" sz="quarter" idx="11"/>
          </p:nvPr>
        </p:nvSpPr>
        <p:spPr>
          <a:xfrm>
            <a:off x="3124200" y="6356350"/>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p:spPr>
        <p:txBody>
          <a:bodyPr/>
          <a:lstStyle>
            <a:lvl1pPr>
              <a:defRPr/>
            </a:lvl1pPr>
          </a:lstStyle>
          <a:p>
            <a:pPr>
              <a:defRPr/>
            </a:pPr>
            <a:fld id="{DD3F1F9B-F30F-4145-9CE9-230177CEB28C}"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43D20E8-12A8-4F7F-B349-D5E83E22D366}" type="datetime1">
              <a:rPr lang="zh-TW" altLang="en-US" smtClean="0"/>
              <a:t>2016/6/26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A107355-E19E-4D85-B4C7-BB388A0C5CB7}"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116911A-EDFA-4326-9329-3DB60A4348D1}" type="datetime1">
              <a:rPr lang="zh-TW" altLang="en-US" smtClean="0"/>
              <a:t>2016/6/26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1185E1A-F7F2-4F13-874B-8CFBA88A42B3}"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60FA5681-75DD-47E7-8C6E-4CC3AC3A0796}" type="datetime1">
              <a:rPr lang="zh-TW" altLang="en-US" smtClean="0"/>
              <a:t>2016/6/26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3B5A367-2706-4426-B352-863EF996D81C}"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DA4EFCAC-A8FB-46E2-9E08-961D1D12F432}" type="datetime1">
              <a:rPr lang="zh-TW" altLang="en-US" smtClean="0"/>
              <a:t>2016/6/26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FD682BCA-15D5-4286-9897-CC2BA5E1A3D3}"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AC8B87E4-5FBF-41D0-BC25-09A3A6BE4193}" type="datetime1">
              <a:rPr lang="zh-TW" altLang="en-US" smtClean="0"/>
              <a:t>2016/6/26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6B882D17-BCEB-46BA-9993-221FF1E858A1}"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7F0E6235-197E-40CE-BE85-3B70A5C36CD3}" type="datetime1">
              <a:rPr lang="zh-TW" altLang="en-US" smtClean="0"/>
              <a:t>2016/6/26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76B58FEE-51D5-465B-BCD0-C0C898A92C54}"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5AD6398-5F15-49AD-9D27-1CF01291CC51}" type="datetime1">
              <a:rPr lang="zh-TW" altLang="en-US" smtClean="0"/>
              <a:t>2016/6/26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7A2EF04-DB99-433A-A612-8B3E0EC2AB73}"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28E8189-14D6-4A8D-9871-3553B23E2D92}" type="datetime1">
              <a:rPr lang="zh-TW" altLang="en-US" smtClean="0"/>
              <a:t>2016/6/26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31FC248-FBF8-4509-BF8D-0EA5132D0BE2}"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AFF90A5C-CA46-4DAF-BEB7-B31599AF6ACE}" type="datetime1">
              <a:rPr lang="zh-TW" altLang="en-US" smtClean="0"/>
              <a:t>2016/6/26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53D19F49-BE67-45A5-B4E1-C27121C2E64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adminpc\Desktop\105年度縣政人才培訓躍升計畫\1050601專題成果數位教材製作教學\11簡報母片\第一組標題母片.PNG"/>
          <p:cNvPicPr>
            <a:picLocks noChangeAspect="1" noChangeArrowheads="1"/>
          </p:cNvPicPr>
          <p:nvPr/>
        </p:nvPicPr>
        <p:blipFill>
          <a:blip r:embed="rId3"/>
          <a:srcRect/>
          <a:stretch>
            <a:fillRect/>
          </a:stretch>
        </p:blipFill>
        <p:spPr bwMode="auto">
          <a:xfrm>
            <a:off x="0" y="-27161"/>
            <a:ext cx="9142413" cy="6856413"/>
          </a:xfrm>
          <a:prstGeom prst="rect">
            <a:avLst/>
          </a:prstGeom>
          <a:noFill/>
          <a:ln w="9525">
            <a:noFill/>
            <a:miter lim="800000"/>
            <a:headEnd/>
            <a:tailEnd/>
          </a:ln>
        </p:spPr>
      </p:pic>
      <p:sp>
        <p:nvSpPr>
          <p:cNvPr id="15362" name="文字方塊 4"/>
          <p:cNvSpPr txBox="1">
            <a:spLocks noChangeArrowheads="1"/>
          </p:cNvSpPr>
          <p:nvPr/>
        </p:nvSpPr>
        <p:spPr bwMode="auto">
          <a:xfrm>
            <a:off x="1042988" y="981075"/>
            <a:ext cx="6985000" cy="2123658"/>
          </a:xfrm>
          <a:prstGeom prst="rect">
            <a:avLst/>
          </a:prstGeom>
          <a:noFill/>
          <a:ln w="9525">
            <a:noFill/>
            <a:miter lim="800000"/>
            <a:headEnd/>
            <a:tailEnd/>
          </a:ln>
        </p:spPr>
        <p:txBody>
          <a:bodyPr>
            <a:spAutoFit/>
          </a:bodyPr>
          <a:lstStyle/>
          <a:p>
            <a:pPr algn="ctr"/>
            <a:r>
              <a:rPr kumimoji="0" lang="zh-TW" altLang="en-US" sz="4400" dirty="0" smtClean="0">
                <a:latin typeface="標楷體" pitchFamily="65" charset="-120"/>
                <a:ea typeface="標楷體" pitchFamily="65" charset="-120"/>
              </a:rPr>
              <a:t>淺</a:t>
            </a:r>
            <a:r>
              <a:rPr kumimoji="0" lang="zh-TW" altLang="en-US" sz="4400" dirty="0">
                <a:latin typeface="標楷體" pitchFamily="65" charset="-120"/>
                <a:ea typeface="標楷體" pitchFamily="65" charset="-120"/>
              </a:rPr>
              <a:t>談嘉義縣工業園區發展及管理營運組織</a:t>
            </a:r>
            <a:r>
              <a:rPr kumimoji="0" lang="en-US" altLang="zh-TW" sz="4400" dirty="0" smtClean="0">
                <a:latin typeface="標楷體" pitchFamily="65" charset="-120"/>
                <a:ea typeface="標楷體" pitchFamily="65" charset="-120"/>
              </a:rPr>
              <a:t>—</a:t>
            </a:r>
            <a:r>
              <a:rPr kumimoji="0" lang="zh-TW" altLang="en-US" sz="4400" dirty="0" smtClean="0">
                <a:latin typeface="標楷體" pitchFamily="65" charset="-120"/>
                <a:ea typeface="標楷體" pitchFamily="65" charset="-120"/>
              </a:rPr>
              <a:t>以</a:t>
            </a:r>
            <a:r>
              <a:rPr kumimoji="0" lang="zh-TW" altLang="en-US" sz="4400" dirty="0">
                <a:latin typeface="標楷體" pitchFamily="65" charset="-120"/>
                <a:ea typeface="標楷體" pitchFamily="65" charset="-120"/>
              </a:rPr>
              <a:t>大埔美精密機械園區為例</a:t>
            </a:r>
          </a:p>
        </p:txBody>
      </p:sp>
      <p:sp>
        <p:nvSpPr>
          <p:cNvPr id="15364" name="文字方塊 6"/>
          <p:cNvSpPr txBox="1">
            <a:spLocks noChangeArrowheads="1"/>
          </p:cNvSpPr>
          <p:nvPr/>
        </p:nvSpPr>
        <p:spPr bwMode="auto">
          <a:xfrm>
            <a:off x="5004048" y="4749592"/>
            <a:ext cx="3889375" cy="461962"/>
          </a:xfrm>
          <a:prstGeom prst="rect">
            <a:avLst/>
          </a:prstGeom>
          <a:noFill/>
          <a:ln w="9525">
            <a:noFill/>
            <a:miter lim="800000"/>
            <a:headEnd/>
            <a:tailEnd/>
          </a:ln>
        </p:spPr>
        <p:txBody>
          <a:bodyPr>
            <a:spAutoFit/>
          </a:bodyPr>
          <a:lstStyle/>
          <a:p>
            <a:r>
              <a:rPr kumimoji="0" lang="en-US" altLang="zh-TW" sz="2400" dirty="0">
                <a:latin typeface="Calibri" pitchFamily="34" charset="0"/>
              </a:rPr>
              <a:t>105</a:t>
            </a:r>
            <a:r>
              <a:rPr kumimoji="0" lang="zh-TW" altLang="en-US" sz="2400" dirty="0">
                <a:latin typeface="Calibri" pitchFamily="34" charset="0"/>
              </a:rPr>
              <a:t>  年  </a:t>
            </a:r>
            <a:r>
              <a:rPr kumimoji="0" lang="en-US" altLang="zh-TW" sz="2400" dirty="0">
                <a:latin typeface="Calibri" pitchFamily="34" charset="0"/>
              </a:rPr>
              <a:t>7</a:t>
            </a:r>
            <a:r>
              <a:rPr kumimoji="0" lang="zh-TW" altLang="en-US" sz="2400" dirty="0">
                <a:latin typeface="Calibri" pitchFamily="34" charset="0"/>
              </a:rPr>
              <a:t>  月  </a:t>
            </a:r>
            <a:r>
              <a:rPr kumimoji="0" lang="en-US" altLang="zh-TW" sz="2400" dirty="0">
                <a:latin typeface="Calibri" pitchFamily="34" charset="0"/>
              </a:rPr>
              <a:t>8</a:t>
            </a:r>
            <a:r>
              <a:rPr kumimoji="0" lang="zh-TW" altLang="en-US" sz="2400" dirty="0">
                <a:latin typeface="Calibri" pitchFamily="34" charset="0"/>
              </a:rPr>
              <a:t>  日</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grpSp>
        <p:nvGrpSpPr>
          <p:cNvPr id="24578" name="群組 22"/>
          <p:cNvGrpSpPr>
            <a:grpSpLocks/>
          </p:cNvGrpSpPr>
          <p:nvPr/>
        </p:nvGrpSpPr>
        <p:grpSpPr bwMode="auto">
          <a:xfrm>
            <a:off x="827088" y="1196975"/>
            <a:ext cx="7489825" cy="5184775"/>
            <a:chOff x="827088" y="1268761"/>
            <a:chExt cx="7490321" cy="5544615"/>
          </a:xfrm>
        </p:grpSpPr>
        <p:grpSp>
          <p:nvGrpSpPr>
            <p:cNvPr id="24581" name="群組 19"/>
            <p:cNvGrpSpPr>
              <a:grpSpLocks/>
            </p:cNvGrpSpPr>
            <p:nvPr/>
          </p:nvGrpSpPr>
          <p:grpSpPr bwMode="auto">
            <a:xfrm>
              <a:off x="827088" y="1268761"/>
              <a:ext cx="7490321" cy="4680520"/>
              <a:chOff x="827088" y="1268760"/>
              <a:chExt cx="7490321" cy="5106047"/>
            </a:xfrm>
          </p:grpSpPr>
          <p:grpSp>
            <p:nvGrpSpPr>
              <p:cNvPr id="24584" name="群組 17"/>
              <p:cNvGrpSpPr>
                <a:grpSpLocks/>
              </p:cNvGrpSpPr>
              <p:nvPr/>
            </p:nvGrpSpPr>
            <p:grpSpPr bwMode="auto">
              <a:xfrm>
                <a:off x="827088" y="2564904"/>
                <a:ext cx="7490321" cy="3809903"/>
                <a:chOff x="827088" y="2204865"/>
                <a:chExt cx="7490321" cy="3809903"/>
              </a:xfrm>
            </p:grpSpPr>
            <p:grpSp>
              <p:nvGrpSpPr>
                <p:cNvPr id="24588" name="Group 3"/>
                <p:cNvGrpSpPr>
                  <a:grpSpLocks/>
                </p:cNvGrpSpPr>
                <p:nvPr/>
              </p:nvGrpSpPr>
              <p:grpSpPr bwMode="auto">
                <a:xfrm>
                  <a:off x="827088" y="2204865"/>
                  <a:ext cx="7489825" cy="2592287"/>
                  <a:chOff x="521" y="845"/>
                  <a:chExt cx="4718" cy="2993"/>
                </a:xfrm>
              </p:grpSpPr>
              <p:grpSp>
                <p:nvGrpSpPr>
                  <p:cNvPr id="24591" name="Group 4"/>
                  <p:cNvGrpSpPr>
                    <a:grpSpLocks/>
                  </p:cNvGrpSpPr>
                  <p:nvPr/>
                </p:nvGrpSpPr>
                <p:grpSpPr bwMode="auto">
                  <a:xfrm>
                    <a:off x="521" y="845"/>
                    <a:ext cx="4718" cy="907"/>
                    <a:chOff x="521" y="845"/>
                    <a:chExt cx="4718" cy="907"/>
                  </a:xfrm>
                </p:grpSpPr>
                <p:sp>
                  <p:nvSpPr>
                    <p:cNvPr id="12" name="AutoShape 5"/>
                    <p:cNvSpPr>
                      <a:spLocks noChangeArrowheads="1"/>
                    </p:cNvSpPr>
                    <p:nvPr/>
                  </p:nvSpPr>
                  <p:spPr bwMode="auto">
                    <a:xfrm>
                      <a:off x="521" y="1008"/>
                      <a:ext cx="4718" cy="744"/>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經濟部工業局</a:t>
                      </a:r>
                      <a:endParaRPr kumimoji="0" lang="ja-JP" altLang="en-US" sz="2300" dirty="0">
                        <a:latin typeface="+mn-lt"/>
                        <a:ea typeface="標楷體" pitchFamily="65" charset="-120"/>
                      </a:endParaRPr>
                    </a:p>
                  </p:txBody>
                </p:sp>
                <p:sp>
                  <p:nvSpPr>
                    <p:cNvPr id="13" name="AutoShape 6"/>
                    <p:cNvSpPr>
                      <a:spLocks noChangeArrowheads="1"/>
                    </p:cNvSpPr>
                    <p:nvPr/>
                  </p:nvSpPr>
                  <p:spPr bwMode="auto">
                    <a:xfrm>
                      <a:off x="703" y="845"/>
                      <a:ext cx="2132" cy="302"/>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開發單位</a:t>
                      </a:r>
                      <a:endParaRPr kumimoji="0" lang="en-US" altLang="ja-JP" sz="2300" dirty="0">
                        <a:solidFill>
                          <a:schemeClr val="bg1"/>
                        </a:solidFill>
                        <a:latin typeface="+mn-lt"/>
                        <a:ea typeface="標楷體" pitchFamily="65" charset="-120"/>
                      </a:endParaRPr>
                    </a:p>
                  </p:txBody>
                </p:sp>
              </p:grpSp>
              <p:grpSp>
                <p:nvGrpSpPr>
                  <p:cNvPr id="24592" name="Group 7"/>
                  <p:cNvGrpSpPr>
                    <a:grpSpLocks/>
                  </p:cNvGrpSpPr>
                  <p:nvPr/>
                </p:nvGrpSpPr>
                <p:grpSpPr bwMode="auto">
                  <a:xfrm>
                    <a:off x="521" y="1888"/>
                    <a:ext cx="4718" cy="907"/>
                    <a:chOff x="521" y="845"/>
                    <a:chExt cx="4718" cy="907"/>
                  </a:xfrm>
                </p:grpSpPr>
                <p:sp>
                  <p:nvSpPr>
                    <p:cNvPr id="10" name="AutoShape 8"/>
                    <p:cNvSpPr>
                      <a:spLocks noChangeArrowheads="1"/>
                    </p:cNvSpPr>
                    <p:nvPr/>
                  </p:nvSpPr>
                  <p:spPr bwMode="auto">
                    <a:xfrm>
                      <a:off x="521" y="1008"/>
                      <a:ext cx="4718" cy="744"/>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民國</a:t>
                      </a:r>
                      <a:r>
                        <a:rPr kumimoji="0" lang="en-US" altLang="zh-TW" sz="2300" dirty="0">
                          <a:latin typeface="+mn-lt"/>
                          <a:ea typeface="標楷體" pitchFamily="65" charset="-120"/>
                        </a:rPr>
                        <a:t>63</a:t>
                      </a:r>
                      <a:r>
                        <a:rPr kumimoji="0" lang="zh-TW" altLang="en-US" sz="2300" dirty="0">
                          <a:latin typeface="+mn-lt"/>
                          <a:ea typeface="標楷體" pitchFamily="65" charset="-120"/>
                        </a:rPr>
                        <a:t>年</a:t>
                      </a:r>
                      <a:r>
                        <a:rPr kumimoji="0" lang="en-US" altLang="zh-TW" sz="2300" dirty="0">
                          <a:latin typeface="+mn-lt"/>
                          <a:ea typeface="標楷體" pitchFamily="65" charset="-120"/>
                        </a:rPr>
                        <a:t>5</a:t>
                      </a:r>
                      <a:r>
                        <a:rPr kumimoji="0" lang="zh-TW" altLang="en-US" sz="2300" dirty="0">
                          <a:latin typeface="+mn-lt"/>
                          <a:ea typeface="標楷體" pitchFamily="65" charset="-120"/>
                        </a:rPr>
                        <a:t>月</a:t>
                      </a:r>
                      <a:endParaRPr kumimoji="0" lang="ja-JP" altLang="en-US" sz="2300" dirty="0">
                        <a:latin typeface="+mn-lt"/>
                        <a:ea typeface="標楷體" pitchFamily="65" charset="-120"/>
                      </a:endParaRPr>
                    </a:p>
                  </p:txBody>
                </p:sp>
                <p:sp>
                  <p:nvSpPr>
                    <p:cNvPr id="11" name="AutoShape 9"/>
                    <p:cNvSpPr>
                      <a:spLocks noChangeArrowheads="1"/>
                    </p:cNvSpPr>
                    <p:nvPr/>
                  </p:nvSpPr>
                  <p:spPr bwMode="auto">
                    <a:xfrm>
                      <a:off x="703" y="846"/>
                      <a:ext cx="2132" cy="302"/>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開發完成時間</a:t>
                      </a:r>
                      <a:endParaRPr kumimoji="0" lang="en-US" altLang="ja-JP" sz="2300" dirty="0">
                        <a:solidFill>
                          <a:schemeClr val="bg1"/>
                        </a:solidFill>
                        <a:latin typeface="+mn-lt"/>
                        <a:ea typeface="標楷體" pitchFamily="65" charset="-120"/>
                      </a:endParaRPr>
                    </a:p>
                  </p:txBody>
                </p:sp>
              </p:grpSp>
              <p:grpSp>
                <p:nvGrpSpPr>
                  <p:cNvPr id="24593" name="Group 10"/>
                  <p:cNvGrpSpPr>
                    <a:grpSpLocks/>
                  </p:cNvGrpSpPr>
                  <p:nvPr/>
                </p:nvGrpSpPr>
                <p:grpSpPr bwMode="auto">
                  <a:xfrm>
                    <a:off x="521" y="2931"/>
                    <a:ext cx="4718" cy="907"/>
                    <a:chOff x="521" y="845"/>
                    <a:chExt cx="4718" cy="907"/>
                  </a:xfrm>
                </p:grpSpPr>
                <p:sp>
                  <p:nvSpPr>
                    <p:cNvPr id="8" name="AutoShape 11"/>
                    <p:cNvSpPr>
                      <a:spLocks noChangeArrowheads="1"/>
                    </p:cNvSpPr>
                    <p:nvPr/>
                  </p:nvSpPr>
                  <p:spPr bwMode="auto">
                    <a:xfrm>
                      <a:off x="521" y="1009"/>
                      <a:ext cx="4718" cy="744"/>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en-US" altLang="ja-JP" sz="2300" dirty="0">
                          <a:latin typeface="+mn-lt"/>
                          <a:ea typeface="標楷體" pitchFamily="65" charset="-120"/>
                        </a:rPr>
                        <a:t>15.65</a:t>
                      </a:r>
                      <a:r>
                        <a:rPr kumimoji="0" lang="zh-TW" altLang="en-US" sz="2300" dirty="0">
                          <a:latin typeface="+mn-lt"/>
                          <a:ea typeface="標楷體" pitchFamily="65" charset="-120"/>
                        </a:rPr>
                        <a:t>公頃</a:t>
                      </a:r>
                      <a:endParaRPr kumimoji="0" lang="ja-JP" altLang="en-US" sz="2300" dirty="0">
                        <a:latin typeface="+mn-lt"/>
                        <a:ea typeface="標楷體" pitchFamily="65" charset="-120"/>
                      </a:endParaRPr>
                    </a:p>
                  </p:txBody>
                </p:sp>
                <p:sp>
                  <p:nvSpPr>
                    <p:cNvPr id="9" name="AutoShape 12"/>
                    <p:cNvSpPr>
                      <a:spLocks noChangeArrowheads="1"/>
                    </p:cNvSpPr>
                    <p:nvPr/>
                  </p:nvSpPr>
                  <p:spPr bwMode="auto">
                    <a:xfrm>
                      <a:off x="703" y="846"/>
                      <a:ext cx="2132" cy="302"/>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開發面積</a:t>
                      </a:r>
                      <a:endParaRPr kumimoji="0" lang="en-US" altLang="ja-JP" sz="2300" dirty="0">
                        <a:solidFill>
                          <a:schemeClr val="bg1"/>
                        </a:solidFill>
                        <a:latin typeface="+mn-lt"/>
                        <a:ea typeface="標楷體" pitchFamily="65" charset="-120"/>
                      </a:endParaRPr>
                    </a:p>
                  </p:txBody>
                </p:sp>
              </p:grpSp>
            </p:grpSp>
            <p:sp>
              <p:nvSpPr>
                <p:cNvPr id="14" name="AutoShape 11"/>
                <p:cNvSpPr>
                  <a:spLocks noChangeArrowheads="1"/>
                </p:cNvSpPr>
                <p:nvPr/>
              </p:nvSpPr>
              <p:spPr bwMode="auto">
                <a:xfrm>
                  <a:off x="827088" y="5083176"/>
                  <a:ext cx="7490321" cy="931567"/>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100" dirty="0">
                      <a:latin typeface="+mn-lt"/>
                      <a:ea typeface="標楷體" pitchFamily="65" charset="-120"/>
                    </a:rPr>
                    <a:t>無嚴重汙染之小型綜合性工業區，引進廠商以農、牧相關產業為主</a:t>
                  </a:r>
                  <a:endParaRPr kumimoji="0" lang="ja-JP" altLang="en-US" sz="2100" dirty="0">
                    <a:latin typeface="+mn-lt"/>
                    <a:ea typeface="標楷體" pitchFamily="65" charset="-120"/>
                  </a:endParaRPr>
                </a:p>
              </p:txBody>
            </p:sp>
            <p:sp>
              <p:nvSpPr>
                <p:cNvPr id="15" name="AutoShape 12"/>
                <p:cNvSpPr>
                  <a:spLocks noChangeArrowheads="1"/>
                </p:cNvSpPr>
                <p:nvPr/>
              </p:nvSpPr>
              <p:spPr bwMode="auto">
                <a:xfrm>
                  <a:off x="1116032" y="4940571"/>
                  <a:ext cx="3384774" cy="261134"/>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園區屬性</a:t>
                  </a:r>
                  <a:endParaRPr kumimoji="0" lang="en-US" altLang="ja-JP" sz="2300" dirty="0">
                    <a:solidFill>
                      <a:schemeClr val="bg1"/>
                    </a:solidFill>
                    <a:latin typeface="+mn-lt"/>
                    <a:ea typeface="標楷體" pitchFamily="65" charset="-120"/>
                  </a:endParaRPr>
                </a:p>
              </p:txBody>
            </p:sp>
          </p:grpSp>
          <p:grpSp>
            <p:nvGrpSpPr>
              <p:cNvPr id="24585" name="群組 18"/>
              <p:cNvGrpSpPr>
                <a:grpSpLocks/>
              </p:cNvGrpSpPr>
              <p:nvPr/>
            </p:nvGrpSpPr>
            <p:grpSpPr bwMode="auto">
              <a:xfrm>
                <a:off x="827584" y="1268760"/>
                <a:ext cx="7489825" cy="1152128"/>
                <a:chOff x="827584" y="1268760"/>
                <a:chExt cx="7489825" cy="1152128"/>
              </a:xfrm>
            </p:grpSpPr>
            <p:sp>
              <p:nvSpPr>
                <p:cNvPr id="16" name="AutoShape 11"/>
                <p:cNvSpPr>
                  <a:spLocks noChangeArrowheads="1"/>
                </p:cNvSpPr>
                <p:nvPr/>
              </p:nvSpPr>
              <p:spPr bwMode="auto">
                <a:xfrm>
                  <a:off x="827088" y="1409514"/>
                  <a:ext cx="7490321" cy="1011203"/>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200" dirty="0">
                      <a:latin typeface="+mn-lt"/>
                      <a:ea typeface="標楷體" pitchFamily="65" charset="-120"/>
                    </a:rPr>
                    <a:t>為提供嘉義縣沿海地區興辦工業人興辦地方資源性工業，創造在地就業機會，均衡地方發展，促進地方繁榮</a:t>
                  </a:r>
                  <a:endParaRPr kumimoji="0" lang="ja-JP" altLang="en-US" sz="2200" dirty="0">
                    <a:latin typeface="+mn-lt"/>
                    <a:ea typeface="標楷體" pitchFamily="65" charset="-120"/>
                  </a:endParaRPr>
                </a:p>
              </p:txBody>
            </p:sp>
            <p:sp>
              <p:nvSpPr>
                <p:cNvPr id="17" name="AutoShape 12"/>
                <p:cNvSpPr>
                  <a:spLocks noChangeArrowheads="1"/>
                </p:cNvSpPr>
                <p:nvPr/>
              </p:nvSpPr>
              <p:spPr bwMode="auto">
                <a:xfrm>
                  <a:off x="1116032" y="1268760"/>
                  <a:ext cx="3384774" cy="261135"/>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開發緣起</a:t>
                  </a:r>
                  <a:endParaRPr kumimoji="0" lang="en-US" altLang="ja-JP" sz="2300" dirty="0">
                    <a:solidFill>
                      <a:schemeClr val="bg1"/>
                    </a:solidFill>
                    <a:latin typeface="+mn-lt"/>
                    <a:ea typeface="標楷體" pitchFamily="65" charset="-120"/>
                  </a:endParaRPr>
                </a:p>
              </p:txBody>
            </p:sp>
          </p:grpSp>
        </p:grpSp>
        <p:sp>
          <p:nvSpPr>
            <p:cNvPr id="21" name="AutoShape 11"/>
            <p:cNvSpPr>
              <a:spLocks noChangeArrowheads="1"/>
            </p:cNvSpPr>
            <p:nvPr/>
          </p:nvSpPr>
          <p:spPr bwMode="auto">
            <a:xfrm>
              <a:off x="827088" y="6222584"/>
              <a:ext cx="7490321" cy="590792"/>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經濟部工業局</a:t>
              </a:r>
              <a:endParaRPr kumimoji="0" lang="ja-JP" altLang="en-US" sz="2300" dirty="0">
                <a:latin typeface="+mn-lt"/>
                <a:ea typeface="標楷體" pitchFamily="65" charset="-120"/>
              </a:endParaRPr>
            </a:p>
          </p:txBody>
        </p:sp>
        <p:sp>
          <p:nvSpPr>
            <p:cNvPr id="22" name="AutoShape 12"/>
            <p:cNvSpPr>
              <a:spLocks noChangeArrowheads="1"/>
            </p:cNvSpPr>
            <p:nvPr/>
          </p:nvSpPr>
          <p:spPr bwMode="auto">
            <a:xfrm>
              <a:off x="1116032" y="6093561"/>
              <a:ext cx="3384774" cy="239373"/>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管理營運組織</a:t>
              </a:r>
              <a:endParaRPr kumimoji="0" lang="en-US" altLang="ja-JP" sz="2300" dirty="0">
                <a:solidFill>
                  <a:schemeClr val="bg1"/>
                </a:solidFill>
                <a:latin typeface="+mn-lt"/>
                <a:ea typeface="標楷體" pitchFamily="65" charset="-120"/>
              </a:endParaRPr>
            </a:p>
          </p:txBody>
        </p:sp>
      </p:grpSp>
      <p:sp>
        <p:nvSpPr>
          <p:cNvPr id="24579" name="文字方塊 24"/>
          <p:cNvSpPr txBox="1">
            <a:spLocks noChangeArrowheads="1"/>
          </p:cNvSpPr>
          <p:nvPr/>
        </p:nvSpPr>
        <p:spPr bwMode="auto">
          <a:xfrm>
            <a:off x="1187450" y="260350"/>
            <a:ext cx="6913563"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貳</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嘉義縣工業區簡介</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義竹工業區</a:t>
            </a:r>
            <a:endParaRPr kumimoji="0" lang="zh-TW" altLang="en-US" sz="2400" b="1" dirty="0">
              <a:latin typeface="標楷體" pitchFamily="65" charset="-120"/>
              <a:ea typeface="標楷體" pitchFamily="65" charset="-120"/>
            </a:endParaRPr>
          </a:p>
        </p:txBody>
      </p:sp>
      <p:sp>
        <p:nvSpPr>
          <p:cNvPr id="24580" name="投影片編號版面配置區 2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1F89E1-3168-4810-877B-8B1B511C33D0}" type="slidenum">
              <a:rPr lang="zh-TW" altLang="en-US">
                <a:solidFill>
                  <a:schemeClr val="tx1"/>
                </a:solidFill>
              </a:rPr>
              <a:pPr fontAlgn="base">
                <a:spcBef>
                  <a:spcPct val="0"/>
                </a:spcBef>
                <a:spcAft>
                  <a:spcPct val="0"/>
                </a:spcAft>
              </a:pPr>
              <a:t>10</a:t>
            </a:fld>
            <a:endParaRPr lang="en-US" altLang="zh-TW">
              <a:solidFill>
                <a:schemeClr val="tx1"/>
              </a:solidFill>
            </a:endParaRPr>
          </a:p>
        </p:txBody>
      </p:sp>
    </p:spTree>
    <p:extLst>
      <p:ext uri="{BB962C8B-B14F-4D97-AF65-F5344CB8AC3E}">
        <p14:creationId xmlns:p14="http://schemas.microsoft.com/office/powerpoint/2010/main" val="1544256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grpSp>
        <p:nvGrpSpPr>
          <p:cNvPr id="25602" name="群組 23"/>
          <p:cNvGrpSpPr>
            <a:grpSpLocks/>
          </p:cNvGrpSpPr>
          <p:nvPr/>
        </p:nvGrpSpPr>
        <p:grpSpPr bwMode="auto">
          <a:xfrm>
            <a:off x="827088" y="1196975"/>
            <a:ext cx="7489825" cy="5184775"/>
            <a:chOff x="827088" y="1196753"/>
            <a:chExt cx="7490321" cy="5587684"/>
          </a:xfrm>
        </p:grpSpPr>
        <p:grpSp>
          <p:nvGrpSpPr>
            <p:cNvPr id="25605" name="群組 20"/>
            <p:cNvGrpSpPr>
              <a:grpSpLocks/>
            </p:cNvGrpSpPr>
            <p:nvPr/>
          </p:nvGrpSpPr>
          <p:grpSpPr bwMode="auto">
            <a:xfrm>
              <a:off x="827088" y="1196753"/>
              <a:ext cx="7490321" cy="4680519"/>
              <a:chOff x="827088" y="1196752"/>
              <a:chExt cx="7490321" cy="4818015"/>
            </a:xfrm>
          </p:grpSpPr>
          <p:grpSp>
            <p:nvGrpSpPr>
              <p:cNvPr id="25608" name="群組 17"/>
              <p:cNvGrpSpPr>
                <a:grpSpLocks/>
              </p:cNvGrpSpPr>
              <p:nvPr/>
            </p:nvGrpSpPr>
            <p:grpSpPr bwMode="auto">
              <a:xfrm>
                <a:off x="827088" y="2492896"/>
                <a:ext cx="7490321" cy="3521871"/>
                <a:chOff x="827088" y="2204865"/>
                <a:chExt cx="7490321" cy="3521871"/>
              </a:xfrm>
            </p:grpSpPr>
            <p:grpSp>
              <p:nvGrpSpPr>
                <p:cNvPr id="25612" name="Group 3"/>
                <p:cNvGrpSpPr>
                  <a:grpSpLocks/>
                </p:cNvGrpSpPr>
                <p:nvPr/>
              </p:nvGrpSpPr>
              <p:grpSpPr bwMode="auto">
                <a:xfrm>
                  <a:off x="827088" y="2204865"/>
                  <a:ext cx="7489825" cy="2592287"/>
                  <a:chOff x="521" y="845"/>
                  <a:chExt cx="4718" cy="2993"/>
                </a:xfrm>
              </p:grpSpPr>
              <p:grpSp>
                <p:nvGrpSpPr>
                  <p:cNvPr id="25615" name="Group 4"/>
                  <p:cNvGrpSpPr>
                    <a:grpSpLocks/>
                  </p:cNvGrpSpPr>
                  <p:nvPr/>
                </p:nvGrpSpPr>
                <p:grpSpPr bwMode="auto">
                  <a:xfrm>
                    <a:off x="521" y="845"/>
                    <a:ext cx="4718" cy="907"/>
                    <a:chOff x="521" y="845"/>
                    <a:chExt cx="4718" cy="907"/>
                  </a:xfrm>
                </p:grpSpPr>
                <p:sp>
                  <p:nvSpPr>
                    <p:cNvPr id="12" name="AutoShape 5"/>
                    <p:cNvSpPr>
                      <a:spLocks noChangeArrowheads="1"/>
                    </p:cNvSpPr>
                    <p:nvPr/>
                  </p:nvSpPr>
                  <p:spPr bwMode="auto">
                    <a:xfrm>
                      <a:off x="521" y="1008"/>
                      <a:ext cx="4718" cy="744"/>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經濟部工業局</a:t>
                      </a:r>
                      <a:endParaRPr kumimoji="0" lang="ja-JP" altLang="en-US" sz="2300" dirty="0">
                        <a:latin typeface="+mn-lt"/>
                        <a:ea typeface="標楷體" pitchFamily="65" charset="-120"/>
                      </a:endParaRPr>
                    </a:p>
                  </p:txBody>
                </p:sp>
                <p:sp>
                  <p:nvSpPr>
                    <p:cNvPr id="13" name="AutoShape 6"/>
                    <p:cNvSpPr>
                      <a:spLocks noChangeArrowheads="1"/>
                    </p:cNvSpPr>
                    <p:nvPr/>
                  </p:nvSpPr>
                  <p:spPr bwMode="auto">
                    <a:xfrm>
                      <a:off x="703" y="845"/>
                      <a:ext cx="2132" cy="301"/>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開發單位</a:t>
                      </a:r>
                      <a:endParaRPr kumimoji="0" lang="en-US" altLang="ja-JP" sz="2300" dirty="0">
                        <a:solidFill>
                          <a:schemeClr val="bg1"/>
                        </a:solidFill>
                        <a:latin typeface="+mn-lt"/>
                        <a:ea typeface="標楷體" pitchFamily="65" charset="-120"/>
                      </a:endParaRPr>
                    </a:p>
                  </p:txBody>
                </p:sp>
              </p:grpSp>
              <p:grpSp>
                <p:nvGrpSpPr>
                  <p:cNvPr id="25616" name="Group 7"/>
                  <p:cNvGrpSpPr>
                    <a:grpSpLocks/>
                  </p:cNvGrpSpPr>
                  <p:nvPr/>
                </p:nvGrpSpPr>
                <p:grpSpPr bwMode="auto">
                  <a:xfrm>
                    <a:off x="521" y="1888"/>
                    <a:ext cx="4718" cy="907"/>
                    <a:chOff x="521" y="845"/>
                    <a:chExt cx="4718" cy="907"/>
                  </a:xfrm>
                </p:grpSpPr>
                <p:sp>
                  <p:nvSpPr>
                    <p:cNvPr id="10" name="AutoShape 8"/>
                    <p:cNvSpPr>
                      <a:spLocks noChangeArrowheads="1"/>
                    </p:cNvSpPr>
                    <p:nvPr/>
                  </p:nvSpPr>
                  <p:spPr bwMode="auto">
                    <a:xfrm>
                      <a:off x="521" y="1008"/>
                      <a:ext cx="4718" cy="744"/>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頭橋：民國</a:t>
                      </a:r>
                      <a:r>
                        <a:rPr kumimoji="0" lang="en-US" altLang="zh-TW" sz="2300" dirty="0">
                          <a:latin typeface="+mn-lt"/>
                          <a:ea typeface="標楷體" pitchFamily="65" charset="-120"/>
                        </a:rPr>
                        <a:t>62</a:t>
                      </a:r>
                      <a:r>
                        <a:rPr kumimoji="0" lang="zh-TW" altLang="en-US" sz="2300" dirty="0">
                          <a:latin typeface="+mn-lt"/>
                          <a:ea typeface="標楷體" pitchFamily="65" charset="-120"/>
                        </a:rPr>
                        <a:t>年</a:t>
                      </a:r>
                      <a:r>
                        <a:rPr kumimoji="0" lang="en-US" altLang="zh-TW" sz="2300" dirty="0">
                          <a:latin typeface="+mn-lt"/>
                          <a:ea typeface="標楷體" pitchFamily="65" charset="-120"/>
                        </a:rPr>
                        <a:t>4</a:t>
                      </a:r>
                      <a:r>
                        <a:rPr kumimoji="0" lang="zh-TW" altLang="en-US" sz="2300" dirty="0">
                          <a:latin typeface="+mn-lt"/>
                          <a:ea typeface="標楷體" pitchFamily="65" charset="-120"/>
                        </a:rPr>
                        <a:t>月，民雄：民國</a:t>
                      </a:r>
                      <a:r>
                        <a:rPr kumimoji="0" lang="en-US" altLang="zh-TW" sz="2300" dirty="0">
                          <a:latin typeface="+mn-lt"/>
                          <a:ea typeface="標楷體" pitchFamily="65" charset="-120"/>
                        </a:rPr>
                        <a:t>71</a:t>
                      </a:r>
                      <a:r>
                        <a:rPr kumimoji="0" lang="zh-TW" altLang="en-US" sz="2300" dirty="0">
                          <a:latin typeface="+mn-lt"/>
                          <a:ea typeface="標楷體" pitchFamily="65" charset="-120"/>
                        </a:rPr>
                        <a:t>年</a:t>
                      </a:r>
                      <a:r>
                        <a:rPr kumimoji="0" lang="en-US" altLang="zh-TW" sz="2300" dirty="0">
                          <a:latin typeface="+mn-lt"/>
                          <a:ea typeface="標楷體" pitchFamily="65" charset="-120"/>
                        </a:rPr>
                        <a:t>3</a:t>
                      </a:r>
                      <a:r>
                        <a:rPr kumimoji="0" lang="zh-TW" altLang="en-US" sz="2300" dirty="0">
                          <a:latin typeface="+mn-lt"/>
                          <a:ea typeface="標楷體" pitchFamily="65" charset="-120"/>
                        </a:rPr>
                        <a:t>月</a:t>
                      </a:r>
                      <a:endParaRPr kumimoji="0" lang="ja-JP" altLang="en-US" sz="2300" dirty="0">
                        <a:latin typeface="+mn-lt"/>
                        <a:ea typeface="標楷體" pitchFamily="65" charset="-120"/>
                      </a:endParaRPr>
                    </a:p>
                  </p:txBody>
                </p:sp>
                <p:sp>
                  <p:nvSpPr>
                    <p:cNvPr id="11" name="AutoShape 9"/>
                    <p:cNvSpPr>
                      <a:spLocks noChangeArrowheads="1"/>
                    </p:cNvSpPr>
                    <p:nvPr/>
                  </p:nvSpPr>
                  <p:spPr bwMode="auto">
                    <a:xfrm>
                      <a:off x="703" y="845"/>
                      <a:ext cx="2132" cy="301"/>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開發完成時間</a:t>
                      </a:r>
                      <a:endParaRPr kumimoji="0" lang="en-US" altLang="ja-JP" sz="2300" dirty="0">
                        <a:solidFill>
                          <a:schemeClr val="bg1"/>
                        </a:solidFill>
                        <a:latin typeface="+mn-lt"/>
                        <a:ea typeface="標楷體" pitchFamily="65" charset="-120"/>
                      </a:endParaRPr>
                    </a:p>
                  </p:txBody>
                </p:sp>
              </p:grpSp>
              <p:grpSp>
                <p:nvGrpSpPr>
                  <p:cNvPr id="25617" name="Group 10"/>
                  <p:cNvGrpSpPr>
                    <a:grpSpLocks/>
                  </p:cNvGrpSpPr>
                  <p:nvPr/>
                </p:nvGrpSpPr>
                <p:grpSpPr bwMode="auto">
                  <a:xfrm>
                    <a:off x="521" y="2931"/>
                    <a:ext cx="4718" cy="907"/>
                    <a:chOff x="521" y="845"/>
                    <a:chExt cx="4718" cy="907"/>
                  </a:xfrm>
                </p:grpSpPr>
                <p:sp>
                  <p:nvSpPr>
                    <p:cNvPr id="8" name="AutoShape 11"/>
                    <p:cNvSpPr>
                      <a:spLocks noChangeArrowheads="1"/>
                    </p:cNvSpPr>
                    <p:nvPr/>
                  </p:nvSpPr>
                  <p:spPr bwMode="auto">
                    <a:xfrm>
                      <a:off x="521" y="1008"/>
                      <a:ext cx="4718" cy="744"/>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頭橋：</a:t>
                      </a:r>
                      <a:r>
                        <a:rPr kumimoji="0" lang="en-US" altLang="zh-TW" sz="2300" dirty="0">
                          <a:latin typeface="+mn-lt"/>
                          <a:ea typeface="標楷體" pitchFamily="65" charset="-120"/>
                        </a:rPr>
                        <a:t>86</a:t>
                      </a:r>
                      <a:r>
                        <a:rPr kumimoji="0" lang="zh-TW" altLang="en-US" sz="2300" dirty="0">
                          <a:latin typeface="+mn-lt"/>
                          <a:ea typeface="標楷體" pitchFamily="65" charset="-120"/>
                        </a:rPr>
                        <a:t>公頃，民雄：</a:t>
                      </a:r>
                      <a:r>
                        <a:rPr kumimoji="0" lang="en-US" altLang="zh-TW" sz="2300" dirty="0">
                          <a:latin typeface="+mn-lt"/>
                          <a:ea typeface="標楷體" pitchFamily="65" charset="-120"/>
                        </a:rPr>
                        <a:t>244</a:t>
                      </a:r>
                      <a:r>
                        <a:rPr kumimoji="0" lang="zh-TW" altLang="en-US" sz="2300" dirty="0">
                          <a:latin typeface="+mn-lt"/>
                          <a:ea typeface="標楷體" pitchFamily="65" charset="-120"/>
                        </a:rPr>
                        <a:t>公頃</a:t>
                      </a:r>
                      <a:endParaRPr kumimoji="0" lang="ja-JP" altLang="en-US" sz="2300" dirty="0">
                        <a:latin typeface="+mn-lt"/>
                        <a:ea typeface="標楷體" pitchFamily="65" charset="-120"/>
                      </a:endParaRPr>
                    </a:p>
                  </p:txBody>
                </p:sp>
                <p:sp>
                  <p:nvSpPr>
                    <p:cNvPr id="9" name="AutoShape 12"/>
                    <p:cNvSpPr>
                      <a:spLocks noChangeArrowheads="1"/>
                    </p:cNvSpPr>
                    <p:nvPr/>
                  </p:nvSpPr>
                  <p:spPr bwMode="auto">
                    <a:xfrm>
                      <a:off x="703" y="845"/>
                      <a:ext cx="2132" cy="301"/>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開發面積</a:t>
                      </a:r>
                      <a:endParaRPr kumimoji="0" lang="en-US" altLang="ja-JP" sz="2300" dirty="0">
                        <a:solidFill>
                          <a:schemeClr val="bg1"/>
                        </a:solidFill>
                        <a:latin typeface="+mn-lt"/>
                        <a:ea typeface="標楷體" pitchFamily="65" charset="-120"/>
                      </a:endParaRPr>
                    </a:p>
                  </p:txBody>
                </p:sp>
              </p:grpSp>
            </p:grpSp>
            <p:sp>
              <p:nvSpPr>
                <p:cNvPr id="14" name="AutoShape 11"/>
                <p:cNvSpPr>
                  <a:spLocks noChangeArrowheads="1"/>
                </p:cNvSpPr>
                <p:nvPr/>
              </p:nvSpPr>
              <p:spPr bwMode="auto">
                <a:xfrm>
                  <a:off x="827088" y="5082583"/>
                  <a:ext cx="7490321" cy="644571"/>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綜合性工業區</a:t>
                  </a:r>
                  <a:endParaRPr kumimoji="0" lang="ja-JP" altLang="en-US" sz="2300" dirty="0">
                    <a:latin typeface="+mn-lt"/>
                    <a:ea typeface="標楷體" pitchFamily="65" charset="-120"/>
                  </a:endParaRPr>
                </a:p>
              </p:txBody>
            </p:sp>
            <p:sp>
              <p:nvSpPr>
                <p:cNvPr id="15" name="AutoShape 12"/>
                <p:cNvSpPr>
                  <a:spLocks noChangeArrowheads="1"/>
                </p:cNvSpPr>
                <p:nvPr/>
              </p:nvSpPr>
              <p:spPr bwMode="auto">
                <a:xfrm>
                  <a:off x="1116032" y="4941693"/>
                  <a:ext cx="3384774" cy="260646"/>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園區屬性</a:t>
                  </a:r>
                  <a:endParaRPr kumimoji="0" lang="en-US" altLang="ja-JP" sz="2300" dirty="0">
                    <a:solidFill>
                      <a:schemeClr val="bg1"/>
                    </a:solidFill>
                    <a:latin typeface="+mn-lt"/>
                    <a:ea typeface="標楷體" pitchFamily="65" charset="-120"/>
                  </a:endParaRPr>
                </a:p>
              </p:txBody>
            </p:sp>
          </p:grpSp>
          <p:grpSp>
            <p:nvGrpSpPr>
              <p:cNvPr id="25609" name="群組 18"/>
              <p:cNvGrpSpPr>
                <a:grpSpLocks/>
              </p:cNvGrpSpPr>
              <p:nvPr/>
            </p:nvGrpSpPr>
            <p:grpSpPr bwMode="auto">
              <a:xfrm>
                <a:off x="827584" y="1196752"/>
                <a:ext cx="7489825" cy="1152128"/>
                <a:chOff x="827584" y="1268760"/>
                <a:chExt cx="7489825" cy="1152128"/>
              </a:xfrm>
            </p:grpSpPr>
            <p:sp>
              <p:nvSpPr>
                <p:cNvPr id="16" name="AutoShape 11"/>
                <p:cNvSpPr>
                  <a:spLocks noChangeArrowheads="1"/>
                </p:cNvSpPr>
                <p:nvPr/>
              </p:nvSpPr>
              <p:spPr bwMode="auto">
                <a:xfrm>
                  <a:off x="827088" y="1409650"/>
                  <a:ext cx="7490321" cy="1010884"/>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嘉南平原資源豐富，勞力充沛，為加速工業發展，增加在地及周邊就業機會，促進地方繁榮</a:t>
                  </a:r>
                  <a:endParaRPr kumimoji="0" lang="ja-JP" altLang="en-US" sz="2300" dirty="0">
                    <a:latin typeface="+mn-lt"/>
                    <a:ea typeface="標楷體" pitchFamily="65" charset="-120"/>
                  </a:endParaRPr>
                </a:p>
              </p:txBody>
            </p:sp>
            <p:sp>
              <p:nvSpPr>
                <p:cNvPr id="17" name="AutoShape 12"/>
                <p:cNvSpPr>
                  <a:spLocks noChangeArrowheads="1"/>
                </p:cNvSpPr>
                <p:nvPr/>
              </p:nvSpPr>
              <p:spPr bwMode="auto">
                <a:xfrm>
                  <a:off x="1116032" y="1268760"/>
                  <a:ext cx="3384774" cy="260646"/>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開發緣起</a:t>
                  </a:r>
                  <a:endParaRPr kumimoji="0" lang="en-US" altLang="ja-JP" sz="2300" dirty="0">
                    <a:solidFill>
                      <a:schemeClr val="bg1"/>
                    </a:solidFill>
                    <a:latin typeface="+mn-lt"/>
                    <a:ea typeface="標楷體" pitchFamily="65" charset="-120"/>
                  </a:endParaRPr>
                </a:p>
              </p:txBody>
            </p:sp>
          </p:grpSp>
        </p:grpSp>
        <p:sp>
          <p:nvSpPr>
            <p:cNvPr id="22" name="AutoShape 11"/>
            <p:cNvSpPr>
              <a:spLocks noChangeArrowheads="1"/>
            </p:cNvSpPr>
            <p:nvPr/>
          </p:nvSpPr>
          <p:spPr bwMode="auto">
            <a:xfrm>
              <a:off x="827088" y="6158261"/>
              <a:ext cx="7490321" cy="626176"/>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經濟部工業局</a:t>
              </a:r>
              <a:endParaRPr kumimoji="0" lang="ja-JP" altLang="en-US" sz="2300" dirty="0">
                <a:latin typeface="+mn-lt"/>
                <a:ea typeface="標楷體" pitchFamily="65" charset="-120"/>
              </a:endParaRPr>
            </a:p>
          </p:txBody>
        </p:sp>
        <p:sp>
          <p:nvSpPr>
            <p:cNvPr id="23" name="AutoShape 12"/>
            <p:cNvSpPr>
              <a:spLocks noChangeArrowheads="1"/>
            </p:cNvSpPr>
            <p:nvPr/>
          </p:nvSpPr>
          <p:spPr bwMode="auto">
            <a:xfrm>
              <a:off x="1116032" y="6021391"/>
              <a:ext cx="3384774" cy="253208"/>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管理營運組織</a:t>
              </a:r>
              <a:endParaRPr kumimoji="0" lang="en-US" altLang="ja-JP" sz="2300" dirty="0">
                <a:solidFill>
                  <a:schemeClr val="bg1"/>
                </a:solidFill>
                <a:latin typeface="+mn-lt"/>
                <a:ea typeface="標楷體" pitchFamily="65" charset="-120"/>
              </a:endParaRPr>
            </a:p>
          </p:txBody>
        </p:sp>
      </p:grpSp>
      <p:sp>
        <p:nvSpPr>
          <p:cNvPr id="25603" name="文字方塊 25"/>
          <p:cNvSpPr txBox="1">
            <a:spLocks noChangeArrowheads="1"/>
          </p:cNvSpPr>
          <p:nvPr/>
        </p:nvSpPr>
        <p:spPr bwMode="auto">
          <a:xfrm>
            <a:off x="611188" y="260350"/>
            <a:ext cx="8064500"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貳</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嘉義縣工業區簡介</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民雄、頭橋工業區</a:t>
            </a:r>
            <a:endParaRPr kumimoji="0" lang="zh-TW" altLang="en-US" sz="2400" b="1" dirty="0">
              <a:latin typeface="標楷體" pitchFamily="65" charset="-120"/>
              <a:ea typeface="標楷體" pitchFamily="65" charset="-120"/>
            </a:endParaRPr>
          </a:p>
        </p:txBody>
      </p:sp>
      <p:sp>
        <p:nvSpPr>
          <p:cNvPr id="25604" name="投影片編號版面配置區 2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F2107A-0B0E-4C53-8F59-0D85257A383D}" type="slidenum">
              <a:rPr lang="zh-TW" altLang="en-US">
                <a:solidFill>
                  <a:schemeClr val="tx1"/>
                </a:solidFill>
              </a:rPr>
              <a:pPr fontAlgn="base">
                <a:spcBef>
                  <a:spcPct val="0"/>
                </a:spcBef>
                <a:spcAft>
                  <a:spcPct val="0"/>
                </a:spcAft>
              </a:pPr>
              <a:t>11</a:t>
            </a:fld>
            <a:endParaRPr lang="en-US" altLang="zh-TW">
              <a:solidFill>
                <a:schemeClr val="tx1"/>
              </a:solidFill>
            </a:endParaRPr>
          </a:p>
        </p:txBody>
      </p:sp>
    </p:spTree>
    <p:extLst>
      <p:ext uri="{BB962C8B-B14F-4D97-AF65-F5344CB8AC3E}">
        <p14:creationId xmlns:p14="http://schemas.microsoft.com/office/powerpoint/2010/main" val="1985284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grpSp>
        <p:nvGrpSpPr>
          <p:cNvPr id="26626" name="群組 22"/>
          <p:cNvGrpSpPr>
            <a:grpSpLocks/>
          </p:cNvGrpSpPr>
          <p:nvPr/>
        </p:nvGrpSpPr>
        <p:grpSpPr bwMode="auto">
          <a:xfrm>
            <a:off x="827088" y="1196975"/>
            <a:ext cx="7489825" cy="5111750"/>
            <a:chOff x="827088" y="1268760"/>
            <a:chExt cx="7490321" cy="5760640"/>
          </a:xfrm>
        </p:grpSpPr>
        <p:grpSp>
          <p:nvGrpSpPr>
            <p:cNvPr id="26629" name="群組 19"/>
            <p:cNvGrpSpPr>
              <a:grpSpLocks/>
            </p:cNvGrpSpPr>
            <p:nvPr/>
          </p:nvGrpSpPr>
          <p:grpSpPr bwMode="auto">
            <a:xfrm>
              <a:off x="827088" y="1268760"/>
              <a:ext cx="7490321" cy="4818015"/>
              <a:chOff x="827088" y="1268760"/>
              <a:chExt cx="7490321" cy="4818015"/>
            </a:xfrm>
          </p:grpSpPr>
          <p:grpSp>
            <p:nvGrpSpPr>
              <p:cNvPr id="26632" name="群組 17"/>
              <p:cNvGrpSpPr>
                <a:grpSpLocks/>
              </p:cNvGrpSpPr>
              <p:nvPr/>
            </p:nvGrpSpPr>
            <p:grpSpPr bwMode="auto">
              <a:xfrm>
                <a:off x="827088" y="2564904"/>
                <a:ext cx="7490321" cy="3521871"/>
                <a:chOff x="827088" y="2204865"/>
                <a:chExt cx="7490321" cy="3521871"/>
              </a:xfrm>
            </p:grpSpPr>
            <p:grpSp>
              <p:nvGrpSpPr>
                <p:cNvPr id="26636" name="Group 3"/>
                <p:cNvGrpSpPr>
                  <a:grpSpLocks/>
                </p:cNvGrpSpPr>
                <p:nvPr/>
              </p:nvGrpSpPr>
              <p:grpSpPr bwMode="auto">
                <a:xfrm>
                  <a:off x="827088" y="2204865"/>
                  <a:ext cx="7489825" cy="2592287"/>
                  <a:chOff x="521" y="845"/>
                  <a:chExt cx="4718" cy="2993"/>
                </a:xfrm>
              </p:grpSpPr>
              <p:grpSp>
                <p:nvGrpSpPr>
                  <p:cNvPr id="26639" name="Group 4"/>
                  <p:cNvGrpSpPr>
                    <a:grpSpLocks/>
                  </p:cNvGrpSpPr>
                  <p:nvPr/>
                </p:nvGrpSpPr>
                <p:grpSpPr bwMode="auto">
                  <a:xfrm>
                    <a:off x="521" y="845"/>
                    <a:ext cx="4718" cy="907"/>
                    <a:chOff x="521" y="845"/>
                    <a:chExt cx="4718" cy="907"/>
                  </a:xfrm>
                </p:grpSpPr>
                <p:sp>
                  <p:nvSpPr>
                    <p:cNvPr id="12" name="AutoShape 5"/>
                    <p:cNvSpPr>
                      <a:spLocks noChangeArrowheads="1"/>
                    </p:cNvSpPr>
                    <p:nvPr/>
                  </p:nvSpPr>
                  <p:spPr bwMode="auto">
                    <a:xfrm>
                      <a:off x="521" y="1007"/>
                      <a:ext cx="4718" cy="744"/>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經濟部工業局</a:t>
                      </a:r>
                      <a:endParaRPr kumimoji="0" lang="ja-JP" altLang="en-US" sz="2300" dirty="0">
                        <a:latin typeface="+mn-lt"/>
                        <a:ea typeface="標楷體" pitchFamily="65" charset="-120"/>
                      </a:endParaRPr>
                    </a:p>
                  </p:txBody>
                </p:sp>
                <p:sp>
                  <p:nvSpPr>
                    <p:cNvPr id="13" name="AutoShape 6"/>
                    <p:cNvSpPr>
                      <a:spLocks noChangeArrowheads="1"/>
                    </p:cNvSpPr>
                    <p:nvPr/>
                  </p:nvSpPr>
                  <p:spPr bwMode="auto">
                    <a:xfrm>
                      <a:off x="703" y="844"/>
                      <a:ext cx="2132" cy="302"/>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開發單位</a:t>
                      </a:r>
                      <a:endParaRPr kumimoji="0" lang="en-US" altLang="ja-JP" sz="2300" dirty="0">
                        <a:solidFill>
                          <a:schemeClr val="bg1"/>
                        </a:solidFill>
                        <a:latin typeface="+mn-lt"/>
                        <a:ea typeface="標楷體" pitchFamily="65" charset="-120"/>
                      </a:endParaRPr>
                    </a:p>
                  </p:txBody>
                </p:sp>
              </p:grpSp>
              <p:grpSp>
                <p:nvGrpSpPr>
                  <p:cNvPr id="26640" name="Group 7"/>
                  <p:cNvGrpSpPr>
                    <a:grpSpLocks/>
                  </p:cNvGrpSpPr>
                  <p:nvPr/>
                </p:nvGrpSpPr>
                <p:grpSpPr bwMode="auto">
                  <a:xfrm>
                    <a:off x="521" y="1888"/>
                    <a:ext cx="4718" cy="907"/>
                    <a:chOff x="521" y="845"/>
                    <a:chExt cx="4718" cy="907"/>
                  </a:xfrm>
                </p:grpSpPr>
                <p:sp>
                  <p:nvSpPr>
                    <p:cNvPr id="10" name="AutoShape 8"/>
                    <p:cNvSpPr>
                      <a:spLocks noChangeArrowheads="1"/>
                    </p:cNvSpPr>
                    <p:nvPr/>
                  </p:nvSpPr>
                  <p:spPr bwMode="auto">
                    <a:xfrm>
                      <a:off x="521" y="1007"/>
                      <a:ext cx="4718" cy="744"/>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民國</a:t>
                      </a:r>
                      <a:r>
                        <a:rPr kumimoji="0" lang="en-US" altLang="zh-TW" sz="2300" dirty="0">
                          <a:latin typeface="+mn-lt"/>
                          <a:ea typeface="標楷體" pitchFamily="65" charset="-120"/>
                        </a:rPr>
                        <a:t>62</a:t>
                      </a:r>
                      <a:r>
                        <a:rPr kumimoji="0" lang="zh-TW" altLang="en-US" sz="2300" dirty="0">
                          <a:latin typeface="+mn-lt"/>
                          <a:ea typeface="標楷體" pitchFamily="65" charset="-120"/>
                        </a:rPr>
                        <a:t>年</a:t>
                      </a:r>
                      <a:r>
                        <a:rPr kumimoji="0" lang="en-US" altLang="zh-TW" sz="2300" dirty="0">
                          <a:latin typeface="+mn-lt"/>
                          <a:ea typeface="標楷體" pitchFamily="65" charset="-120"/>
                        </a:rPr>
                        <a:t>12</a:t>
                      </a:r>
                      <a:r>
                        <a:rPr kumimoji="0" lang="zh-TW" altLang="en-US" sz="2300" dirty="0">
                          <a:latin typeface="+mn-lt"/>
                          <a:ea typeface="標楷體" pitchFamily="65" charset="-120"/>
                        </a:rPr>
                        <a:t>月</a:t>
                      </a:r>
                      <a:endParaRPr kumimoji="0" lang="ja-JP" altLang="en-US" sz="2300" dirty="0">
                        <a:latin typeface="+mn-lt"/>
                        <a:ea typeface="標楷體" pitchFamily="65" charset="-120"/>
                      </a:endParaRPr>
                    </a:p>
                  </p:txBody>
                </p:sp>
                <p:sp>
                  <p:nvSpPr>
                    <p:cNvPr id="11" name="AutoShape 9"/>
                    <p:cNvSpPr>
                      <a:spLocks noChangeArrowheads="1"/>
                    </p:cNvSpPr>
                    <p:nvPr/>
                  </p:nvSpPr>
                  <p:spPr bwMode="auto">
                    <a:xfrm>
                      <a:off x="703" y="844"/>
                      <a:ext cx="2132" cy="302"/>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開發完成時間</a:t>
                      </a:r>
                      <a:endParaRPr kumimoji="0" lang="en-US" altLang="ja-JP" sz="2300" dirty="0">
                        <a:solidFill>
                          <a:schemeClr val="bg1"/>
                        </a:solidFill>
                        <a:latin typeface="+mn-lt"/>
                        <a:ea typeface="標楷體" pitchFamily="65" charset="-120"/>
                      </a:endParaRPr>
                    </a:p>
                  </p:txBody>
                </p:sp>
              </p:grpSp>
              <p:grpSp>
                <p:nvGrpSpPr>
                  <p:cNvPr id="26641" name="Group 10"/>
                  <p:cNvGrpSpPr>
                    <a:grpSpLocks/>
                  </p:cNvGrpSpPr>
                  <p:nvPr/>
                </p:nvGrpSpPr>
                <p:grpSpPr bwMode="auto">
                  <a:xfrm>
                    <a:off x="521" y="2931"/>
                    <a:ext cx="4718" cy="907"/>
                    <a:chOff x="521" y="845"/>
                    <a:chExt cx="4718" cy="907"/>
                  </a:xfrm>
                </p:grpSpPr>
                <p:sp>
                  <p:nvSpPr>
                    <p:cNvPr id="8" name="AutoShape 11"/>
                    <p:cNvSpPr>
                      <a:spLocks noChangeArrowheads="1"/>
                    </p:cNvSpPr>
                    <p:nvPr/>
                  </p:nvSpPr>
                  <p:spPr bwMode="auto">
                    <a:xfrm>
                      <a:off x="521" y="1007"/>
                      <a:ext cx="4718" cy="744"/>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en-US" altLang="zh-TW" sz="2300" dirty="0">
                          <a:latin typeface="+mn-lt"/>
                          <a:ea typeface="標楷體" pitchFamily="65" charset="-120"/>
                        </a:rPr>
                        <a:t>59.43</a:t>
                      </a:r>
                      <a:r>
                        <a:rPr kumimoji="0" lang="zh-TW" altLang="en-US" sz="2300" dirty="0">
                          <a:latin typeface="+mn-lt"/>
                          <a:ea typeface="標楷體" pitchFamily="65" charset="-120"/>
                        </a:rPr>
                        <a:t>公頃</a:t>
                      </a:r>
                      <a:endParaRPr kumimoji="0" lang="ja-JP" altLang="en-US" sz="2300" dirty="0">
                        <a:latin typeface="+mn-lt"/>
                        <a:ea typeface="標楷體" pitchFamily="65" charset="-120"/>
                      </a:endParaRPr>
                    </a:p>
                  </p:txBody>
                </p:sp>
                <p:sp>
                  <p:nvSpPr>
                    <p:cNvPr id="9" name="AutoShape 12"/>
                    <p:cNvSpPr>
                      <a:spLocks noChangeArrowheads="1"/>
                    </p:cNvSpPr>
                    <p:nvPr/>
                  </p:nvSpPr>
                  <p:spPr bwMode="auto">
                    <a:xfrm>
                      <a:off x="703" y="844"/>
                      <a:ext cx="2132" cy="302"/>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開發面積</a:t>
                      </a:r>
                      <a:endParaRPr kumimoji="0" lang="en-US" altLang="ja-JP" sz="2300" dirty="0">
                        <a:solidFill>
                          <a:schemeClr val="bg1"/>
                        </a:solidFill>
                        <a:latin typeface="+mn-lt"/>
                        <a:ea typeface="標楷體" pitchFamily="65" charset="-120"/>
                      </a:endParaRPr>
                    </a:p>
                  </p:txBody>
                </p:sp>
              </p:grpSp>
            </p:grpSp>
            <p:sp>
              <p:nvSpPr>
                <p:cNvPr id="14" name="AutoShape 11"/>
                <p:cNvSpPr>
                  <a:spLocks noChangeArrowheads="1"/>
                </p:cNvSpPr>
                <p:nvPr/>
              </p:nvSpPr>
              <p:spPr bwMode="auto">
                <a:xfrm>
                  <a:off x="827088" y="5082502"/>
                  <a:ext cx="7490321" cy="644047"/>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綜合性工業區</a:t>
                  </a:r>
                  <a:endParaRPr kumimoji="0" lang="ja-JP" altLang="en-US" sz="2300" dirty="0">
                    <a:latin typeface="+mn-lt"/>
                    <a:ea typeface="標楷體" pitchFamily="65" charset="-120"/>
                  </a:endParaRPr>
                </a:p>
              </p:txBody>
            </p:sp>
            <p:sp>
              <p:nvSpPr>
                <p:cNvPr id="15" name="AutoShape 12"/>
                <p:cNvSpPr>
                  <a:spLocks noChangeArrowheads="1"/>
                </p:cNvSpPr>
                <p:nvPr/>
              </p:nvSpPr>
              <p:spPr bwMode="auto">
                <a:xfrm>
                  <a:off x="1116032" y="4941169"/>
                  <a:ext cx="3384774" cy="261197"/>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園區屬性</a:t>
                  </a:r>
                  <a:endParaRPr kumimoji="0" lang="en-US" altLang="ja-JP" sz="2300" dirty="0">
                    <a:solidFill>
                      <a:schemeClr val="bg1"/>
                    </a:solidFill>
                    <a:latin typeface="+mn-lt"/>
                    <a:ea typeface="標楷體" pitchFamily="65" charset="-120"/>
                  </a:endParaRPr>
                </a:p>
              </p:txBody>
            </p:sp>
          </p:grpSp>
          <p:grpSp>
            <p:nvGrpSpPr>
              <p:cNvPr id="26633" name="群組 18"/>
              <p:cNvGrpSpPr>
                <a:grpSpLocks/>
              </p:cNvGrpSpPr>
              <p:nvPr/>
            </p:nvGrpSpPr>
            <p:grpSpPr bwMode="auto">
              <a:xfrm>
                <a:off x="827584" y="1268760"/>
                <a:ext cx="7489825" cy="1152128"/>
                <a:chOff x="827584" y="1268760"/>
                <a:chExt cx="7489825" cy="1152128"/>
              </a:xfrm>
            </p:grpSpPr>
            <p:sp>
              <p:nvSpPr>
                <p:cNvPr id="16" name="AutoShape 11"/>
                <p:cNvSpPr>
                  <a:spLocks noChangeArrowheads="1"/>
                </p:cNvSpPr>
                <p:nvPr/>
              </p:nvSpPr>
              <p:spPr bwMode="auto">
                <a:xfrm>
                  <a:off x="827088" y="1410093"/>
                  <a:ext cx="7490321" cy="1010795"/>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為加速工業及均衡地方發展，增加在地及周邊就業機會，促進地方繁榮</a:t>
                  </a:r>
                  <a:endParaRPr kumimoji="0" lang="ja-JP" altLang="en-US" sz="2300" dirty="0">
                    <a:latin typeface="+mn-lt"/>
                    <a:ea typeface="標楷體" pitchFamily="65" charset="-120"/>
                  </a:endParaRPr>
                </a:p>
              </p:txBody>
            </p:sp>
            <p:sp>
              <p:nvSpPr>
                <p:cNvPr id="17" name="AutoShape 12"/>
                <p:cNvSpPr>
                  <a:spLocks noChangeArrowheads="1"/>
                </p:cNvSpPr>
                <p:nvPr/>
              </p:nvSpPr>
              <p:spPr bwMode="auto">
                <a:xfrm>
                  <a:off x="1116032" y="1268760"/>
                  <a:ext cx="3384774" cy="261197"/>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開發緣起</a:t>
                  </a:r>
                  <a:endParaRPr kumimoji="0" lang="en-US" altLang="ja-JP" sz="2300" dirty="0">
                    <a:solidFill>
                      <a:schemeClr val="bg1"/>
                    </a:solidFill>
                    <a:latin typeface="+mn-lt"/>
                    <a:ea typeface="標楷體" pitchFamily="65" charset="-120"/>
                  </a:endParaRPr>
                </a:p>
              </p:txBody>
            </p:sp>
          </p:grpSp>
        </p:grpSp>
        <p:sp>
          <p:nvSpPr>
            <p:cNvPr id="21" name="AutoShape 11"/>
            <p:cNvSpPr>
              <a:spLocks noChangeArrowheads="1"/>
            </p:cNvSpPr>
            <p:nvPr/>
          </p:nvSpPr>
          <p:spPr bwMode="auto">
            <a:xfrm>
              <a:off x="827088" y="6385353"/>
              <a:ext cx="7490321" cy="644047"/>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經濟部工業局</a:t>
              </a:r>
              <a:endParaRPr kumimoji="0" lang="ja-JP" altLang="en-US" sz="2300" dirty="0">
                <a:latin typeface="+mn-lt"/>
                <a:ea typeface="標楷體" pitchFamily="65" charset="-120"/>
              </a:endParaRPr>
            </a:p>
          </p:txBody>
        </p:sp>
        <p:sp>
          <p:nvSpPr>
            <p:cNvPr id="22" name="AutoShape 12"/>
            <p:cNvSpPr>
              <a:spLocks noChangeArrowheads="1"/>
            </p:cNvSpPr>
            <p:nvPr/>
          </p:nvSpPr>
          <p:spPr bwMode="auto">
            <a:xfrm>
              <a:off x="1116032" y="6244021"/>
              <a:ext cx="3384774" cy="261197"/>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管理營運組織</a:t>
              </a:r>
              <a:endParaRPr kumimoji="0" lang="en-US" altLang="ja-JP" sz="2300" dirty="0">
                <a:solidFill>
                  <a:schemeClr val="bg1"/>
                </a:solidFill>
                <a:latin typeface="+mn-lt"/>
                <a:ea typeface="標楷體" pitchFamily="65" charset="-120"/>
              </a:endParaRPr>
            </a:p>
          </p:txBody>
        </p:sp>
      </p:grpSp>
      <p:sp>
        <p:nvSpPr>
          <p:cNvPr id="26627" name="文字方塊 24"/>
          <p:cNvSpPr txBox="1">
            <a:spLocks noChangeArrowheads="1"/>
          </p:cNvSpPr>
          <p:nvPr/>
        </p:nvSpPr>
        <p:spPr bwMode="auto">
          <a:xfrm>
            <a:off x="1187450" y="260350"/>
            <a:ext cx="6913563"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貳</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嘉義縣工業區簡介</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嘉太工業區</a:t>
            </a:r>
            <a:endParaRPr kumimoji="0" lang="zh-TW" altLang="en-US" sz="2400" b="1" dirty="0">
              <a:latin typeface="標楷體" pitchFamily="65" charset="-120"/>
              <a:ea typeface="標楷體" pitchFamily="65" charset="-120"/>
            </a:endParaRPr>
          </a:p>
        </p:txBody>
      </p:sp>
      <p:sp>
        <p:nvSpPr>
          <p:cNvPr id="26628" name="投影片編號版面配置區 2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3971A-C2CD-41F0-B364-244681CD9739}" type="slidenum">
              <a:rPr lang="zh-TW" altLang="en-US">
                <a:solidFill>
                  <a:schemeClr val="tx1"/>
                </a:solidFill>
              </a:rPr>
              <a:pPr fontAlgn="base">
                <a:spcBef>
                  <a:spcPct val="0"/>
                </a:spcBef>
                <a:spcAft>
                  <a:spcPct val="0"/>
                </a:spcAft>
              </a:pPr>
              <a:t>12</a:t>
            </a:fld>
            <a:endParaRPr lang="en-US" altLang="zh-TW">
              <a:solidFill>
                <a:schemeClr val="tx1"/>
              </a:solidFill>
            </a:endParaRPr>
          </a:p>
        </p:txBody>
      </p:sp>
    </p:spTree>
    <p:extLst>
      <p:ext uri="{BB962C8B-B14F-4D97-AF65-F5344CB8AC3E}">
        <p14:creationId xmlns:p14="http://schemas.microsoft.com/office/powerpoint/2010/main" val="2477348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sp>
        <p:nvSpPr>
          <p:cNvPr id="14" name="AutoShape 5"/>
          <p:cNvSpPr>
            <a:spLocks noChangeArrowheads="1"/>
          </p:cNvSpPr>
          <p:nvPr/>
        </p:nvSpPr>
        <p:spPr bwMode="auto">
          <a:xfrm>
            <a:off x="827088" y="1339850"/>
            <a:ext cx="7489825" cy="865188"/>
          </a:xfrm>
          <a:prstGeom prst="roundRect">
            <a:avLst>
              <a:gd name="adj" fmla="val 7542"/>
            </a:avLst>
          </a:prstGeom>
          <a:solidFill>
            <a:srgbClr val="70D070"/>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200" dirty="0">
                <a:latin typeface="+mn-lt"/>
                <a:ea typeface="標楷體" pitchFamily="65" charset="-120"/>
              </a:rPr>
              <a:t>台塑集團為發展旗下相關產業，創造在地就業機會，促進地方發展</a:t>
            </a:r>
            <a:endParaRPr kumimoji="0" lang="ja-JP" altLang="en-US" sz="2200" dirty="0">
              <a:latin typeface="+mn-lt"/>
              <a:ea typeface="標楷體" pitchFamily="65" charset="-120"/>
            </a:endParaRPr>
          </a:p>
        </p:txBody>
      </p:sp>
      <p:sp>
        <p:nvSpPr>
          <p:cNvPr id="15" name="AutoShape 6"/>
          <p:cNvSpPr>
            <a:spLocks noChangeArrowheads="1"/>
          </p:cNvSpPr>
          <p:nvPr/>
        </p:nvSpPr>
        <p:spPr bwMode="auto">
          <a:xfrm>
            <a:off x="1116013" y="1196975"/>
            <a:ext cx="3384550" cy="263525"/>
          </a:xfrm>
          <a:prstGeom prst="roundRect">
            <a:avLst>
              <a:gd name="adj" fmla="val 50000"/>
            </a:avLst>
          </a:prstGeom>
          <a:solidFill>
            <a:srgbClr val="3C643C"/>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開發緣起</a:t>
            </a:r>
            <a:endParaRPr kumimoji="0" lang="en-US" altLang="ja-JP" sz="2300" dirty="0">
              <a:solidFill>
                <a:schemeClr val="bg1"/>
              </a:solidFill>
              <a:latin typeface="+mn-lt"/>
              <a:ea typeface="標楷體" pitchFamily="65" charset="-120"/>
            </a:endParaRPr>
          </a:p>
        </p:txBody>
      </p:sp>
      <p:grpSp>
        <p:nvGrpSpPr>
          <p:cNvPr id="27652" name="群組 17"/>
          <p:cNvGrpSpPr>
            <a:grpSpLocks/>
          </p:cNvGrpSpPr>
          <p:nvPr/>
        </p:nvGrpSpPr>
        <p:grpSpPr bwMode="auto">
          <a:xfrm>
            <a:off x="827088" y="2290763"/>
            <a:ext cx="7489825" cy="3225800"/>
            <a:chOff x="827088" y="2492896"/>
            <a:chExt cx="7490321" cy="4176464"/>
          </a:xfrm>
        </p:grpSpPr>
        <p:grpSp>
          <p:nvGrpSpPr>
            <p:cNvPr id="27657" name="Group 3"/>
            <p:cNvGrpSpPr>
              <a:grpSpLocks/>
            </p:cNvGrpSpPr>
            <p:nvPr/>
          </p:nvGrpSpPr>
          <p:grpSpPr bwMode="auto">
            <a:xfrm>
              <a:off x="827088" y="2492896"/>
              <a:ext cx="7489825" cy="3095673"/>
              <a:chOff x="521" y="845"/>
              <a:chExt cx="4718" cy="2993"/>
            </a:xfrm>
          </p:grpSpPr>
          <p:grpSp>
            <p:nvGrpSpPr>
              <p:cNvPr id="27660" name="Group 4"/>
              <p:cNvGrpSpPr>
                <a:grpSpLocks/>
              </p:cNvGrpSpPr>
              <p:nvPr/>
            </p:nvGrpSpPr>
            <p:grpSpPr bwMode="auto">
              <a:xfrm>
                <a:off x="521" y="845"/>
                <a:ext cx="4718" cy="907"/>
                <a:chOff x="521" y="845"/>
                <a:chExt cx="4718" cy="907"/>
              </a:xfrm>
            </p:grpSpPr>
            <p:sp>
              <p:nvSpPr>
                <p:cNvPr id="12" name="AutoShape 5"/>
                <p:cNvSpPr>
                  <a:spLocks noChangeArrowheads="1"/>
                </p:cNvSpPr>
                <p:nvPr/>
              </p:nvSpPr>
              <p:spPr bwMode="auto">
                <a:xfrm>
                  <a:off x="521" y="1008"/>
                  <a:ext cx="4718" cy="743"/>
                </a:xfrm>
                <a:prstGeom prst="roundRect">
                  <a:avLst>
                    <a:gd name="adj" fmla="val 7542"/>
                  </a:avLst>
                </a:prstGeom>
                <a:solidFill>
                  <a:srgbClr val="70D070"/>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台塑集團</a:t>
                  </a:r>
                  <a:endParaRPr kumimoji="0" lang="ja-JP" altLang="en-US" sz="2300" dirty="0">
                    <a:latin typeface="+mn-lt"/>
                    <a:ea typeface="標楷體" pitchFamily="65" charset="-120"/>
                  </a:endParaRPr>
                </a:p>
              </p:txBody>
            </p:sp>
            <p:sp>
              <p:nvSpPr>
                <p:cNvPr id="13" name="AutoShape 6"/>
                <p:cNvSpPr>
                  <a:spLocks noChangeArrowheads="1"/>
                </p:cNvSpPr>
                <p:nvPr/>
              </p:nvSpPr>
              <p:spPr bwMode="auto">
                <a:xfrm>
                  <a:off x="703" y="845"/>
                  <a:ext cx="2132" cy="300"/>
                </a:xfrm>
                <a:prstGeom prst="roundRect">
                  <a:avLst>
                    <a:gd name="adj" fmla="val 50000"/>
                  </a:avLst>
                </a:prstGeom>
                <a:solidFill>
                  <a:srgbClr val="3C643C"/>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開發單位</a:t>
                  </a:r>
                  <a:endParaRPr kumimoji="0" lang="en-US" altLang="ja-JP" sz="2300" dirty="0">
                    <a:solidFill>
                      <a:schemeClr val="bg1"/>
                    </a:solidFill>
                    <a:latin typeface="+mn-lt"/>
                    <a:ea typeface="標楷體" pitchFamily="65" charset="-120"/>
                  </a:endParaRPr>
                </a:p>
              </p:txBody>
            </p:sp>
          </p:grpSp>
          <p:grpSp>
            <p:nvGrpSpPr>
              <p:cNvPr id="27661" name="Group 7"/>
              <p:cNvGrpSpPr>
                <a:grpSpLocks/>
              </p:cNvGrpSpPr>
              <p:nvPr/>
            </p:nvGrpSpPr>
            <p:grpSpPr bwMode="auto">
              <a:xfrm>
                <a:off x="521" y="1888"/>
                <a:ext cx="4718" cy="907"/>
                <a:chOff x="521" y="845"/>
                <a:chExt cx="4718" cy="907"/>
              </a:xfrm>
            </p:grpSpPr>
            <p:sp>
              <p:nvSpPr>
                <p:cNvPr id="10" name="AutoShape 8"/>
                <p:cNvSpPr>
                  <a:spLocks noChangeArrowheads="1"/>
                </p:cNvSpPr>
                <p:nvPr/>
              </p:nvSpPr>
              <p:spPr bwMode="auto">
                <a:xfrm>
                  <a:off x="521" y="1008"/>
                  <a:ext cx="4718" cy="743"/>
                </a:xfrm>
                <a:prstGeom prst="roundRect">
                  <a:avLst>
                    <a:gd name="adj" fmla="val 7542"/>
                  </a:avLst>
                </a:prstGeom>
                <a:solidFill>
                  <a:srgbClr val="70D070"/>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民國</a:t>
                  </a:r>
                  <a:r>
                    <a:rPr kumimoji="0" lang="en-US" altLang="zh-TW" sz="2300" dirty="0">
                      <a:latin typeface="+mn-lt"/>
                      <a:ea typeface="標楷體" pitchFamily="65" charset="-120"/>
                    </a:rPr>
                    <a:t>81</a:t>
                  </a:r>
                  <a:r>
                    <a:rPr kumimoji="0" lang="zh-TW" altLang="en-US" sz="2300" dirty="0">
                      <a:latin typeface="+mn-lt"/>
                      <a:ea typeface="標楷體" pitchFamily="65" charset="-120"/>
                    </a:rPr>
                    <a:t>年</a:t>
                  </a:r>
                  <a:r>
                    <a:rPr kumimoji="0" lang="en-US" altLang="zh-TW" sz="2300" dirty="0">
                      <a:latin typeface="+mn-lt"/>
                      <a:ea typeface="標楷體" pitchFamily="65" charset="-120"/>
                    </a:rPr>
                    <a:t>6</a:t>
                  </a:r>
                  <a:r>
                    <a:rPr kumimoji="0" lang="zh-TW" altLang="en-US" sz="2300" dirty="0">
                      <a:latin typeface="+mn-lt"/>
                      <a:ea typeface="標楷體" pitchFamily="65" charset="-120"/>
                    </a:rPr>
                    <a:t>月</a:t>
                  </a:r>
                  <a:endParaRPr kumimoji="0" lang="ja-JP" altLang="en-US" sz="2300" dirty="0">
                    <a:latin typeface="+mn-lt"/>
                    <a:ea typeface="標楷體" pitchFamily="65" charset="-120"/>
                  </a:endParaRPr>
                </a:p>
              </p:txBody>
            </p:sp>
            <p:sp>
              <p:nvSpPr>
                <p:cNvPr id="11" name="AutoShape 9"/>
                <p:cNvSpPr>
                  <a:spLocks noChangeArrowheads="1"/>
                </p:cNvSpPr>
                <p:nvPr/>
              </p:nvSpPr>
              <p:spPr bwMode="auto">
                <a:xfrm>
                  <a:off x="703" y="845"/>
                  <a:ext cx="2132" cy="300"/>
                </a:xfrm>
                <a:prstGeom prst="roundRect">
                  <a:avLst>
                    <a:gd name="adj" fmla="val 50000"/>
                  </a:avLst>
                </a:prstGeom>
                <a:solidFill>
                  <a:srgbClr val="3C643C"/>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開發完成時間</a:t>
                  </a:r>
                  <a:endParaRPr kumimoji="0" lang="en-US" altLang="ja-JP" sz="2300" dirty="0">
                    <a:solidFill>
                      <a:schemeClr val="bg1"/>
                    </a:solidFill>
                    <a:latin typeface="+mn-lt"/>
                    <a:ea typeface="標楷體" pitchFamily="65" charset="-120"/>
                  </a:endParaRPr>
                </a:p>
              </p:txBody>
            </p:sp>
          </p:grpSp>
          <p:grpSp>
            <p:nvGrpSpPr>
              <p:cNvPr id="27662" name="Group 10"/>
              <p:cNvGrpSpPr>
                <a:grpSpLocks/>
              </p:cNvGrpSpPr>
              <p:nvPr/>
            </p:nvGrpSpPr>
            <p:grpSpPr bwMode="auto">
              <a:xfrm>
                <a:off x="521" y="2931"/>
                <a:ext cx="4718" cy="907"/>
                <a:chOff x="521" y="845"/>
                <a:chExt cx="4718" cy="907"/>
              </a:xfrm>
            </p:grpSpPr>
            <p:sp>
              <p:nvSpPr>
                <p:cNvPr id="8" name="AutoShape 11"/>
                <p:cNvSpPr>
                  <a:spLocks noChangeArrowheads="1"/>
                </p:cNvSpPr>
                <p:nvPr/>
              </p:nvSpPr>
              <p:spPr bwMode="auto">
                <a:xfrm>
                  <a:off x="521" y="1008"/>
                  <a:ext cx="4718" cy="743"/>
                </a:xfrm>
                <a:prstGeom prst="roundRect">
                  <a:avLst>
                    <a:gd name="adj" fmla="val 7542"/>
                  </a:avLst>
                </a:prstGeom>
                <a:solidFill>
                  <a:srgbClr val="70D070"/>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en-US" altLang="ja-JP" sz="2300" dirty="0">
                      <a:latin typeface="+mn-lt"/>
                      <a:ea typeface="標楷體" pitchFamily="65" charset="-120"/>
                    </a:rPr>
                    <a:t>243</a:t>
                  </a:r>
                  <a:r>
                    <a:rPr kumimoji="0" lang="zh-TW" altLang="en-US" sz="2300" dirty="0">
                      <a:latin typeface="+mn-lt"/>
                      <a:ea typeface="標楷體" pitchFamily="65" charset="-120"/>
                    </a:rPr>
                    <a:t>公頃</a:t>
                  </a:r>
                  <a:endParaRPr kumimoji="0" lang="ja-JP" altLang="en-US" sz="2300" dirty="0">
                    <a:latin typeface="+mn-lt"/>
                    <a:ea typeface="標楷體" pitchFamily="65" charset="-120"/>
                  </a:endParaRPr>
                </a:p>
              </p:txBody>
            </p:sp>
            <p:sp>
              <p:nvSpPr>
                <p:cNvPr id="9" name="AutoShape 12"/>
                <p:cNvSpPr>
                  <a:spLocks noChangeArrowheads="1"/>
                </p:cNvSpPr>
                <p:nvPr/>
              </p:nvSpPr>
              <p:spPr bwMode="auto">
                <a:xfrm>
                  <a:off x="703" y="846"/>
                  <a:ext cx="2132" cy="300"/>
                </a:xfrm>
                <a:prstGeom prst="roundRect">
                  <a:avLst>
                    <a:gd name="adj" fmla="val 50000"/>
                  </a:avLst>
                </a:prstGeom>
                <a:solidFill>
                  <a:srgbClr val="3C643C"/>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開發面積</a:t>
                  </a:r>
                  <a:endParaRPr kumimoji="0" lang="en-US" altLang="ja-JP" sz="2300" dirty="0">
                    <a:solidFill>
                      <a:schemeClr val="bg1"/>
                    </a:solidFill>
                    <a:latin typeface="+mn-lt"/>
                    <a:ea typeface="標楷體" pitchFamily="65" charset="-120"/>
                  </a:endParaRPr>
                </a:p>
              </p:txBody>
            </p:sp>
          </p:grpSp>
        </p:grpSp>
        <p:sp>
          <p:nvSpPr>
            <p:cNvPr id="16" name="AutoShape 11"/>
            <p:cNvSpPr>
              <a:spLocks noChangeArrowheads="1"/>
            </p:cNvSpPr>
            <p:nvPr/>
          </p:nvSpPr>
          <p:spPr bwMode="auto">
            <a:xfrm>
              <a:off x="827088" y="5900660"/>
              <a:ext cx="7490321" cy="768700"/>
            </a:xfrm>
            <a:prstGeom prst="roundRect">
              <a:avLst>
                <a:gd name="adj" fmla="val 7542"/>
              </a:avLst>
            </a:prstGeom>
            <a:solidFill>
              <a:srgbClr val="70D070"/>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綜合性工業區</a:t>
              </a:r>
              <a:endParaRPr kumimoji="0" lang="ja-JP" altLang="en-US" sz="2300" dirty="0">
                <a:latin typeface="+mn-lt"/>
                <a:ea typeface="標楷體" pitchFamily="65" charset="-120"/>
              </a:endParaRPr>
            </a:p>
          </p:txBody>
        </p:sp>
        <p:sp>
          <p:nvSpPr>
            <p:cNvPr id="17" name="AutoShape 12"/>
            <p:cNvSpPr>
              <a:spLocks noChangeArrowheads="1"/>
            </p:cNvSpPr>
            <p:nvPr/>
          </p:nvSpPr>
          <p:spPr bwMode="auto">
            <a:xfrm>
              <a:off x="1116032" y="5732122"/>
              <a:ext cx="3384774" cy="310357"/>
            </a:xfrm>
            <a:prstGeom prst="roundRect">
              <a:avLst>
                <a:gd name="adj" fmla="val 50000"/>
              </a:avLst>
            </a:prstGeom>
            <a:solidFill>
              <a:srgbClr val="3C643C"/>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園區屬性</a:t>
              </a:r>
              <a:endParaRPr kumimoji="0" lang="en-US" altLang="ja-JP" sz="2300" dirty="0">
                <a:solidFill>
                  <a:schemeClr val="bg1"/>
                </a:solidFill>
                <a:latin typeface="+mn-lt"/>
                <a:ea typeface="標楷體" pitchFamily="65" charset="-120"/>
              </a:endParaRPr>
            </a:p>
          </p:txBody>
        </p:sp>
      </p:grpSp>
      <p:sp>
        <p:nvSpPr>
          <p:cNvPr id="36" name="AutoShape 11"/>
          <p:cNvSpPr>
            <a:spLocks noChangeArrowheads="1"/>
          </p:cNvSpPr>
          <p:nvPr/>
        </p:nvSpPr>
        <p:spPr bwMode="auto">
          <a:xfrm>
            <a:off x="827088" y="5786438"/>
            <a:ext cx="7489825" cy="595312"/>
          </a:xfrm>
          <a:prstGeom prst="roundRect">
            <a:avLst>
              <a:gd name="adj" fmla="val 7542"/>
            </a:avLst>
          </a:prstGeom>
          <a:solidFill>
            <a:srgbClr val="70D070"/>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台塑集團</a:t>
            </a:r>
            <a:endParaRPr kumimoji="0" lang="ja-JP" altLang="en-US" sz="2300" dirty="0">
              <a:latin typeface="+mn-lt"/>
              <a:ea typeface="標楷體" pitchFamily="65" charset="-120"/>
            </a:endParaRPr>
          </a:p>
        </p:txBody>
      </p:sp>
      <p:sp>
        <p:nvSpPr>
          <p:cNvPr id="37" name="AutoShape 12"/>
          <p:cNvSpPr>
            <a:spLocks noChangeArrowheads="1"/>
          </p:cNvSpPr>
          <p:nvPr/>
        </p:nvSpPr>
        <p:spPr bwMode="auto">
          <a:xfrm>
            <a:off x="1116013" y="5656263"/>
            <a:ext cx="3384550" cy="241300"/>
          </a:xfrm>
          <a:prstGeom prst="roundRect">
            <a:avLst>
              <a:gd name="adj" fmla="val 50000"/>
            </a:avLst>
          </a:prstGeom>
          <a:solidFill>
            <a:srgbClr val="3C643C"/>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管理營運組織</a:t>
            </a:r>
            <a:endParaRPr kumimoji="0" lang="en-US" altLang="ja-JP" sz="2300" dirty="0">
              <a:solidFill>
                <a:schemeClr val="bg1"/>
              </a:solidFill>
              <a:latin typeface="+mn-lt"/>
              <a:ea typeface="標楷體" pitchFamily="65" charset="-120"/>
            </a:endParaRPr>
          </a:p>
        </p:txBody>
      </p:sp>
      <p:sp>
        <p:nvSpPr>
          <p:cNvPr id="27655" name="文字方塊 21"/>
          <p:cNvSpPr txBox="1">
            <a:spLocks noChangeArrowheads="1"/>
          </p:cNvSpPr>
          <p:nvPr/>
        </p:nvSpPr>
        <p:spPr bwMode="auto">
          <a:xfrm>
            <a:off x="1187450" y="260350"/>
            <a:ext cx="6913563"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貳</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嘉義縣工業區簡介</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新港工業區</a:t>
            </a:r>
            <a:endParaRPr kumimoji="0" lang="zh-TW" altLang="en-US" sz="2400" b="1" dirty="0">
              <a:latin typeface="標楷體" pitchFamily="65" charset="-120"/>
              <a:ea typeface="標楷體" pitchFamily="65" charset="-120"/>
            </a:endParaRPr>
          </a:p>
        </p:txBody>
      </p:sp>
      <p:sp>
        <p:nvSpPr>
          <p:cNvPr id="27656" name="投影片編號版面配置區 2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66EC42-FB52-41D3-AE01-07ADC14801A7}" type="slidenum">
              <a:rPr lang="zh-TW" altLang="en-US">
                <a:solidFill>
                  <a:schemeClr val="tx1"/>
                </a:solidFill>
              </a:rPr>
              <a:pPr fontAlgn="base">
                <a:spcBef>
                  <a:spcPct val="0"/>
                </a:spcBef>
                <a:spcAft>
                  <a:spcPct val="0"/>
                </a:spcAft>
              </a:pPr>
              <a:t>13</a:t>
            </a:fld>
            <a:endParaRPr lang="en-US" altLang="zh-TW">
              <a:solidFill>
                <a:schemeClr val="tx1"/>
              </a:solidFill>
            </a:endParaRPr>
          </a:p>
        </p:txBody>
      </p:sp>
    </p:spTree>
    <p:extLst>
      <p:ext uri="{BB962C8B-B14F-4D97-AF65-F5344CB8AC3E}">
        <p14:creationId xmlns:p14="http://schemas.microsoft.com/office/powerpoint/2010/main" val="3672155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graphicFrame>
        <p:nvGraphicFramePr>
          <p:cNvPr id="55485" name="Group 189"/>
          <p:cNvGraphicFramePr>
            <a:graphicFrameLocks noGrp="1"/>
          </p:cNvGraphicFramePr>
          <p:nvPr>
            <p:ph idx="1"/>
            <p:extLst>
              <p:ext uri="{D42A27DB-BD31-4B8C-83A1-F6EECF244321}">
                <p14:modId xmlns:p14="http://schemas.microsoft.com/office/powerpoint/2010/main" val="1502523455"/>
              </p:ext>
            </p:extLst>
          </p:nvPr>
        </p:nvGraphicFramePr>
        <p:xfrm>
          <a:off x="590872" y="1412776"/>
          <a:ext cx="8229600" cy="5157614"/>
        </p:xfrm>
        <a:graphic>
          <a:graphicData uri="http://schemas.openxmlformats.org/drawingml/2006/table">
            <a:tbl>
              <a:tblPr>
                <a:tableStyleId>{35758FB7-9AC5-4552-8A53-C91805E547FA}</a:tableStyleId>
              </a:tblPr>
              <a:tblGrid>
                <a:gridCol w="1360488"/>
                <a:gridCol w="1098128"/>
                <a:gridCol w="1296144"/>
                <a:gridCol w="1450653"/>
                <a:gridCol w="906462"/>
                <a:gridCol w="995363"/>
                <a:gridCol w="1122362"/>
              </a:tblGrid>
              <a:tr h="79373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服務中心</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名稱</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管理範圍</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rPr>
                        <a:t>(</a:t>
                      </a: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公頃</a:t>
                      </a:r>
                      <a:r>
                        <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rPr>
                        <a:t>)</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進駐廠商</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家數</a:t>
                      </a:r>
                      <a:r>
                        <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rPr>
                        <a:t>(</a:t>
                      </a: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家</a:t>
                      </a:r>
                      <a:r>
                        <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rPr>
                        <a:t>)</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組織概要</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年產值</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rPr>
                        <a:t>(</a:t>
                      </a: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億元</a:t>
                      </a:r>
                      <a:r>
                        <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rPr>
                        <a:t>)</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就業</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人口數</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rPr>
                        <a:t>(</a:t>
                      </a: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人</a:t>
                      </a:r>
                      <a:r>
                        <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rPr>
                        <a:t>)</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備註</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r>
              <a:tr h="14299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民雄兼頭橋</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工業區服務</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中心</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330</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217</a:t>
                      </a:r>
                      <a:endPar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設主任、副</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主任，下轄</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行政、服務</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及環保等三</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組</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560</a:t>
                      </a:r>
                      <a:endPar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11,981</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含民雄及</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頭橋工業</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區</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horzOverflow="overflow"/>
                </a:tc>
              </a:tr>
              <a:tr h="96352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朴子工業區</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服務中心</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37.17</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67</a:t>
                      </a:r>
                      <a:endPar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設主任、組</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長，共</a:t>
                      </a:r>
                      <a:r>
                        <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rPr>
                        <a:t>9</a:t>
                      </a: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人</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125.53</a:t>
                      </a:r>
                      <a:endParaRPr kumimoji="1" lang="en-US" altLang="zh-TW"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1,117</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含朴子及</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義竹工業</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區</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horzOverflow="overflow"/>
                </a:tc>
              </a:tr>
              <a:tr h="9022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嘉太工業區</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服務中心</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59.43</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86</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設主任、環</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保及服務二</a:t>
                      </a:r>
                      <a:endParaRPr kumimoji="1" lang="en-US" altLang="zh-TW" sz="1800" u="none" strike="noStrike" cap="none" normalizeH="0" baseline="0" dirty="0" smtClean="0">
                        <a:ln>
                          <a:noFill/>
                        </a:ln>
                        <a:effectLst/>
                        <a:latin typeface="標楷體" panose="03000509000000000000" pitchFamily="65" charset="-120"/>
                        <a:ea typeface="標楷體" panose="03000509000000000000" pitchFamily="65" charset="-12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組</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295</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2,500</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tc>
              </a:tr>
              <a:tr h="90224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u="none" strike="noStrike" cap="none" normalizeH="0" baseline="0" dirty="0" smtClean="0">
                          <a:ln>
                            <a:noFill/>
                          </a:ln>
                          <a:effectLst/>
                          <a:latin typeface="標楷體" panose="03000509000000000000" pitchFamily="65" charset="-120"/>
                          <a:ea typeface="標楷體" panose="03000509000000000000" pitchFamily="65" charset="-120"/>
                        </a:rPr>
                        <a:t>合計</a:t>
                      </a: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426.6</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370</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980.53</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8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15,598</a:t>
                      </a:r>
                      <a:endParaRPr kumimoji="1" lang="zh-TW" altLang="en-US" sz="1800" b="0" i="0" u="none" strike="noStrike" cap="none" normalizeH="0" baseline="0" dirty="0" smtClean="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tc>
              </a:tr>
            </a:tbl>
          </a:graphicData>
        </a:graphic>
      </p:graphicFrame>
      <p:sp>
        <p:nvSpPr>
          <p:cNvPr id="5" name="文字方塊 21"/>
          <p:cNvSpPr txBox="1">
            <a:spLocks noChangeArrowheads="1"/>
          </p:cNvSpPr>
          <p:nvPr/>
        </p:nvSpPr>
        <p:spPr bwMode="auto">
          <a:xfrm>
            <a:off x="1187450" y="260350"/>
            <a:ext cx="6913563" cy="107721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貳</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嘉義縣工業區簡介</a:t>
            </a:r>
            <a:r>
              <a:rPr kumimoji="0" lang="en-US" altLang="zh-TW" sz="3200" b="1" dirty="0" smtClean="0">
                <a:latin typeface="標楷體" pitchFamily="65" charset="-120"/>
                <a:ea typeface="標楷體" pitchFamily="65" charset="-120"/>
              </a:rPr>
              <a:t>—</a:t>
            </a:r>
          </a:p>
          <a:p>
            <a:r>
              <a:rPr kumimoji="0" lang="zh-TW" altLang="en-US" sz="3200" b="1" dirty="0">
                <a:latin typeface="標楷體" pitchFamily="65" charset="-120"/>
                <a:ea typeface="標楷體" pitchFamily="65" charset="-120"/>
              </a:rPr>
              <a:t> </a:t>
            </a:r>
            <a:r>
              <a:rPr kumimoji="0" lang="zh-TW" altLang="en-US" sz="3200" b="1" dirty="0" smtClean="0">
                <a:latin typeface="標楷體" pitchFamily="65" charset="-120"/>
                <a:ea typeface="標楷體" pitchFamily="65" charset="-120"/>
              </a:rPr>
              <a:t>        各工業園區現況統計表</a:t>
            </a:r>
            <a:endParaRPr kumimoji="0" lang="zh-TW" altLang="en-US" sz="2400" b="1" dirty="0">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DD3F1F9B-F30F-4145-9CE9-230177CEB28C}" type="slidenum">
              <a:rPr lang="zh-TW" altLang="en-US" smtClean="0">
                <a:solidFill>
                  <a:schemeClr val="tx1"/>
                </a:solidFill>
              </a:rPr>
              <a:pPr>
                <a:defRPr/>
              </a:pPr>
              <a:t>14</a:t>
            </a:fld>
            <a:endParaRPr lang="zh-TW" altLang="en-US" dirty="0">
              <a:solidFill>
                <a:schemeClr val="tx1"/>
              </a:solidFill>
            </a:endParaRPr>
          </a:p>
        </p:txBody>
      </p:sp>
    </p:spTree>
    <p:extLst>
      <p:ext uri="{BB962C8B-B14F-4D97-AF65-F5344CB8AC3E}">
        <p14:creationId xmlns:p14="http://schemas.microsoft.com/office/powerpoint/2010/main" val="596608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grpSp>
        <p:nvGrpSpPr>
          <p:cNvPr id="28674" name="Group 14"/>
          <p:cNvGrpSpPr>
            <a:grpSpLocks/>
          </p:cNvGrpSpPr>
          <p:nvPr/>
        </p:nvGrpSpPr>
        <p:grpSpPr bwMode="auto">
          <a:xfrm>
            <a:off x="611560" y="1341438"/>
            <a:ext cx="8280920" cy="985837"/>
            <a:chOff x="158" y="3748"/>
            <a:chExt cx="2404" cy="395"/>
          </a:xfrm>
        </p:grpSpPr>
        <p:sp>
          <p:nvSpPr>
            <p:cNvPr id="28681" name="AutoShape 15"/>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kumimoji="0" lang="zh-TW" altLang="en-US">
                <a:latin typeface="Calibri" pitchFamily="34" charset="0"/>
              </a:endParaRPr>
            </a:p>
          </p:txBody>
        </p:sp>
        <p:sp>
          <p:nvSpPr>
            <p:cNvPr id="28682" name="AutoShape 16"/>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r>
                <a:rPr kumimoji="0" lang="zh-TW" altLang="en-US" sz="4400" dirty="0" smtClean="0">
                  <a:latin typeface="Calibri" pitchFamily="34" charset="0"/>
                  <a:ea typeface="標楷體" pitchFamily="65" charset="-120"/>
                </a:rPr>
                <a:t>叁、大埔</a:t>
              </a:r>
              <a:r>
                <a:rPr kumimoji="0" lang="zh-TW" altLang="en-US" sz="4400" dirty="0">
                  <a:latin typeface="Calibri" pitchFamily="34" charset="0"/>
                  <a:ea typeface="標楷體" pitchFamily="65" charset="-120"/>
                </a:rPr>
                <a:t>美精密機械園區開發</a:t>
              </a:r>
              <a:endParaRPr kumimoji="0" lang="zh-TW" altLang="zh-TW" sz="4400" dirty="0">
                <a:latin typeface="Calibri" pitchFamily="34" charset="0"/>
                <a:ea typeface="標楷體" pitchFamily="65" charset="-120"/>
              </a:endParaRPr>
            </a:p>
          </p:txBody>
        </p:sp>
      </p:grpSp>
      <p:pic>
        <p:nvPicPr>
          <p:cNvPr id="28675" name="Picture 3" descr="C:\Users\user\Desktop\PPT 元素\02.png"/>
          <p:cNvPicPr>
            <a:picLocks noChangeAspect="1" noChangeArrowheads="1"/>
          </p:cNvPicPr>
          <p:nvPr/>
        </p:nvPicPr>
        <p:blipFill>
          <a:blip r:embed="rId3"/>
          <a:srcRect/>
          <a:stretch>
            <a:fillRect/>
          </a:stretch>
        </p:blipFill>
        <p:spPr bwMode="auto">
          <a:xfrm>
            <a:off x="6643688" y="2786063"/>
            <a:ext cx="2403475" cy="2071687"/>
          </a:xfrm>
          <a:prstGeom prst="rect">
            <a:avLst/>
          </a:prstGeom>
          <a:noFill/>
          <a:ln w="9525">
            <a:noFill/>
            <a:miter lim="800000"/>
            <a:headEnd/>
            <a:tailEnd/>
          </a:ln>
        </p:spPr>
      </p:pic>
      <p:pic>
        <p:nvPicPr>
          <p:cNvPr id="28676" name="Picture 4" descr="C:\Users\user\Desktop\PPT 元素\03.png"/>
          <p:cNvPicPr>
            <a:picLocks noChangeAspect="1" noChangeArrowheads="1"/>
          </p:cNvPicPr>
          <p:nvPr/>
        </p:nvPicPr>
        <p:blipFill>
          <a:blip r:embed="rId4"/>
          <a:srcRect/>
          <a:stretch>
            <a:fillRect/>
          </a:stretch>
        </p:blipFill>
        <p:spPr bwMode="auto">
          <a:xfrm>
            <a:off x="5072063" y="3944938"/>
            <a:ext cx="2071687" cy="1809750"/>
          </a:xfrm>
          <a:prstGeom prst="rect">
            <a:avLst/>
          </a:prstGeom>
          <a:noFill/>
          <a:ln w="9525">
            <a:noFill/>
            <a:miter lim="800000"/>
            <a:headEnd/>
            <a:tailEnd/>
          </a:ln>
        </p:spPr>
      </p:pic>
      <p:pic>
        <p:nvPicPr>
          <p:cNvPr id="28677" name="Picture 5" descr="C:\Users\user\Desktop\PPT 元素\04.png"/>
          <p:cNvPicPr>
            <a:picLocks noChangeAspect="1" noChangeArrowheads="1"/>
          </p:cNvPicPr>
          <p:nvPr/>
        </p:nvPicPr>
        <p:blipFill>
          <a:blip r:embed="rId5"/>
          <a:srcRect/>
          <a:stretch>
            <a:fillRect/>
          </a:stretch>
        </p:blipFill>
        <p:spPr bwMode="auto">
          <a:xfrm>
            <a:off x="1928813" y="3929063"/>
            <a:ext cx="2143125" cy="1860550"/>
          </a:xfrm>
          <a:prstGeom prst="rect">
            <a:avLst/>
          </a:prstGeom>
          <a:noFill/>
          <a:ln w="9525">
            <a:noFill/>
            <a:miter lim="800000"/>
            <a:headEnd/>
            <a:tailEnd/>
          </a:ln>
        </p:spPr>
      </p:pic>
      <p:pic>
        <p:nvPicPr>
          <p:cNvPr id="28678" name="Picture 6" descr="C:\Users\user\Desktop\PPT 元素\05.png"/>
          <p:cNvPicPr>
            <a:picLocks noChangeAspect="1" noChangeArrowheads="1"/>
          </p:cNvPicPr>
          <p:nvPr/>
        </p:nvPicPr>
        <p:blipFill>
          <a:blip r:embed="rId6"/>
          <a:srcRect/>
          <a:stretch>
            <a:fillRect/>
          </a:stretch>
        </p:blipFill>
        <p:spPr bwMode="auto">
          <a:xfrm>
            <a:off x="3571875" y="3000375"/>
            <a:ext cx="2000250" cy="1743075"/>
          </a:xfrm>
          <a:prstGeom prst="rect">
            <a:avLst/>
          </a:prstGeom>
          <a:noFill/>
          <a:ln w="9525">
            <a:noFill/>
            <a:miter lim="800000"/>
            <a:headEnd/>
            <a:tailEnd/>
          </a:ln>
        </p:spPr>
      </p:pic>
      <p:pic>
        <p:nvPicPr>
          <p:cNvPr id="28679" name="Picture 2" descr="C:\Users\user\Desktop\PPT 元素\01.png"/>
          <p:cNvPicPr>
            <a:picLocks noChangeAspect="1" noChangeArrowheads="1"/>
          </p:cNvPicPr>
          <p:nvPr/>
        </p:nvPicPr>
        <p:blipFill>
          <a:blip r:embed="rId7"/>
          <a:srcRect/>
          <a:stretch>
            <a:fillRect/>
          </a:stretch>
        </p:blipFill>
        <p:spPr bwMode="auto">
          <a:xfrm>
            <a:off x="71438" y="2643188"/>
            <a:ext cx="2428875" cy="2093912"/>
          </a:xfrm>
          <a:prstGeom prst="rect">
            <a:avLst/>
          </a:prstGeom>
          <a:noFill/>
          <a:ln w="9525">
            <a:noFill/>
            <a:miter lim="800000"/>
            <a:headEnd/>
            <a:tailEnd/>
          </a:ln>
        </p:spPr>
      </p:pic>
      <p:sp>
        <p:nvSpPr>
          <p:cNvPr id="28680" name="投影片編號版面配置區 1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BEF491-4E7F-49AB-8B54-866B68D00EC0}" type="slidenum">
              <a:rPr lang="zh-TW" altLang="en-US">
                <a:solidFill>
                  <a:schemeClr val="tx1"/>
                </a:solidFill>
              </a:rPr>
              <a:pPr fontAlgn="base">
                <a:spcBef>
                  <a:spcPct val="0"/>
                </a:spcBef>
                <a:spcAft>
                  <a:spcPct val="0"/>
                </a:spcAft>
              </a:pPr>
              <a:t>15</a:t>
            </a:fld>
            <a:endParaRPr lang="en-US" altLang="zh-TW">
              <a:solidFill>
                <a:schemeClr val="tx1"/>
              </a:solidFill>
            </a:endParaRPr>
          </a:p>
        </p:txBody>
      </p:sp>
    </p:spTree>
    <p:extLst>
      <p:ext uri="{BB962C8B-B14F-4D97-AF65-F5344CB8AC3E}">
        <p14:creationId xmlns:p14="http://schemas.microsoft.com/office/powerpoint/2010/main" val="3400669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sp>
        <p:nvSpPr>
          <p:cNvPr id="4" name="AutoShape 4"/>
          <p:cNvSpPr>
            <a:spLocks noChangeArrowheads="1"/>
          </p:cNvSpPr>
          <p:nvPr/>
        </p:nvSpPr>
        <p:spPr bwMode="auto">
          <a:xfrm>
            <a:off x="6140450" y="1196975"/>
            <a:ext cx="2895600" cy="4975225"/>
          </a:xfrm>
          <a:prstGeom prst="homePlate">
            <a:avLst>
              <a:gd name="adj" fmla="val 25000"/>
            </a:avLst>
          </a:prstGeom>
          <a:gradFill rotWithShape="1">
            <a:gsLst>
              <a:gs pos="0">
                <a:srgbClr val="B88888">
                  <a:gamma/>
                  <a:shade val="69804"/>
                  <a:invGamma/>
                </a:srgbClr>
              </a:gs>
              <a:gs pos="50000">
                <a:srgbClr val="B88888"/>
              </a:gs>
              <a:gs pos="100000">
                <a:srgbClr val="B88888">
                  <a:gamma/>
                  <a:shade val="69804"/>
                  <a:invGamma/>
                </a:srgbClr>
              </a:gs>
            </a:gsLst>
            <a:lin ang="5400000" scaled="1"/>
          </a:gradFill>
          <a:ln w="9525" algn="ctr">
            <a:noFill/>
            <a:miter lim="800000"/>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3600" dirty="0">
                <a:latin typeface="+mn-lt"/>
                <a:ea typeface="標楷體" pitchFamily="65" charset="-120"/>
              </a:rPr>
              <a:t>大埔美精密</a:t>
            </a:r>
            <a:endParaRPr kumimoji="0" lang="en-US" altLang="zh-TW" sz="3600" dirty="0">
              <a:latin typeface="+mn-lt"/>
              <a:ea typeface="標楷體" pitchFamily="65" charset="-120"/>
            </a:endParaRPr>
          </a:p>
          <a:p>
            <a:pPr algn="ctr" fontAlgn="auto">
              <a:spcBef>
                <a:spcPts val="0"/>
              </a:spcBef>
              <a:spcAft>
                <a:spcPts val="0"/>
              </a:spcAft>
              <a:defRPr/>
            </a:pPr>
            <a:r>
              <a:rPr kumimoji="0" lang="zh-TW" altLang="en-US" sz="3600" dirty="0">
                <a:latin typeface="+mn-lt"/>
                <a:ea typeface="標楷體" pitchFamily="65" charset="-120"/>
              </a:rPr>
              <a:t>機械園區開發</a:t>
            </a:r>
            <a:endParaRPr kumimoji="0" lang="ja-JP" altLang="en-US" sz="3600" dirty="0">
              <a:latin typeface="+mn-lt"/>
              <a:ea typeface="標楷體" pitchFamily="65" charset="-120"/>
            </a:endParaRPr>
          </a:p>
        </p:txBody>
      </p:sp>
      <p:grpSp>
        <p:nvGrpSpPr>
          <p:cNvPr id="29699" name="群組 29"/>
          <p:cNvGrpSpPr>
            <a:grpSpLocks/>
          </p:cNvGrpSpPr>
          <p:nvPr/>
        </p:nvGrpSpPr>
        <p:grpSpPr bwMode="auto">
          <a:xfrm>
            <a:off x="457200" y="1123950"/>
            <a:ext cx="5649913" cy="5113338"/>
            <a:chOff x="457200" y="-117871"/>
            <a:chExt cx="5649913" cy="6371034"/>
          </a:xfrm>
        </p:grpSpPr>
        <p:grpSp>
          <p:nvGrpSpPr>
            <p:cNvPr id="29702" name="Group 5"/>
            <p:cNvGrpSpPr>
              <a:grpSpLocks/>
            </p:cNvGrpSpPr>
            <p:nvPr/>
          </p:nvGrpSpPr>
          <p:grpSpPr bwMode="auto">
            <a:xfrm>
              <a:off x="468313" y="1574800"/>
              <a:ext cx="5638800" cy="1447800"/>
              <a:chOff x="295" y="992"/>
              <a:chExt cx="3552" cy="912"/>
            </a:xfrm>
          </p:grpSpPr>
          <p:sp>
            <p:nvSpPr>
              <p:cNvPr id="18" name="AutoShape 6"/>
              <p:cNvSpPr>
                <a:spLocks noChangeArrowheads="1"/>
              </p:cNvSpPr>
              <p:nvPr/>
            </p:nvSpPr>
            <p:spPr bwMode="auto">
              <a:xfrm>
                <a:off x="295" y="992"/>
                <a:ext cx="3552" cy="912"/>
              </a:xfrm>
              <a:prstGeom prst="homePlate">
                <a:avLst>
                  <a:gd name="adj" fmla="val 36730"/>
                </a:avLst>
              </a:prstGeom>
              <a:solidFill>
                <a:srgbClr val="E0A0A0"/>
              </a:solidFill>
              <a:ln w="9525" algn="ctr">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29722" name="Rectangle 7"/>
              <p:cNvSpPr>
                <a:spLocks noChangeArrowheads="1"/>
              </p:cNvSpPr>
              <p:nvPr/>
            </p:nvSpPr>
            <p:spPr bwMode="auto">
              <a:xfrm>
                <a:off x="576" y="1116"/>
                <a:ext cx="2880" cy="336"/>
              </a:xfrm>
              <a:prstGeom prst="rect">
                <a:avLst/>
              </a:prstGeom>
              <a:solidFill>
                <a:srgbClr val="E0A0A0"/>
              </a:solidFill>
              <a:ln w="9525" algn="ctr">
                <a:noFill/>
                <a:miter lim="800000"/>
                <a:headEnd/>
                <a:tailEnd/>
              </a:ln>
              <a:effectLst>
                <a:prstShdw prst="shdw17" dist="17961" dir="13500000">
                  <a:srgbClr val="866060"/>
                </a:prstShdw>
              </a:effectLst>
            </p:spPr>
            <p:txBody>
              <a:bodyPr wrap="none" anchor="ctr"/>
              <a:lstStyle/>
              <a:p>
                <a:r>
                  <a:rPr kumimoji="0" lang="zh-TW" altLang="en-US" sz="2000">
                    <a:latin typeface="Calibri" pitchFamily="34" charset="0"/>
                    <a:ea typeface="標楷體" pitchFamily="65" charset="-120"/>
                  </a:rPr>
                  <a:t>農業為主</a:t>
                </a:r>
                <a:endParaRPr kumimoji="0" lang="ja-JP" altLang="en-US" sz="2000">
                  <a:latin typeface="Calibri" pitchFamily="34" charset="0"/>
                  <a:ea typeface="標楷體" pitchFamily="65" charset="-120"/>
                </a:endParaRPr>
              </a:p>
            </p:txBody>
          </p:sp>
          <p:sp>
            <p:nvSpPr>
              <p:cNvPr id="29723" name="Rectangle 8"/>
              <p:cNvSpPr>
                <a:spLocks noChangeArrowheads="1"/>
              </p:cNvSpPr>
              <p:nvPr/>
            </p:nvSpPr>
            <p:spPr bwMode="auto">
              <a:xfrm>
                <a:off x="336" y="1103"/>
                <a:ext cx="240" cy="349"/>
              </a:xfrm>
              <a:prstGeom prst="rect">
                <a:avLst/>
              </a:prstGeom>
              <a:solidFill>
                <a:srgbClr val="784848"/>
              </a:solidFill>
              <a:ln w="9525" algn="ctr">
                <a:noFill/>
                <a:miter lim="800000"/>
                <a:headEnd/>
                <a:tailEnd/>
              </a:ln>
            </p:spPr>
            <p:txBody>
              <a:bodyPr wrap="none" anchor="ctr"/>
              <a:lstStyle/>
              <a:p>
                <a:pPr algn="ctr"/>
                <a:r>
                  <a:rPr kumimoji="0" lang="en-US" altLang="ja-JP">
                    <a:solidFill>
                      <a:schemeClr val="bg1"/>
                    </a:solidFill>
                    <a:latin typeface="Calibri" pitchFamily="34" charset="0"/>
                    <a:ea typeface="標楷體" pitchFamily="65" charset="-120"/>
                  </a:rPr>
                  <a:t>A</a:t>
                </a:r>
              </a:p>
            </p:txBody>
          </p:sp>
          <p:sp>
            <p:nvSpPr>
              <p:cNvPr id="29724" name="Rectangle 9"/>
              <p:cNvSpPr>
                <a:spLocks noChangeArrowheads="1"/>
              </p:cNvSpPr>
              <p:nvPr/>
            </p:nvSpPr>
            <p:spPr bwMode="auto">
              <a:xfrm>
                <a:off x="331" y="1499"/>
                <a:ext cx="240" cy="349"/>
              </a:xfrm>
              <a:prstGeom prst="rect">
                <a:avLst/>
              </a:prstGeom>
              <a:solidFill>
                <a:srgbClr val="784848"/>
              </a:solidFill>
              <a:ln w="9525" algn="ctr">
                <a:noFill/>
                <a:miter lim="800000"/>
                <a:headEnd/>
                <a:tailEnd/>
              </a:ln>
            </p:spPr>
            <p:txBody>
              <a:bodyPr wrap="none" anchor="ctr"/>
              <a:lstStyle/>
              <a:p>
                <a:pPr algn="ctr"/>
                <a:r>
                  <a:rPr kumimoji="0" lang="en-US" altLang="ja-JP">
                    <a:solidFill>
                      <a:schemeClr val="bg1"/>
                    </a:solidFill>
                    <a:latin typeface="Calibri" pitchFamily="34" charset="0"/>
                    <a:ea typeface="標楷體" pitchFamily="65" charset="-120"/>
                  </a:rPr>
                  <a:t>B</a:t>
                </a:r>
              </a:p>
            </p:txBody>
          </p:sp>
          <p:sp>
            <p:nvSpPr>
              <p:cNvPr id="29725" name="Rectangle 10"/>
              <p:cNvSpPr>
                <a:spLocks noChangeArrowheads="1"/>
              </p:cNvSpPr>
              <p:nvPr/>
            </p:nvSpPr>
            <p:spPr bwMode="auto">
              <a:xfrm>
                <a:off x="576" y="1455"/>
                <a:ext cx="2880" cy="336"/>
              </a:xfrm>
              <a:prstGeom prst="rect">
                <a:avLst/>
              </a:prstGeom>
              <a:solidFill>
                <a:srgbClr val="E0A0A0"/>
              </a:solidFill>
              <a:ln w="9525" algn="ctr">
                <a:noFill/>
                <a:miter lim="800000"/>
                <a:headEnd/>
                <a:tailEnd/>
              </a:ln>
              <a:effectLst>
                <a:prstShdw prst="shdw17" dist="17961" dir="13500000">
                  <a:srgbClr val="866060"/>
                </a:prstShdw>
              </a:effectLst>
            </p:spPr>
            <p:txBody>
              <a:bodyPr wrap="none" anchor="ctr"/>
              <a:lstStyle/>
              <a:p>
                <a:r>
                  <a:rPr kumimoji="0" lang="zh-TW" altLang="en-US" sz="1600">
                    <a:latin typeface="Calibri" pitchFamily="34" charset="0"/>
                    <a:ea typeface="標楷體" pitchFamily="65" charset="-120"/>
                  </a:rPr>
                  <a:t>全縣總面積約</a:t>
                </a:r>
                <a:r>
                  <a:rPr kumimoji="0" lang="en-US" altLang="zh-TW" sz="1600">
                    <a:latin typeface="Calibri" pitchFamily="34" charset="0"/>
                    <a:ea typeface="標楷體" pitchFamily="65" charset="-120"/>
                  </a:rPr>
                  <a:t>1,902</a:t>
                </a:r>
                <a:r>
                  <a:rPr kumimoji="0" lang="zh-TW" altLang="en-US" sz="1600">
                    <a:latin typeface="Calibri" pitchFamily="34" charset="0"/>
                    <a:ea typeface="標楷體" pitchFamily="65" charset="-120"/>
                  </a:rPr>
                  <a:t>平方公里，耕地面積約佔</a:t>
                </a:r>
                <a:r>
                  <a:rPr kumimoji="0" lang="en-US" altLang="zh-TW" sz="1600">
                    <a:latin typeface="Calibri" pitchFamily="34" charset="0"/>
                    <a:ea typeface="標楷體" pitchFamily="65" charset="-120"/>
                  </a:rPr>
                  <a:t>39%</a:t>
                </a:r>
                <a:r>
                  <a:rPr kumimoji="0" lang="zh-TW" altLang="en-US" sz="1600">
                    <a:latin typeface="Calibri" pitchFamily="34" charset="0"/>
                    <a:ea typeface="標楷體" pitchFamily="65" charset="-120"/>
                  </a:rPr>
                  <a:t>，</a:t>
                </a:r>
                <a:endParaRPr kumimoji="0" lang="en-US" altLang="zh-TW" sz="1600">
                  <a:latin typeface="Calibri" pitchFamily="34" charset="0"/>
                  <a:ea typeface="標楷體" pitchFamily="65" charset="-120"/>
                </a:endParaRPr>
              </a:p>
              <a:p>
                <a:r>
                  <a:rPr kumimoji="0" lang="zh-TW" altLang="en-US" sz="1600">
                    <a:latin typeface="Calibri" pitchFamily="34" charset="0"/>
                    <a:ea typeface="標楷體" pitchFamily="65" charset="-120"/>
                  </a:rPr>
                  <a:t>農戶數佔總人口比例約</a:t>
                </a:r>
                <a:r>
                  <a:rPr kumimoji="0" lang="en-US" altLang="zh-TW" sz="1600">
                    <a:latin typeface="Calibri" pitchFamily="34" charset="0"/>
                    <a:ea typeface="標楷體" pitchFamily="65" charset="-120"/>
                  </a:rPr>
                  <a:t>34%</a:t>
                </a:r>
                <a:endParaRPr kumimoji="0" lang="ja-JP" altLang="en-US" sz="1600">
                  <a:latin typeface="Calibri" pitchFamily="34" charset="0"/>
                  <a:ea typeface="標楷體" pitchFamily="65" charset="-120"/>
                </a:endParaRPr>
              </a:p>
            </p:txBody>
          </p:sp>
        </p:grpSp>
        <p:grpSp>
          <p:nvGrpSpPr>
            <p:cNvPr id="29703" name="Group 11"/>
            <p:cNvGrpSpPr>
              <a:grpSpLocks/>
            </p:cNvGrpSpPr>
            <p:nvPr/>
          </p:nvGrpSpPr>
          <p:grpSpPr bwMode="auto">
            <a:xfrm>
              <a:off x="457200" y="3190875"/>
              <a:ext cx="5638800" cy="1447800"/>
              <a:chOff x="288" y="2010"/>
              <a:chExt cx="3552" cy="912"/>
            </a:xfrm>
          </p:grpSpPr>
          <p:sp>
            <p:nvSpPr>
              <p:cNvPr id="13" name="AutoShape 12"/>
              <p:cNvSpPr>
                <a:spLocks noChangeArrowheads="1"/>
              </p:cNvSpPr>
              <p:nvPr/>
            </p:nvSpPr>
            <p:spPr bwMode="auto">
              <a:xfrm>
                <a:off x="288" y="2010"/>
                <a:ext cx="3552" cy="912"/>
              </a:xfrm>
              <a:prstGeom prst="homePlate">
                <a:avLst>
                  <a:gd name="adj" fmla="val 36730"/>
                </a:avLst>
              </a:prstGeom>
              <a:solidFill>
                <a:srgbClr val="E0A0A0"/>
              </a:solidFill>
              <a:ln w="9525" algn="ctr">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29717" name="Rectangle 13"/>
              <p:cNvSpPr>
                <a:spLocks noChangeArrowheads="1"/>
              </p:cNvSpPr>
              <p:nvPr/>
            </p:nvSpPr>
            <p:spPr bwMode="auto">
              <a:xfrm>
                <a:off x="567" y="2134"/>
                <a:ext cx="2880" cy="336"/>
              </a:xfrm>
              <a:prstGeom prst="rect">
                <a:avLst/>
              </a:prstGeom>
              <a:solidFill>
                <a:srgbClr val="E0A0A0"/>
              </a:solidFill>
              <a:ln w="9525" algn="ctr">
                <a:noFill/>
                <a:miter lim="800000"/>
                <a:headEnd/>
                <a:tailEnd/>
              </a:ln>
              <a:effectLst>
                <a:prstShdw prst="shdw17" dist="17961" dir="13500000">
                  <a:srgbClr val="866060"/>
                </a:prstShdw>
              </a:effectLst>
            </p:spPr>
            <p:txBody>
              <a:bodyPr wrap="none" anchor="ctr"/>
              <a:lstStyle/>
              <a:p>
                <a:r>
                  <a:rPr kumimoji="0" lang="zh-TW" altLang="en-US" sz="2000">
                    <a:latin typeface="Calibri" pitchFamily="34" charset="0"/>
                    <a:ea typeface="標楷體" pitchFamily="65" charset="-120"/>
                  </a:rPr>
                  <a:t>人口結構老化</a:t>
                </a:r>
                <a:endParaRPr kumimoji="0" lang="ja-JP" altLang="en-US" sz="2000">
                  <a:latin typeface="Calibri" pitchFamily="34" charset="0"/>
                  <a:ea typeface="標楷體" pitchFamily="65" charset="-120"/>
                </a:endParaRPr>
              </a:p>
            </p:txBody>
          </p:sp>
          <p:sp>
            <p:nvSpPr>
              <p:cNvPr id="29718" name="Rectangle 14"/>
              <p:cNvSpPr>
                <a:spLocks noChangeArrowheads="1"/>
              </p:cNvSpPr>
              <p:nvPr/>
            </p:nvSpPr>
            <p:spPr bwMode="auto">
              <a:xfrm>
                <a:off x="336" y="2121"/>
                <a:ext cx="240" cy="349"/>
              </a:xfrm>
              <a:prstGeom prst="rect">
                <a:avLst/>
              </a:prstGeom>
              <a:solidFill>
                <a:srgbClr val="784848"/>
              </a:solidFill>
              <a:ln w="9525" algn="ctr">
                <a:noFill/>
                <a:miter lim="800000"/>
                <a:headEnd/>
                <a:tailEnd/>
              </a:ln>
            </p:spPr>
            <p:txBody>
              <a:bodyPr wrap="none" anchor="ctr"/>
              <a:lstStyle/>
              <a:p>
                <a:pPr algn="ctr"/>
                <a:r>
                  <a:rPr kumimoji="0" lang="en-US" altLang="ja-JP">
                    <a:solidFill>
                      <a:schemeClr val="bg1"/>
                    </a:solidFill>
                    <a:latin typeface="Calibri" pitchFamily="34" charset="0"/>
                    <a:ea typeface="標楷體" pitchFamily="65" charset="-120"/>
                  </a:rPr>
                  <a:t>A</a:t>
                </a:r>
              </a:p>
            </p:txBody>
          </p:sp>
          <p:sp>
            <p:nvSpPr>
              <p:cNvPr id="29719" name="Rectangle 15"/>
              <p:cNvSpPr>
                <a:spLocks noChangeArrowheads="1"/>
              </p:cNvSpPr>
              <p:nvPr/>
            </p:nvSpPr>
            <p:spPr bwMode="auto">
              <a:xfrm>
                <a:off x="340" y="2518"/>
                <a:ext cx="240" cy="404"/>
              </a:xfrm>
              <a:prstGeom prst="rect">
                <a:avLst/>
              </a:prstGeom>
              <a:solidFill>
                <a:srgbClr val="784848"/>
              </a:solidFill>
              <a:ln w="9525" algn="ctr">
                <a:noFill/>
                <a:miter lim="800000"/>
                <a:headEnd/>
                <a:tailEnd/>
              </a:ln>
            </p:spPr>
            <p:txBody>
              <a:bodyPr wrap="none" anchor="ctr"/>
              <a:lstStyle/>
              <a:p>
                <a:pPr algn="ctr"/>
                <a:r>
                  <a:rPr kumimoji="0" lang="en-US" altLang="ja-JP">
                    <a:solidFill>
                      <a:schemeClr val="bg1"/>
                    </a:solidFill>
                    <a:latin typeface="Calibri" pitchFamily="34" charset="0"/>
                    <a:ea typeface="標楷體" pitchFamily="65" charset="-120"/>
                  </a:rPr>
                  <a:t>B</a:t>
                </a:r>
              </a:p>
            </p:txBody>
          </p:sp>
          <p:sp>
            <p:nvSpPr>
              <p:cNvPr id="29720" name="Rectangle 16"/>
              <p:cNvSpPr>
                <a:spLocks noChangeArrowheads="1"/>
              </p:cNvSpPr>
              <p:nvPr/>
            </p:nvSpPr>
            <p:spPr bwMode="auto">
              <a:xfrm>
                <a:off x="576" y="2473"/>
                <a:ext cx="2880" cy="392"/>
              </a:xfrm>
              <a:prstGeom prst="rect">
                <a:avLst/>
              </a:prstGeom>
              <a:solidFill>
                <a:srgbClr val="E0A0A0"/>
              </a:solidFill>
              <a:ln w="9525" algn="ctr">
                <a:noFill/>
                <a:miter lim="800000"/>
                <a:headEnd/>
                <a:tailEnd/>
              </a:ln>
              <a:effectLst>
                <a:prstShdw prst="shdw17" dist="17961" dir="13500000">
                  <a:srgbClr val="866060"/>
                </a:prstShdw>
              </a:effectLst>
            </p:spPr>
            <p:txBody>
              <a:bodyPr wrap="none" anchor="ctr"/>
              <a:lstStyle/>
              <a:p>
                <a:r>
                  <a:rPr kumimoji="0" lang="zh-TW" altLang="en-US" sz="1600">
                    <a:latin typeface="Calibri" pitchFamily="34" charset="0"/>
                    <a:ea typeface="標楷體" pitchFamily="65" charset="-120"/>
                  </a:rPr>
                  <a:t>依內政部統計數據，截至今年</a:t>
                </a:r>
                <a:r>
                  <a:rPr kumimoji="0" lang="en-US" altLang="zh-TW" sz="1600">
                    <a:latin typeface="Calibri" pitchFamily="34" charset="0"/>
                    <a:ea typeface="標楷體" pitchFamily="65" charset="-120"/>
                  </a:rPr>
                  <a:t>5</a:t>
                </a:r>
                <a:r>
                  <a:rPr kumimoji="0" lang="zh-TW" altLang="en-US" sz="1600">
                    <a:latin typeface="Calibri" pitchFamily="34" charset="0"/>
                    <a:ea typeface="標楷體" pitchFamily="65" charset="-120"/>
                  </a:rPr>
                  <a:t>月全國老化指數為</a:t>
                </a:r>
                <a:endParaRPr kumimoji="0" lang="en-US" altLang="zh-TW" sz="1600">
                  <a:latin typeface="Calibri" pitchFamily="34" charset="0"/>
                  <a:ea typeface="標楷體" pitchFamily="65" charset="-120"/>
                </a:endParaRPr>
              </a:p>
              <a:p>
                <a:r>
                  <a:rPr kumimoji="0" lang="en-US" altLang="zh-TW" sz="1600">
                    <a:latin typeface="Calibri" pitchFamily="34" charset="0"/>
                    <a:ea typeface="標楷體" pitchFamily="65" charset="-120"/>
                  </a:rPr>
                  <a:t>94.9</a:t>
                </a:r>
                <a:r>
                  <a:rPr kumimoji="0" lang="zh-TW" altLang="en-US" sz="1600">
                    <a:latin typeface="Calibri" pitchFamily="34" charset="0"/>
                    <a:ea typeface="標楷體" pitchFamily="65" charset="-120"/>
                  </a:rPr>
                  <a:t>，嘉義縣高達</a:t>
                </a:r>
                <a:r>
                  <a:rPr kumimoji="0" lang="en-US" altLang="zh-TW" sz="1600">
                    <a:latin typeface="Calibri" pitchFamily="34" charset="0"/>
                    <a:ea typeface="標楷體" pitchFamily="65" charset="-120"/>
                  </a:rPr>
                  <a:t>166.83</a:t>
                </a:r>
                <a:r>
                  <a:rPr kumimoji="0" lang="zh-TW" altLang="en-US" sz="1600">
                    <a:latin typeface="Calibri" pitchFamily="34" charset="0"/>
                    <a:ea typeface="標楷體" pitchFamily="65" charset="-120"/>
                  </a:rPr>
                  <a:t>，老化程度仍位居全國之冠</a:t>
                </a:r>
                <a:endParaRPr kumimoji="0" lang="ja-JP" altLang="en-US" sz="1600">
                  <a:latin typeface="Calibri" pitchFamily="34" charset="0"/>
                  <a:ea typeface="標楷體" pitchFamily="65" charset="-120"/>
                </a:endParaRPr>
              </a:p>
            </p:txBody>
          </p:sp>
        </p:grpSp>
        <p:grpSp>
          <p:nvGrpSpPr>
            <p:cNvPr id="29704" name="Group 17"/>
            <p:cNvGrpSpPr>
              <a:grpSpLocks/>
            </p:cNvGrpSpPr>
            <p:nvPr/>
          </p:nvGrpSpPr>
          <p:grpSpPr bwMode="auto">
            <a:xfrm>
              <a:off x="457200" y="4805363"/>
              <a:ext cx="5638800" cy="1447800"/>
              <a:chOff x="288" y="3027"/>
              <a:chExt cx="3552" cy="912"/>
            </a:xfrm>
          </p:grpSpPr>
          <p:sp>
            <p:nvSpPr>
              <p:cNvPr id="8" name="AutoShape 18"/>
              <p:cNvSpPr>
                <a:spLocks noChangeArrowheads="1"/>
              </p:cNvSpPr>
              <p:nvPr/>
            </p:nvSpPr>
            <p:spPr bwMode="auto">
              <a:xfrm>
                <a:off x="288" y="3027"/>
                <a:ext cx="3552" cy="912"/>
              </a:xfrm>
              <a:prstGeom prst="homePlate">
                <a:avLst>
                  <a:gd name="adj" fmla="val 36730"/>
                </a:avLst>
              </a:prstGeom>
              <a:solidFill>
                <a:srgbClr val="E0A0A0"/>
              </a:solidFill>
              <a:ln w="9525" algn="ctr">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29712" name="Rectangle 19"/>
              <p:cNvSpPr>
                <a:spLocks noChangeArrowheads="1"/>
              </p:cNvSpPr>
              <p:nvPr/>
            </p:nvSpPr>
            <p:spPr bwMode="auto">
              <a:xfrm>
                <a:off x="576" y="3094"/>
                <a:ext cx="2880" cy="336"/>
              </a:xfrm>
              <a:prstGeom prst="rect">
                <a:avLst/>
              </a:prstGeom>
              <a:solidFill>
                <a:srgbClr val="E0A0A0"/>
              </a:solidFill>
              <a:ln w="9525" algn="ctr">
                <a:noFill/>
                <a:miter lim="800000"/>
                <a:headEnd/>
                <a:tailEnd/>
              </a:ln>
              <a:effectLst>
                <a:prstShdw prst="shdw17" dist="17961" dir="13500000">
                  <a:srgbClr val="866060"/>
                </a:prstShdw>
              </a:effectLst>
            </p:spPr>
            <p:txBody>
              <a:bodyPr wrap="none" anchor="ctr"/>
              <a:lstStyle/>
              <a:p>
                <a:r>
                  <a:rPr kumimoji="0" lang="zh-TW" altLang="en-US" sz="2000">
                    <a:latin typeface="Calibri" pitchFamily="34" charset="0"/>
                    <a:ea typeface="標楷體" pitchFamily="65" charset="-120"/>
                  </a:rPr>
                  <a:t>人口外流</a:t>
                </a:r>
                <a:endParaRPr kumimoji="0" lang="ja-JP" altLang="en-US" sz="2000">
                  <a:latin typeface="Calibri" pitchFamily="34" charset="0"/>
                  <a:ea typeface="標楷體" pitchFamily="65" charset="-120"/>
                </a:endParaRPr>
              </a:p>
            </p:txBody>
          </p:sp>
          <p:sp>
            <p:nvSpPr>
              <p:cNvPr id="29713" name="Rectangle 20"/>
              <p:cNvSpPr>
                <a:spLocks noChangeArrowheads="1"/>
              </p:cNvSpPr>
              <p:nvPr/>
            </p:nvSpPr>
            <p:spPr bwMode="auto">
              <a:xfrm>
                <a:off x="336" y="3081"/>
                <a:ext cx="240" cy="349"/>
              </a:xfrm>
              <a:prstGeom prst="rect">
                <a:avLst/>
              </a:prstGeom>
              <a:solidFill>
                <a:srgbClr val="784848"/>
              </a:solidFill>
              <a:ln w="9525" algn="ctr">
                <a:noFill/>
                <a:miter lim="800000"/>
                <a:headEnd/>
                <a:tailEnd/>
              </a:ln>
            </p:spPr>
            <p:txBody>
              <a:bodyPr wrap="none" anchor="ctr"/>
              <a:lstStyle/>
              <a:p>
                <a:pPr algn="ctr"/>
                <a:r>
                  <a:rPr kumimoji="0" lang="en-US" altLang="ja-JP">
                    <a:solidFill>
                      <a:schemeClr val="bg1"/>
                    </a:solidFill>
                    <a:latin typeface="Calibri" pitchFamily="34" charset="0"/>
                    <a:ea typeface="標楷體" pitchFamily="65" charset="-120"/>
                  </a:rPr>
                  <a:t>A</a:t>
                </a:r>
              </a:p>
            </p:txBody>
          </p:sp>
          <p:sp>
            <p:nvSpPr>
              <p:cNvPr id="29714" name="Rectangle 21"/>
              <p:cNvSpPr>
                <a:spLocks noChangeArrowheads="1"/>
              </p:cNvSpPr>
              <p:nvPr/>
            </p:nvSpPr>
            <p:spPr bwMode="auto">
              <a:xfrm>
                <a:off x="331" y="3477"/>
                <a:ext cx="240" cy="349"/>
              </a:xfrm>
              <a:prstGeom prst="rect">
                <a:avLst/>
              </a:prstGeom>
              <a:solidFill>
                <a:srgbClr val="784848"/>
              </a:solidFill>
              <a:ln w="9525" algn="ctr">
                <a:noFill/>
                <a:miter lim="800000"/>
                <a:headEnd/>
                <a:tailEnd/>
              </a:ln>
            </p:spPr>
            <p:txBody>
              <a:bodyPr wrap="none" anchor="ctr"/>
              <a:lstStyle/>
              <a:p>
                <a:pPr algn="ctr"/>
                <a:r>
                  <a:rPr kumimoji="0" lang="en-US" altLang="ja-JP">
                    <a:solidFill>
                      <a:schemeClr val="bg1"/>
                    </a:solidFill>
                    <a:latin typeface="Calibri" pitchFamily="34" charset="0"/>
                    <a:ea typeface="標楷體" pitchFamily="65" charset="-120"/>
                  </a:rPr>
                  <a:t>B</a:t>
                </a:r>
              </a:p>
            </p:txBody>
          </p:sp>
          <p:sp>
            <p:nvSpPr>
              <p:cNvPr id="29715" name="Rectangle 22"/>
              <p:cNvSpPr>
                <a:spLocks noChangeArrowheads="1"/>
              </p:cNvSpPr>
              <p:nvPr/>
            </p:nvSpPr>
            <p:spPr bwMode="auto">
              <a:xfrm>
                <a:off x="576" y="3490"/>
                <a:ext cx="2880" cy="336"/>
              </a:xfrm>
              <a:prstGeom prst="rect">
                <a:avLst/>
              </a:prstGeom>
              <a:solidFill>
                <a:srgbClr val="E0A0A0"/>
              </a:solidFill>
              <a:ln w="9525" algn="ctr">
                <a:noFill/>
                <a:miter lim="800000"/>
                <a:headEnd/>
                <a:tailEnd/>
              </a:ln>
              <a:effectLst>
                <a:prstShdw prst="shdw17" dist="17961" dir="13500000">
                  <a:srgbClr val="866060"/>
                </a:prstShdw>
              </a:effectLst>
            </p:spPr>
            <p:txBody>
              <a:bodyPr wrap="none" anchor="ctr"/>
              <a:lstStyle/>
              <a:p>
                <a:r>
                  <a:rPr kumimoji="0" lang="zh-TW" altLang="en-US" sz="1600">
                    <a:latin typeface="Calibri" pitchFamily="34" charset="0"/>
                    <a:ea typeface="標楷體" pitchFamily="65" charset="-120"/>
                  </a:rPr>
                  <a:t>依戶政統計本縣人口</a:t>
                </a:r>
                <a:r>
                  <a:rPr kumimoji="0" lang="en-US" altLang="zh-TW" sz="1600">
                    <a:latin typeface="Calibri" pitchFamily="34" charset="0"/>
                    <a:ea typeface="標楷體" pitchFamily="65" charset="-120"/>
                  </a:rPr>
                  <a:t>105</a:t>
                </a:r>
                <a:r>
                  <a:rPr kumimoji="0" lang="zh-TW" altLang="en-US" sz="1600">
                    <a:latin typeface="Calibri" pitchFamily="34" charset="0"/>
                    <a:ea typeface="標楷體" pitchFamily="65" charset="-120"/>
                  </a:rPr>
                  <a:t>年</a:t>
                </a:r>
                <a:r>
                  <a:rPr kumimoji="0" lang="en-US" altLang="zh-TW" sz="1600">
                    <a:latin typeface="Calibri" pitchFamily="34" charset="0"/>
                    <a:ea typeface="標楷體" pitchFamily="65" charset="-120"/>
                  </a:rPr>
                  <a:t>3</a:t>
                </a:r>
                <a:r>
                  <a:rPr kumimoji="0" lang="zh-TW" altLang="en-US" sz="1600">
                    <a:latin typeface="Calibri" pitchFamily="34" charset="0"/>
                    <a:ea typeface="標楷體" pitchFamily="65" charset="-120"/>
                  </a:rPr>
                  <a:t>月底止</a:t>
                </a:r>
                <a:r>
                  <a:rPr kumimoji="0" lang="en-US" altLang="zh-TW" sz="1600">
                    <a:latin typeface="Calibri" pitchFamily="34" charset="0"/>
                    <a:ea typeface="標楷體" pitchFamily="65" charset="-120"/>
                  </a:rPr>
                  <a:t>518,507</a:t>
                </a:r>
                <a:r>
                  <a:rPr kumimoji="0" lang="zh-TW" altLang="en-US" sz="1600">
                    <a:latin typeface="Calibri" pitchFamily="34" charset="0"/>
                    <a:ea typeface="標楷體" pitchFamily="65" charset="-120"/>
                  </a:rPr>
                  <a:t>人，</a:t>
                </a:r>
                <a:endParaRPr kumimoji="0" lang="en-US" altLang="zh-TW" sz="1600">
                  <a:latin typeface="Calibri" pitchFamily="34" charset="0"/>
                  <a:ea typeface="標楷體" pitchFamily="65" charset="-120"/>
                </a:endParaRPr>
              </a:p>
              <a:p>
                <a:r>
                  <a:rPr kumimoji="0" lang="zh-TW" altLang="en-US" sz="1600">
                    <a:latin typeface="Calibri" pitchFamily="34" charset="0"/>
                    <a:ea typeface="標楷體" pitchFamily="65" charset="-120"/>
                  </a:rPr>
                  <a:t>相較</a:t>
                </a:r>
                <a:r>
                  <a:rPr kumimoji="0" lang="en-US" altLang="zh-TW" sz="1600">
                    <a:latin typeface="Calibri" pitchFamily="34" charset="0"/>
                    <a:ea typeface="標楷體" pitchFamily="65" charset="-120"/>
                  </a:rPr>
                  <a:t>10</a:t>
                </a:r>
                <a:r>
                  <a:rPr kumimoji="0" lang="zh-TW" altLang="en-US" sz="1600">
                    <a:latin typeface="Calibri" pitchFamily="34" charset="0"/>
                    <a:ea typeface="標楷體" pitchFamily="65" charset="-120"/>
                  </a:rPr>
                  <a:t>年前的</a:t>
                </a:r>
                <a:r>
                  <a:rPr kumimoji="0" lang="en-US" altLang="zh-TW" sz="1600">
                    <a:latin typeface="Calibri" pitchFamily="34" charset="0"/>
                    <a:ea typeface="標楷體" pitchFamily="65" charset="-120"/>
                  </a:rPr>
                  <a:t>95</a:t>
                </a:r>
                <a:r>
                  <a:rPr kumimoji="0" lang="zh-TW" altLang="en-US" sz="1600">
                    <a:latin typeface="Calibri" pitchFamily="34" charset="0"/>
                    <a:ea typeface="標楷體" pitchFamily="65" charset="-120"/>
                  </a:rPr>
                  <a:t>年</a:t>
                </a:r>
                <a:r>
                  <a:rPr kumimoji="0" lang="en-US" altLang="zh-TW" sz="1600">
                    <a:latin typeface="Calibri" pitchFamily="34" charset="0"/>
                    <a:ea typeface="標楷體" pitchFamily="65" charset="-120"/>
                  </a:rPr>
                  <a:t>553,841</a:t>
                </a:r>
                <a:r>
                  <a:rPr kumimoji="0" lang="zh-TW" altLang="en-US" sz="1600">
                    <a:latin typeface="Calibri" pitchFamily="34" charset="0"/>
                    <a:ea typeface="標楷體" pitchFamily="65" charset="-120"/>
                  </a:rPr>
                  <a:t>人，已減少</a:t>
                </a:r>
                <a:r>
                  <a:rPr kumimoji="0" lang="en-US" altLang="zh-TW" sz="1600">
                    <a:latin typeface="Calibri" pitchFamily="34" charset="0"/>
                    <a:ea typeface="標楷體" pitchFamily="65" charset="-120"/>
                  </a:rPr>
                  <a:t>35,334</a:t>
                </a:r>
                <a:r>
                  <a:rPr kumimoji="0" lang="zh-TW" altLang="en-US" sz="1600">
                    <a:latin typeface="Calibri" pitchFamily="34" charset="0"/>
                    <a:ea typeface="標楷體" pitchFamily="65" charset="-120"/>
                  </a:rPr>
                  <a:t>人</a:t>
                </a:r>
                <a:endParaRPr kumimoji="0" lang="ja-JP" altLang="en-US" sz="1600">
                  <a:latin typeface="Calibri" pitchFamily="34" charset="0"/>
                  <a:ea typeface="標楷體" pitchFamily="65" charset="-120"/>
                </a:endParaRPr>
              </a:p>
            </p:txBody>
          </p:sp>
        </p:grpSp>
        <p:grpSp>
          <p:nvGrpSpPr>
            <p:cNvPr id="29705" name="Group 5"/>
            <p:cNvGrpSpPr>
              <a:grpSpLocks/>
            </p:cNvGrpSpPr>
            <p:nvPr/>
          </p:nvGrpSpPr>
          <p:grpSpPr bwMode="auto">
            <a:xfrm>
              <a:off x="467544" y="-117871"/>
              <a:ext cx="5638800" cy="1614488"/>
              <a:chOff x="288" y="903"/>
              <a:chExt cx="3552" cy="1017"/>
            </a:xfrm>
          </p:grpSpPr>
          <p:sp>
            <p:nvSpPr>
              <p:cNvPr id="25" name="AutoShape 6"/>
              <p:cNvSpPr>
                <a:spLocks noChangeArrowheads="1"/>
              </p:cNvSpPr>
              <p:nvPr/>
            </p:nvSpPr>
            <p:spPr bwMode="auto">
              <a:xfrm>
                <a:off x="288" y="903"/>
                <a:ext cx="3552" cy="1017"/>
              </a:xfrm>
              <a:prstGeom prst="homePlate">
                <a:avLst>
                  <a:gd name="adj" fmla="val 36730"/>
                </a:avLst>
              </a:prstGeom>
              <a:solidFill>
                <a:srgbClr val="E0A0A0"/>
              </a:solidFill>
              <a:ln w="9525" algn="ctr">
                <a:no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kumimoji="0" lang="zh-TW" altLang="en-US">
                  <a:latin typeface="+mn-lt"/>
                  <a:ea typeface="+mn-ea"/>
                </a:endParaRPr>
              </a:p>
            </p:txBody>
          </p:sp>
          <p:sp>
            <p:nvSpPr>
              <p:cNvPr id="29707" name="Rectangle 7"/>
              <p:cNvSpPr>
                <a:spLocks noChangeArrowheads="1"/>
              </p:cNvSpPr>
              <p:nvPr/>
            </p:nvSpPr>
            <p:spPr bwMode="auto">
              <a:xfrm>
                <a:off x="576" y="1017"/>
                <a:ext cx="2880" cy="336"/>
              </a:xfrm>
              <a:prstGeom prst="rect">
                <a:avLst/>
              </a:prstGeom>
              <a:solidFill>
                <a:srgbClr val="E0A0A0"/>
              </a:solidFill>
              <a:ln w="9525" algn="ctr">
                <a:noFill/>
                <a:miter lim="800000"/>
                <a:headEnd/>
                <a:tailEnd/>
              </a:ln>
              <a:effectLst>
                <a:prstShdw prst="shdw17" dist="17961" dir="13500000">
                  <a:srgbClr val="866060"/>
                </a:prstShdw>
              </a:effectLst>
            </p:spPr>
            <p:txBody>
              <a:bodyPr wrap="none" anchor="ctr"/>
              <a:lstStyle/>
              <a:p>
                <a:r>
                  <a:rPr kumimoji="0" lang="zh-TW" altLang="en-US" sz="2000">
                    <a:latin typeface="Calibri" pitchFamily="34" charset="0"/>
                    <a:ea typeface="標楷體" pitchFamily="65" charset="-120"/>
                  </a:rPr>
                  <a:t>工業發展緩慢</a:t>
                </a:r>
                <a:endParaRPr kumimoji="0" lang="ja-JP" altLang="en-US" sz="2000">
                  <a:latin typeface="Calibri" pitchFamily="34" charset="0"/>
                  <a:ea typeface="標楷體" pitchFamily="65" charset="-120"/>
                </a:endParaRPr>
              </a:p>
            </p:txBody>
          </p:sp>
          <p:sp>
            <p:nvSpPr>
              <p:cNvPr id="29708" name="Rectangle 8"/>
              <p:cNvSpPr>
                <a:spLocks noChangeArrowheads="1"/>
              </p:cNvSpPr>
              <p:nvPr/>
            </p:nvSpPr>
            <p:spPr bwMode="auto">
              <a:xfrm>
                <a:off x="336" y="1017"/>
                <a:ext cx="240" cy="349"/>
              </a:xfrm>
              <a:prstGeom prst="rect">
                <a:avLst/>
              </a:prstGeom>
              <a:solidFill>
                <a:srgbClr val="784848"/>
              </a:solidFill>
              <a:ln w="9525" algn="ctr">
                <a:noFill/>
                <a:miter lim="800000"/>
                <a:headEnd/>
                <a:tailEnd/>
              </a:ln>
            </p:spPr>
            <p:txBody>
              <a:bodyPr wrap="none" anchor="ctr"/>
              <a:lstStyle/>
              <a:p>
                <a:pPr algn="ctr"/>
                <a:r>
                  <a:rPr kumimoji="0" lang="en-US" altLang="ja-JP">
                    <a:solidFill>
                      <a:schemeClr val="bg1"/>
                    </a:solidFill>
                    <a:latin typeface="Calibri" pitchFamily="34" charset="0"/>
                    <a:ea typeface="標楷體" pitchFamily="65" charset="-120"/>
                  </a:rPr>
                  <a:t>A</a:t>
                </a:r>
              </a:p>
            </p:txBody>
          </p:sp>
          <p:sp>
            <p:nvSpPr>
              <p:cNvPr id="29709" name="Rectangle 9"/>
              <p:cNvSpPr>
                <a:spLocks noChangeArrowheads="1"/>
              </p:cNvSpPr>
              <p:nvPr/>
            </p:nvSpPr>
            <p:spPr bwMode="auto">
              <a:xfrm>
                <a:off x="331" y="1469"/>
                <a:ext cx="240" cy="436"/>
              </a:xfrm>
              <a:prstGeom prst="rect">
                <a:avLst/>
              </a:prstGeom>
              <a:solidFill>
                <a:srgbClr val="784848"/>
              </a:solidFill>
              <a:ln w="9525" algn="ctr">
                <a:noFill/>
                <a:miter lim="800000"/>
                <a:headEnd/>
                <a:tailEnd/>
              </a:ln>
            </p:spPr>
            <p:txBody>
              <a:bodyPr wrap="none" anchor="ctr"/>
              <a:lstStyle/>
              <a:p>
                <a:pPr algn="ctr"/>
                <a:r>
                  <a:rPr kumimoji="0" lang="en-US" altLang="ja-JP">
                    <a:solidFill>
                      <a:schemeClr val="bg1"/>
                    </a:solidFill>
                    <a:latin typeface="Calibri" pitchFamily="34" charset="0"/>
                    <a:ea typeface="標楷體" pitchFamily="65" charset="-120"/>
                  </a:rPr>
                  <a:t>B</a:t>
                </a:r>
              </a:p>
            </p:txBody>
          </p:sp>
          <p:sp>
            <p:nvSpPr>
              <p:cNvPr id="29710" name="Rectangle 10"/>
              <p:cNvSpPr>
                <a:spLocks noChangeArrowheads="1"/>
              </p:cNvSpPr>
              <p:nvPr/>
            </p:nvSpPr>
            <p:spPr bwMode="auto">
              <a:xfrm>
                <a:off x="576" y="1412"/>
                <a:ext cx="2880" cy="481"/>
              </a:xfrm>
              <a:prstGeom prst="rect">
                <a:avLst/>
              </a:prstGeom>
              <a:solidFill>
                <a:srgbClr val="E0A0A0"/>
              </a:solidFill>
              <a:ln w="9525" algn="ctr">
                <a:noFill/>
                <a:miter lim="800000"/>
                <a:headEnd/>
                <a:tailEnd/>
              </a:ln>
              <a:effectLst>
                <a:prstShdw prst="shdw17" dist="17961" dir="13500000">
                  <a:srgbClr val="866060"/>
                </a:prstShdw>
              </a:effectLst>
            </p:spPr>
            <p:txBody>
              <a:bodyPr wrap="none" anchor="ctr"/>
              <a:lstStyle/>
              <a:p>
                <a:r>
                  <a:rPr kumimoji="0" lang="zh-TW" altLang="en-US" sz="1600">
                    <a:latin typeface="Calibri" pitchFamily="34" charset="0"/>
                    <a:ea typeface="標楷體" pitchFamily="65" charset="-120"/>
                  </a:rPr>
                  <a:t>早期工業局開發之工業區已老舊擁擠不敷使用，</a:t>
                </a:r>
                <a:endParaRPr kumimoji="0" lang="en-US" altLang="zh-TW" sz="1600">
                  <a:latin typeface="Calibri" pitchFamily="34" charset="0"/>
                  <a:ea typeface="標楷體" pitchFamily="65" charset="-120"/>
                </a:endParaRPr>
              </a:p>
              <a:p>
                <a:r>
                  <a:rPr kumimoji="0" lang="zh-TW" altLang="en-US" sz="1600">
                    <a:latin typeface="Calibri" pitchFamily="34" charset="0"/>
                    <a:ea typeface="標楷體" pitchFamily="65" charset="-120"/>
                  </a:rPr>
                  <a:t>發展緩慢，整體經濟發展衰頹不振</a:t>
                </a:r>
                <a:endParaRPr kumimoji="0" lang="en-US" altLang="zh-TW" sz="1600">
                  <a:latin typeface="Calibri" pitchFamily="34" charset="0"/>
                  <a:ea typeface="標楷體" pitchFamily="65" charset="-120"/>
                </a:endParaRPr>
              </a:p>
            </p:txBody>
          </p:sp>
        </p:grpSp>
      </p:grpSp>
      <p:sp>
        <p:nvSpPr>
          <p:cNvPr id="29700" name="文字方塊 31"/>
          <p:cNvSpPr txBox="1">
            <a:spLocks noChangeArrowheads="1"/>
          </p:cNvSpPr>
          <p:nvPr/>
        </p:nvSpPr>
        <p:spPr bwMode="auto">
          <a:xfrm>
            <a:off x="1187450" y="260350"/>
            <a:ext cx="6913563"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叁</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大埔美精密機械園區開發</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緣起</a:t>
            </a:r>
            <a:endParaRPr kumimoji="0" lang="zh-TW" altLang="en-US" sz="2400" b="1" dirty="0">
              <a:latin typeface="標楷體" pitchFamily="65" charset="-120"/>
              <a:ea typeface="標楷體" pitchFamily="65" charset="-120"/>
            </a:endParaRPr>
          </a:p>
        </p:txBody>
      </p:sp>
      <p:sp>
        <p:nvSpPr>
          <p:cNvPr id="29701" name="投影片編號版面配置區 3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363CA0-3BD7-4062-8C43-FC2C85824E4F}" type="slidenum">
              <a:rPr lang="zh-TW" altLang="en-US">
                <a:solidFill>
                  <a:schemeClr val="tx1"/>
                </a:solidFill>
              </a:rPr>
              <a:pPr fontAlgn="base">
                <a:spcBef>
                  <a:spcPct val="0"/>
                </a:spcBef>
                <a:spcAft>
                  <a:spcPct val="0"/>
                </a:spcAft>
              </a:pPr>
              <a:t>16</a:t>
            </a:fld>
            <a:endParaRPr lang="en-US" altLang="zh-TW">
              <a:solidFill>
                <a:schemeClr val="tx1"/>
              </a:solidFill>
            </a:endParaRPr>
          </a:p>
        </p:txBody>
      </p:sp>
    </p:spTree>
    <p:extLst>
      <p:ext uri="{BB962C8B-B14F-4D97-AF65-F5344CB8AC3E}">
        <p14:creationId xmlns:p14="http://schemas.microsoft.com/office/powerpoint/2010/main" val="2258193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115888"/>
            <a:ext cx="9142413" cy="6856412"/>
          </a:xfrm>
          <a:prstGeom prst="rect">
            <a:avLst/>
          </a:prstGeom>
          <a:noFill/>
          <a:ln w="9525">
            <a:noFill/>
            <a:miter lim="800000"/>
            <a:headEnd/>
            <a:tailEnd/>
          </a:ln>
        </p:spPr>
      </p:pic>
      <p:grpSp>
        <p:nvGrpSpPr>
          <p:cNvPr id="30722" name="群組 45"/>
          <p:cNvGrpSpPr>
            <a:grpSpLocks/>
          </p:cNvGrpSpPr>
          <p:nvPr/>
        </p:nvGrpSpPr>
        <p:grpSpPr bwMode="auto">
          <a:xfrm>
            <a:off x="4659313" y="722313"/>
            <a:ext cx="4484687" cy="5816600"/>
            <a:chOff x="621189" y="965522"/>
            <a:chExt cx="4484211" cy="5816278"/>
          </a:xfrm>
        </p:grpSpPr>
        <p:pic>
          <p:nvPicPr>
            <p:cNvPr id="30736" name="圖片 46"/>
            <p:cNvPicPr>
              <a:picLocks noChangeAspect="1"/>
            </p:cNvPicPr>
            <p:nvPr/>
          </p:nvPicPr>
          <p:blipFill>
            <a:blip r:embed="rId3"/>
            <a:srcRect t="15190"/>
            <a:stretch>
              <a:fillRect/>
            </a:stretch>
          </p:blipFill>
          <p:spPr bwMode="auto">
            <a:xfrm>
              <a:off x="895767" y="965522"/>
              <a:ext cx="4209633" cy="5816278"/>
            </a:xfrm>
            <a:prstGeom prst="rect">
              <a:avLst/>
            </a:prstGeom>
            <a:noFill/>
            <a:ln w="9525">
              <a:noFill/>
              <a:miter lim="800000"/>
              <a:headEnd/>
              <a:tailEnd/>
            </a:ln>
          </p:spPr>
        </p:pic>
        <p:cxnSp>
          <p:nvCxnSpPr>
            <p:cNvPr id="30737" name="直線單箭頭接點 47"/>
            <p:cNvCxnSpPr>
              <a:cxnSpLocks noChangeShapeType="1"/>
            </p:cNvCxnSpPr>
            <p:nvPr/>
          </p:nvCxnSpPr>
          <p:spPr bwMode="auto">
            <a:xfrm>
              <a:off x="895767" y="2971800"/>
              <a:ext cx="1600200" cy="0"/>
            </a:xfrm>
            <a:prstGeom prst="straightConnector1">
              <a:avLst/>
            </a:prstGeom>
            <a:noFill/>
            <a:ln w="28575" algn="ctr">
              <a:solidFill>
                <a:srgbClr val="0070C0"/>
              </a:solidFill>
              <a:round/>
              <a:headEnd/>
              <a:tailEnd type="oval" w="med" len="med"/>
            </a:ln>
          </p:spPr>
        </p:cxnSp>
        <p:sp>
          <p:nvSpPr>
            <p:cNvPr id="8" name="文字方塊 7"/>
            <p:cNvSpPr txBox="1"/>
            <p:nvPr/>
          </p:nvSpPr>
          <p:spPr>
            <a:xfrm>
              <a:off x="830717" y="2932325"/>
              <a:ext cx="903191" cy="954035"/>
            </a:xfrm>
            <a:prstGeom prst="rect">
              <a:avLst/>
            </a:prstGeom>
            <a:noFill/>
          </p:spPr>
          <p:txBody>
            <a:bodyPr wrap="none">
              <a:spAutoFit/>
            </a:bodyPr>
            <a:lstStyle/>
            <a:p>
              <a:pPr fontAlgn="auto">
                <a:spcBef>
                  <a:spcPts val="0"/>
                </a:spcBef>
                <a:spcAft>
                  <a:spcPts val="0"/>
                </a:spcAft>
                <a:defRPr/>
              </a:pPr>
              <a:r>
                <a:rPr kumimoji="0" lang="zh-TW" altLang="en-US" sz="1400" kern="0" dirty="0">
                  <a:solidFill>
                    <a:srgbClr val="0070C0"/>
                  </a:solidFill>
                  <a:latin typeface="Arial"/>
                  <a:ea typeface="華康中黑體"/>
                </a:rPr>
                <a:t>工具機</a:t>
              </a:r>
              <a:endParaRPr kumimoji="0" lang="en-US" altLang="zh-TW" sz="1400" kern="0" dirty="0">
                <a:solidFill>
                  <a:srgbClr val="0070C0"/>
                </a:solidFill>
                <a:latin typeface="Arial"/>
                <a:ea typeface="華康中黑體"/>
              </a:endParaRPr>
            </a:p>
            <a:p>
              <a:pPr fontAlgn="auto">
                <a:spcBef>
                  <a:spcPts val="0"/>
                </a:spcBef>
                <a:spcAft>
                  <a:spcPts val="0"/>
                </a:spcAft>
                <a:defRPr/>
              </a:pPr>
              <a:r>
                <a:rPr kumimoji="0" lang="zh-TW" altLang="en-US" sz="1400" kern="0" dirty="0">
                  <a:solidFill>
                    <a:srgbClr val="0070C0"/>
                  </a:solidFill>
                  <a:latin typeface="Arial"/>
                  <a:ea typeface="華康中黑體"/>
                </a:rPr>
                <a:t>手工具</a:t>
              </a:r>
              <a:endParaRPr kumimoji="0" lang="en-US" altLang="zh-TW" sz="1400" kern="0" dirty="0">
                <a:solidFill>
                  <a:srgbClr val="0070C0"/>
                </a:solidFill>
                <a:latin typeface="Arial"/>
                <a:ea typeface="華康中黑體"/>
              </a:endParaRPr>
            </a:p>
            <a:p>
              <a:pPr fontAlgn="auto">
                <a:spcBef>
                  <a:spcPts val="0"/>
                </a:spcBef>
                <a:spcAft>
                  <a:spcPts val="0"/>
                </a:spcAft>
                <a:defRPr/>
              </a:pPr>
              <a:r>
                <a:rPr kumimoji="0" lang="zh-TW" altLang="en-US" sz="1400" kern="0" dirty="0">
                  <a:solidFill>
                    <a:srgbClr val="0070C0"/>
                  </a:solidFill>
                  <a:latin typeface="Arial"/>
                  <a:ea typeface="華康中黑體"/>
                </a:rPr>
                <a:t>木工機械</a:t>
              </a:r>
              <a:endParaRPr kumimoji="0" lang="en-US" altLang="zh-TW" sz="1400" kern="0" dirty="0">
                <a:solidFill>
                  <a:srgbClr val="0070C0"/>
                </a:solidFill>
                <a:latin typeface="Arial"/>
                <a:ea typeface="華康中黑體"/>
              </a:endParaRPr>
            </a:p>
            <a:p>
              <a:pPr fontAlgn="auto">
                <a:spcBef>
                  <a:spcPts val="0"/>
                </a:spcBef>
                <a:spcAft>
                  <a:spcPts val="0"/>
                </a:spcAft>
                <a:defRPr/>
              </a:pPr>
              <a:r>
                <a:rPr kumimoji="0" lang="zh-TW" altLang="en-US" sz="1400" kern="0" dirty="0">
                  <a:solidFill>
                    <a:srgbClr val="0070C0"/>
                  </a:solidFill>
                  <a:latin typeface="Arial"/>
                  <a:ea typeface="華康中黑體"/>
                </a:rPr>
                <a:t>製鞋機械</a:t>
              </a:r>
            </a:p>
          </p:txBody>
        </p:sp>
        <p:cxnSp>
          <p:nvCxnSpPr>
            <p:cNvPr id="30739" name="直線單箭頭接點 49"/>
            <p:cNvCxnSpPr>
              <a:cxnSpLocks noChangeShapeType="1"/>
            </p:cNvCxnSpPr>
            <p:nvPr/>
          </p:nvCxnSpPr>
          <p:spPr bwMode="auto">
            <a:xfrm>
              <a:off x="3305367" y="3540600"/>
              <a:ext cx="1600200" cy="0"/>
            </a:xfrm>
            <a:prstGeom prst="straightConnector1">
              <a:avLst/>
            </a:prstGeom>
            <a:noFill/>
            <a:ln w="28575" algn="ctr">
              <a:solidFill>
                <a:srgbClr val="0070C0"/>
              </a:solidFill>
              <a:round/>
              <a:headEnd type="oval" w="med" len="med"/>
              <a:tailEnd/>
            </a:ln>
          </p:spPr>
        </p:cxnSp>
        <p:sp>
          <p:nvSpPr>
            <p:cNvPr id="10" name="文字方塊 9"/>
            <p:cNvSpPr txBox="1"/>
            <p:nvPr/>
          </p:nvSpPr>
          <p:spPr>
            <a:xfrm>
              <a:off x="3927600" y="3560940"/>
              <a:ext cx="1082560" cy="307958"/>
            </a:xfrm>
            <a:prstGeom prst="rect">
              <a:avLst/>
            </a:prstGeom>
            <a:noFill/>
          </p:spPr>
          <p:txBody>
            <a:bodyPr wrap="none">
              <a:spAutoFit/>
            </a:bodyPr>
            <a:lstStyle/>
            <a:p>
              <a:pPr fontAlgn="auto">
                <a:spcBef>
                  <a:spcPts val="0"/>
                </a:spcBef>
                <a:spcAft>
                  <a:spcPts val="0"/>
                </a:spcAft>
                <a:defRPr/>
              </a:pPr>
              <a:r>
                <a:rPr kumimoji="0" lang="zh-TW" altLang="en-US" sz="1400" kern="0" dirty="0">
                  <a:solidFill>
                    <a:srgbClr val="0070C0"/>
                  </a:solidFill>
                  <a:latin typeface="Arial"/>
                  <a:ea typeface="華康中黑體"/>
                </a:rPr>
                <a:t>橡塑膠機械</a:t>
              </a:r>
            </a:p>
          </p:txBody>
        </p:sp>
        <p:cxnSp>
          <p:nvCxnSpPr>
            <p:cNvPr id="30741" name="直線單箭頭接點 51"/>
            <p:cNvCxnSpPr>
              <a:cxnSpLocks noChangeShapeType="1"/>
            </p:cNvCxnSpPr>
            <p:nvPr/>
          </p:nvCxnSpPr>
          <p:spPr bwMode="auto">
            <a:xfrm>
              <a:off x="685799" y="4572000"/>
              <a:ext cx="1152000" cy="0"/>
            </a:xfrm>
            <a:prstGeom prst="straightConnector1">
              <a:avLst/>
            </a:prstGeom>
            <a:noFill/>
            <a:ln w="28575" algn="ctr">
              <a:solidFill>
                <a:srgbClr val="F57B17"/>
              </a:solidFill>
              <a:round/>
              <a:headEnd/>
              <a:tailEnd type="oval" w="med" len="med"/>
            </a:ln>
          </p:spPr>
        </p:cxnSp>
        <p:sp>
          <p:nvSpPr>
            <p:cNvPr id="12" name="文字方塊 11"/>
            <p:cNvSpPr txBox="1"/>
            <p:nvPr/>
          </p:nvSpPr>
          <p:spPr>
            <a:xfrm>
              <a:off x="621189" y="4532437"/>
              <a:ext cx="1082560" cy="307958"/>
            </a:xfrm>
            <a:prstGeom prst="rect">
              <a:avLst/>
            </a:prstGeom>
            <a:noFill/>
          </p:spPr>
          <p:txBody>
            <a:bodyPr wrap="none">
              <a:spAutoFit/>
            </a:bodyPr>
            <a:lstStyle/>
            <a:p>
              <a:pPr fontAlgn="auto">
                <a:spcBef>
                  <a:spcPts val="0"/>
                </a:spcBef>
                <a:spcAft>
                  <a:spcPts val="0"/>
                </a:spcAft>
                <a:defRPr/>
              </a:pPr>
              <a:r>
                <a:rPr kumimoji="0" lang="zh-TW" altLang="en-US" sz="1400" kern="0" dirty="0">
                  <a:solidFill>
                    <a:srgbClr val="F57B17"/>
                  </a:solidFill>
                  <a:latin typeface="Arial"/>
                  <a:ea typeface="華康中黑體"/>
                </a:rPr>
                <a:t>橡塑膠機械</a:t>
              </a:r>
            </a:p>
          </p:txBody>
        </p:sp>
        <p:cxnSp>
          <p:nvCxnSpPr>
            <p:cNvPr id="30743" name="直線單箭頭接點 53"/>
            <p:cNvCxnSpPr>
              <a:cxnSpLocks noChangeShapeType="1"/>
            </p:cNvCxnSpPr>
            <p:nvPr/>
          </p:nvCxnSpPr>
          <p:spPr bwMode="auto">
            <a:xfrm>
              <a:off x="990600" y="5269452"/>
              <a:ext cx="1200567" cy="0"/>
            </a:xfrm>
            <a:prstGeom prst="straightConnector1">
              <a:avLst/>
            </a:prstGeom>
            <a:noFill/>
            <a:ln w="28575" algn="ctr">
              <a:solidFill>
                <a:srgbClr val="F57B17"/>
              </a:solidFill>
              <a:round/>
              <a:headEnd/>
              <a:tailEnd type="oval" w="med" len="med"/>
            </a:ln>
          </p:spPr>
        </p:cxnSp>
        <p:sp>
          <p:nvSpPr>
            <p:cNvPr id="14" name="文字方塊 13"/>
            <p:cNvSpPr txBox="1"/>
            <p:nvPr/>
          </p:nvSpPr>
          <p:spPr>
            <a:xfrm>
              <a:off x="925957" y="5229311"/>
              <a:ext cx="903191" cy="307958"/>
            </a:xfrm>
            <a:prstGeom prst="rect">
              <a:avLst/>
            </a:prstGeom>
            <a:noFill/>
          </p:spPr>
          <p:txBody>
            <a:bodyPr wrap="none">
              <a:spAutoFit/>
            </a:bodyPr>
            <a:lstStyle/>
            <a:p>
              <a:pPr fontAlgn="auto">
                <a:spcBef>
                  <a:spcPts val="0"/>
                </a:spcBef>
                <a:spcAft>
                  <a:spcPts val="0"/>
                </a:spcAft>
                <a:defRPr/>
              </a:pPr>
              <a:r>
                <a:rPr kumimoji="0" lang="zh-TW" altLang="en-US" sz="1400" kern="0" dirty="0">
                  <a:solidFill>
                    <a:srgbClr val="F57B17"/>
                  </a:solidFill>
                  <a:latin typeface="Arial"/>
                  <a:ea typeface="華康中黑體"/>
                </a:rPr>
                <a:t>化工機械</a:t>
              </a:r>
            </a:p>
          </p:txBody>
        </p:sp>
        <p:sp>
          <p:nvSpPr>
            <p:cNvPr id="15" name="向下箭號 14"/>
            <p:cNvSpPr/>
            <p:nvPr/>
          </p:nvSpPr>
          <p:spPr>
            <a:xfrm rot="1492007">
              <a:off x="2362491" y="2848193"/>
              <a:ext cx="768268" cy="1098489"/>
            </a:xfrm>
            <a:prstGeom prst="downArrow">
              <a:avLst/>
            </a:prstGeom>
            <a:solidFill>
              <a:srgbClr val="CF5193">
                <a:alpha val="69804"/>
              </a:srgbClr>
            </a:solidFill>
            <a:ln w="25400" cap="flat" cmpd="sng" algn="ctr">
              <a:noFill/>
              <a:prstDash val="solid"/>
            </a:ln>
            <a:effectLst/>
          </p:spPr>
          <p:txBody>
            <a:bodyPr anchor="ctr"/>
            <a:lstStyle/>
            <a:p>
              <a:pPr algn="ctr" fontAlgn="auto">
                <a:spcBef>
                  <a:spcPts val="0"/>
                </a:spcBef>
                <a:spcAft>
                  <a:spcPts val="0"/>
                </a:spcAft>
                <a:defRPr/>
              </a:pPr>
              <a:endParaRPr kumimoji="0" lang="zh-TW" altLang="en-US" kern="0">
                <a:solidFill>
                  <a:prstClr val="white"/>
                </a:solidFill>
                <a:latin typeface="Arial"/>
                <a:ea typeface="華康中黑體"/>
              </a:endParaRPr>
            </a:p>
          </p:txBody>
        </p:sp>
        <p:sp>
          <p:nvSpPr>
            <p:cNvPr id="16" name="向下箭號 15"/>
            <p:cNvSpPr/>
            <p:nvPr/>
          </p:nvSpPr>
          <p:spPr>
            <a:xfrm rot="11432201">
              <a:off x="1933912" y="4075262"/>
              <a:ext cx="771443" cy="1096902"/>
            </a:xfrm>
            <a:prstGeom prst="downArrow">
              <a:avLst/>
            </a:prstGeom>
            <a:solidFill>
              <a:srgbClr val="CF5193">
                <a:alpha val="69804"/>
              </a:srgbClr>
            </a:solidFill>
            <a:ln w="25400" cap="flat" cmpd="sng" algn="ctr">
              <a:noFill/>
              <a:prstDash val="solid"/>
            </a:ln>
            <a:effectLst/>
          </p:spPr>
          <p:txBody>
            <a:bodyPr anchor="ctr"/>
            <a:lstStyle/>
            <a:p>
              <a:pPr algn="ctr" fontAlgn="auto">
                <a:spcBef>
                  <a:spcPts val="0"/>
                </a:spcBef>
                <a:spcAft>
                  <a:spcPts val="0"/>
                </a:spcAft>
                <a:defRPr/>
              </a:pPr>
              <a:endParaRPr kumimoji="0" lang="zh-TW" altLang="en-US" kern="0">
                <a:solidFill>
                  <a:prstClr val="white"/>
                </a:solidFill>
                <a:latin typeface="Arial"/>
                <a:ea typeface="華康中黑體"/>
              </a:endParaRPr>
            </a:p>
          </p:txBody>
        </p:sp>
        <p:sp>
          <p:nvSpPr>
            <p:cNvPr id="17" name="圓角矩形 16"/>
            <p:cNvSpPr/>
            <p:nvPr/>
          </p:nvSpPr>
          <p:spPr>
            <a:xfrm>
              <a:off x="2351380" y="3913346"/>
              <a:ext cx="144447" cy="144455"/>
            </a:xfrm>
            <a:prstGeom prst="roundRect">
              <a:avLst>
                <a:gd name="adj" fmla="val 50000"/>
              </a:avLst>
            </a:prstGeom>
            <a:solidFill>
              <a:srgbClr val="FF0000">
                <a:alpha val="89804"/>
              </a:srgbClr>
            </a:solidFill>
            <a:ln w="25400" cap="flat" cmpd="sng" algn="ctr">
              <a:noFill/>
              <a:prstDash val="solid"/>
            </a:ln>
            <a:effectLst/>
          </p:spPr>
          <p:txBody>
            <a:bodyPr anchor="ctr"/>
            <a:lstStyle/>
            <a:p>
              <a:pPr algn="ctr" fontAlgn="auto">
                <a:spcBef>
                  <a:spcPts val="0"/>
                </a:spcBef>
                <a:spcAft>
                  <a:spcPts val="0"/>
                </a:spcAft>
                <a:defRPr/>
              </a:pPr>
              <a:endParaRPr kumimoji="0" lang="zh-TW" altLang="en-US" kern="0">
                <a:solidFill>
                  <a:prstClr val="white"/>
                </a:solidFill>
                <a:latin typeface="Arial"/>
                <a:ea typeface="華康中黑體"/>
              </a:endParaRPr>
            </a:p>
          </p:txBody>
        </p:sp>
      </p:grpSp>
      <p:grpSp>
        <p:nvGrpSpPr>
          <p:cNvPr id="30723" name="Group 3"/>
          <p:cNvGrpSpPr>
            <a:grpSpLocks/>
          </p:cNvGrpSpPr>
          <p:nvPr/>
        </p:nvGrpSpPr>
        <p:grpSpPr bwMode="auto">
          <a:xfrm>
            <a:off x="1219200" y="1009650"/>
            <a:ext cx="1481138" cy="5316538"/>
            <a:chOff x="1237" y="653"/>
            <a:chExt cx="1647" cy="2548"/>
          </a:xfrm>
        </p:grpSpPr>
        <p:sp>
          <p:nvSpPr>
            <p:cNvPr id="30732" name="AutoShape 4"/>
            <p:cNvSpPr>
              <a:spLocks noChangeArrowheads="1"/>
            </p:cNvSpPr>
            <p:nvPr/>
          </p:nvSpPr>
          <p:spPr bwMode="auto">
            <a:xfrm rot="-4097596">
              <a:off x="787" y="1103"/>
              <a:ext cx="2548" cy="1647"/>
            </a:xfrm>
            <a:prstGeom prst="rightArrow">
              <a:avLst>
                <a:gd name="adj1" fmla="val 59065"/>
                <a:gd name="adj2" fmla="val 35711"/>
              </a:avLst>
            </a:prstGeom>
            <a:solidFill>
              <a:srgbClr val="A0A0E0"/>
            </a:solidFill>
            <a:ln w="19050" algn="ctr">
              <a:noFill/>
              <a:miter lim="800000"/>
              <a:headEnd/>
              <a:tailEnd/>
            </a:ln>
          </p:spPr>
          <p:txBody>
            <a:bodyPr wrap="none" lIns="360000"/>
            <a:lstStyle/>
            <a:p>
              <a:endParaRPr kumimoji="0" lang="zh-TW" altLang="en-US">
                <a:latin typeface="Calibri" pitchFamily="34" charset="0"/>
              </a:endParaRPr>
            </a:p>
          </p:txBody>
        </p:sp>
        <p:sp>
          <p:nvSpPr>
            <p:cNvPr id="30733" name="Line 8"/>
            <p:cNvSpPr>
              <a:spLocks noChangeShapeType="1"/>
            </p:cNvSpPr>
            <p:nvPr/>
          </p:nvSpPr>
          <p:spPr bwMode="auto">
            <a:xfrm>
              <a:off x="2323" y="964"/>
              <a:ext cx="272" cy="0"/>
            </a:xfrm>
            <a:prstGeom prst="line">
              <a:avLst/>
            </a:prstGeom>
            <a:noFill/>
            <a:ln w="38100">
              <a:solidFill>
                <a:srgbClr val="333399"/>
              </a:solidFill>
              <a:round/>
              <a:headEnd/>
              <a:tailEnd/>
            </a:ln>
          </p:spPr>
          <p:txBody>
            <a:bodyPr wrap="none" lIns="360000"/>
            <a:lstStyle/>
            <a:p>
              <a:endParaRPr lang="zh-TW" altLang="en-US"/>
            </a:p>
          </p:txBody>
        </p:sp>
        <p:sp>
          <p:nvSpPr>
            <p:cNvPr id="30734" name="Line 12"/>
            <p:cNvSpPr>
              <a:spLocks noChangeShapeType="1"/>
            </p:cNvSpPr>
            <p:nvPr/>
          </p:nvSpPr>
          <p:spPr bwMode="auto">
            <a:xfrm>
              <a:off x="2083" y="1757"/>
              <a:ext cx="154" cy="0"/>
            </a:xfrm>
            <a:prstGeom prst="line">
              <a:avLst/>
            </a:prstGeom>
            <a:noFill/>
            <a:ln w="38100">
              <a:solidFill>
                <a:srgbClr val="333399"/>
              </a:solidFill>
              <a:round/>
              <a:headEnd/>
              <a:tailEnd/>
            </a:ln>
          </p:spPr>
          <p:txBody>
            <a:bodyPr wrap="none" lIns="360000"/>
            <a:lstStyle/>
            <a:p>
              <a:endParaRPr lang="zh-TW" altLang="en-US"/>
            </a:p>
          </p:txBody>
        </p:sp>
        <p:sp>
          <p:nvSpPr>
            <p:cNvPr id="30735" name="Line 16"/>
            <p:cNvSpPr>
              <a:spLocks noChangeShapeType="1"/>
            </p:cNvSpPr>
            <p:nvPr/>
          </p:nvSpPr>
          <p:spPr bwMode="auto">
            <a:xfrm flipV="1">
              <a:off x="2003" y="2827"/>
              <a:ext cx="320" cy="0"/>
            </a:xfrm>
            <a:prstGeom prst="line">
              <a:avLst/>
            </a:prstGeom>
            <a:noFill/>
            <a:ln w="38100">
              <a:solidFill>
                <a:srgbClr val="333399"/>
              </a:solidFill>
              <a:round/>
              <a:headEnd/>
              <a:tailEnd/>
            </a:ln>
          </p:spPr>
          <p:txBody>
            <a:bodyPr wrap="none" lIns="360000"/>
            <a:lstStyle/>
            <a:p>
              <a:endParaRPr lang="zh-TW" altLang="en-US"/>
            </a:p>
          </p:txBody>
        </p:sp>
      </p:grpSp>
      <p:sp>
        <p:nvSpPr>
          <p:cNvPr id="44" name="AutoShape 5"/>
          <p:cNvSpPr>
            <a:spLocks noChangeArrowheads="1"/>
          </p:cNvSpPr>
          <p:nvPr/>
        </p:nvSpPr>
        <p:spPr bwMode="auto">
          <a:xfrm>
            <a:off x="179388" y="2738438"/>
            <a:ext cx="1800225" cy="1223962"/>
          </a:xfrm>
          <a:prstGeom prst="roundRect">
            <a:avLst>
              <a:gd name="adj" fmla="val 16667"/>
            </a:avLst>
          </a:prstGeom>
          <a:gradFill rotWithShape="1">
            <a:gsLst>
              <a:gs pos="0">
                <a:srgbClr val="9D9DFF">
                  <a:alpha val="50000"/>
                </a:srgbClr>
              </a:gs>
              <a:gs pos="100000">
                <a:srgbClr val="CCECFF"/>
              </a:gs>
            </a:gsLst>
            <a:lin ang="5400000" scaled="1"/>
          </a:gradFill>
          <a:ln w="9525" algn="ctr">
            <a:noFill/>
            <a:round/>
            <a:headEnd/>
            <a:tailEnd/>
          </a:ln>
          <a:effectLst/>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pPr algn="ctr" fontAlgn="auto">
              <a:spcBef>
                <a:spcPts val="0"/>
              </a:spcBef>
              <a:spcAft>
                <a:spcPts val="0"/>
              </a:spcAft>
              <a:defRPr/>
            </a:pPr>
            <a:r>
              <a:rPr kumimoji="0" lang="zh-TW" altLang="en-US" kern="0" dirty="0">
                <a:latin typeface="標楷體" panose="03000509000000000000" pitchFamily="65" charset="-120"/>
                <a:ea typeface="標楷體" panose="03000509000000000000" pitchFamily="65" charset="-120"/>
              </a:rPr>
              <a:t>乘北接南的區位</a:t>
            </a:r>
            <a:endParaRPr kumimoji="0" lang="en-US" altLang="zh-TW" kern="0" dirty="0">
              <a:latin typeface="標楷體" panose="03000509000000000000" pitchFamily="65" charset="-120"/>
              <a:ea typeface="標楷體" panose="03000509000000000000" pitchFamily="65" charset="-120"/>
            </a:endParaRPr>
          </a:p>
          <a:p>
            <a:pPr algn="ctr" fontAlgn="auto">
              <a:spcBef>
                <a:spcPts val="0"/>
              </a:spcBef>
              <a:spcAft>
                <a:spcPts val="0"/>
              </a:spcAft>
              <a:defRPr/>
            </a:pPr>
            <a:r>
              <a:rPr kumimoji="0" lang="zh-TW" altLang="en-US" kern="0" dirty="0">
                <a:latin typeface="標楷體" panose="03000509000000000000" pitchFamily="65" charset="-120"/>
                <a:ea typeface="標楷體" panose="03000509000000000000" pitchFamily="65" charset="-120"/>
              </a:rPr>
              <a:t>優勢</a:t>
            </a:r>
            <a:endParaRPr kumimoji="0" lang="ja-JP" altLang="en-US" dirty="0">
              <a:latin typeface="標楷體" panose="03000509000000000000" pitchFamily="65" charset="-120"/>
              <a:ea typeface="標楷體" panose="03000509000000000000" pitchFamily="65" charset="-120"/>
            </a:endParaRPr>
          </a:p>
        </p:txBody>
      </p:sp>
      <p:sp>
        <p:nvSpPr>
          <p:cNvPr id="45" name="AutoShape 6"/>
          <p:cNvSpPr>
            <a:spLocks noChangeArrowheads="1"/>
          </p:cNvSpPr>
          <p:nvPr/>
        </p:nvSpPr>
        <p:spPr bwMode="auto">
          <a:xfrm>
            <a:off x="2124075" y="2593975"/>
            <a:ext cx="2663825" cy="1511300"/>
          </a:xfrm>
          <a:prstGeom prst="homePlate">
            <a:avLst>
              <a:gd name="adj" fmla="val 25000"/>
            </a:avLst>
          </a:prstGeom>
          <a:gradFill rotWithShape="1">
            <a:gsLst>
              <a:gs pos="0">
                <a:srgbClr val="9D9DFF">
                  <a:alpha val="50000"/>
                </a:srgbClr>
              </a:gs>
              <a:gs pos="100000">
                <a:srgbClr val="CCFFCC"/>
              </a:gs>
            </a:gsLst>
            <a:lin ang="5400000" scaled="1"/>
          </a:gradFill>
          <a:ln w="9525" algn="ctr">
            <a:noFill/>
            <a:miter lim="800000"/>
            <a:headEnd/>
            <a:tailEnd/>
          </a:ln>
          <a:effectLst/>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pPr marL="285750" indent="-285750" fontAlgn="auto">
              <a:spcBef>
                <a:spcPts val="0"/>
              </a:spcBef>
              <a:spcAft>
                <a:spcPts val="0"/>
              </a:spcAft>
              <a:buClr>
                <a:srgbClr val="0000FF"/>
              </a:buClr>
              <a:buSzPct val="80000"/>
              <a:buFont typeface="Wingdings" pitchFamily="2" charset="2"/>
              <a:buChar char="Ø"/>
              <a:defRPr/>
            </a:pPr>
            <a:r>
              <a:rPr kumimoji="0" lang="zh-TW" altLang="en-US" sz="1600" kern="0" dirty="0">
                <a:latin typeface="標楷體" panose="03000509000000000000" pitchFamily="65" charset="-120"/>
                <a:ea typeface="標楷體" panose="03000509000000000000" pitchFamily="65" charset="-120"/>
              </a:rPr>
              <a:t>中南部擁有機械</a:t>
            </a:r>
            <a:r>
              <a:rPr kumimoji="0" lang="zh-TW" altLang="en-US" sz="1600" kern="0" dirty="0" smtClean="0">
                <a:latin typeface="標楷體" panose="03000509000000000000" pitchFamily="65" charset="-120"/>
                <a:ea typeface="標楷體" panose="03000509000000000000" pitchFamily="65" charset="-120"/>
              </a:rPr>
              <a:t>產業</a:t>
            </a:r>
            <a:endParaRPr kumimoji="0" lang="en-US" altLang="zh-TW" sz="1600" kern="0" dirty="0" smtClean="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defRPr/>
            </a:pPr>
            <a:r>
              <a:rPr kumimoji="0" lang="en-US" altLang="zh-TW" sz="1600" kern="0" dirty="0" smtClean="0">
                <a:latin typeface="標楷體" panose="03000509000000000000" pitchFamily="65" charset="-120"/>
                <a:ea typeface="標楷體" panose="03000509000000000000" pitchFamily="65" charset="-120"/>
              </a:rPr>
              <a:t>   </a:t>
            </a:r>
            <a:r>
              <a:rPr kumimoji="0" lang="zh-TW" altLang="en-US" sz="1600" kern="0" dirty="0">
                <a:latin typeface="標楷體" panose="03000509000000000000" pitchFamily="65" charset="-120"/>
                <a:ea typeface="標楷體" panose="03000509000000000000" pitchFamily="65" charset="-120"/>
              </a:rPr>
              <a:t>群聚走廊</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buFont typeface="Wingdings" pitchFamily="2" charset="2"/>
              <a:buChar char="Ø"/>
              <a:defRPr/>
            </a:pPr>
            <a:r>
              <a:rPr kumimoji="0" lang="zh-TW" altLang="en-US" sz="1600" kern="0" dirty="0">
                <a:latin typeface="標楷體" panose="03000509000000000000" pitchFamily="65" charset="-120"/>
                <a:ea typeface="標楷體" panose="03000509000000000000" pitchFamily="65" charset="-120"/>
              </a:rPr>
              <a:t>嘉義正位於機械產業鏈</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defRPr/>
            </a:pPr>
            <a:r>
              <a:rPr kumimoji="0" lang="en-US" altLang="zh-TW" sz="1600" kern="0" dirty="0" smtClean="0">
                <a:latin typeface="標楷體" panose="03000509000000000000" pitchFamily="65" charset="-120"/>
                <a:ea typeface="標楷體" panose="03000509000000000000" pitchFamily="65" charset="-120"/>
              </a:rPr>
              <a:t>   </a:t>
            </a:r>
            <a:r>
              <a:rPr kumimoji="0" lang="zh-TW" altLang="en-US" sz="1600" kern="0" dirty="0">
                <a:latin typeface="標楷體" panose="03000509000000000000" pitchFamily="65" charset="-120"/>
                <a:ea typeface="標楷體" panose="03000509000000000000" pitchFamily="65" charset="-120"/>
              </a:rPr>
              <a:t>結的核心</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buFont typeface="Wingdings" pitchFamily="2" charset="2"/>
              <a:buChar char="Ø"/>
              <a:defRPr/>
            </a:pPr>
            <a:r>
              <a:rPr kumimoji="0" lang="zh-TW" altLang="en-US" sz="1600" kern="0" dirty="0">
                <a:latin typeface="標楷體" panose="03000509000000000000" pitchFamily="65" charset="-120"/>
                <a:ea typeface="標楷體" panose="03000509000000000000" pitchFamily="65" charset="-120"/>
              </a:rPr>
              <a:t>鏈結機械產業，加乘西</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defRPr/>
            </a:pPr>
            <a:r>
              <a:rPr kumimoji="0" lang="en-US" altLang="zh-TW" sz="1600" kern="0" dirty="0" smtClean="0">
                <a:latin typeface="標楷體" panose="03000509000000000000" pitchFamily="65" charset="-120"/>
                <a:ea typeface="標楷體" panose="03000509000000000000" pitchFamily="65" charset="-120"/>
              </a:rPr>
              <a:t>   </a:t>
            </a:r>
            <a:r>
              <a:rPr kumimoji="0" lang="zh-TW" altLang="en-US" sz="1600" kern="0" dirty="0">
                <a:latin typeface="標楷體" panose="03000509000000000000" pitchFamily="65" charset="-120"/>
                <a:ea typeface="標楷體" panose="03000509000000000000" pitchFamily="65" charset="-120"/>
              </a:rPr>
              <a:t>部科技走廊</a:t>
            </a:r>
            <a:endParaRPr kumimoji="0" lang="ja-JP" altLang="en-US" sz="1600" dirty="0">
              <a:latin typeface="標楷體" panose="03000509000000000000" pitchFamily="65" charset="-120"/>
              <a:ea typeface="標楷體" panose="03000509000000000000" pitchFamily="65" charset="-120"/>
            </a:endParaRPr>
          </a:p>
        </p:txBody>
      </p:sp>
      <p:sp>
        <p:nvSpPr>
          <p:cNvPr id="46" name="AutoShape 6"/>
          <p:cNvSpPr>
            <a:spLocks noChangeArrowheads="1"/>
          </p:cNvSpPr>
          <p:nvPr/>
        </p:nvSpPr>
        <p:spPr bwMode="auto">
          <a:xfrm>
            <a:off x="2411413" y="1081088"/>
            <a:ext cx="4105275" cy="1081087"/>
          </a:xfrm>
          <a:prstGeom prst="homePlate">
            <a:avLst>
              <a:gd name="adj" fmla="val 25000"/>
            </a:avLst>
          </a:prstGeom>
          <a:gradFill rotWithShape="1">
            <a:gsLst>
              <a:gs pos="0">
                <a:srgbClr val="9D9DFF">
                  <a:alpha val="50000"/>
                </a:srgbClr>
              </a:gs>
              <a:gs pos="100000">
                <a:srgbClr val="CCFFCC"/>
              </a:gs>
            </a:gsLst>
            <a:lin ang="5400000" scaled="1"/>
          </a:gradFill>
          <a:ln w="9525" algn="ctr">
            <a:noFill/>
            <a:miter lim="800000"/>
            <a:headEnd/>
            <a:tailEnd/>
          </a:ln>
          <a:effectLst/>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pPr marL="285750" indent="-285750" fontAlgn="auto">
              <a:spcBef>
                <a:spcPts val="0"/>
              </a:spcBef>
              <a:spcAft>
                <a:spcPts val="0"/>
              </a:spcAft>
              <a:buClr>
                <a:srgbClr val="0000FF"/>
              </a:buClr>
              <a:buSzPct val="80000"/>
              <a:buFont typeface="Wingdings" pitchFamily="2" charset="2"/>
              <a:buChar char="Ø"/>
              <a:defRPr/>
            </a:pPr>
            <a:r>
              <a:rPr kumimoji="0" lang="zh-TW" altLang="en-US" sz="1600" kern="0" dirty="0">
                <a:latin typeface="標楷體" panose="03000509000000000000" pitchFamily="65" charset="-120"/>
                <a:ea typeface="標楷體" panose="03000509000000000000" pitchFamily="65" charset="-120"/>
              </a:rPr>
              <a:t>嘉義早期以農立縣，擁有豐富土地資源</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buFont typeface="Wingdings" pitchFamily="2" charset="2"/>
              <a:buChar char="Ø"/>
              <a:defRPr/>
            </a:pPr>
            <a:r>
              <a:rPr kumimoji="0" lang="zh-TW" altLang="en-US" sz="1600" kern="0" dirty="0">
                <a:latin typeface="標楷體" panose="03000509000000000000" pitchFamily="65" charset="-120"/>
                <a:ea typeface="標楷體" panose="03000509000000000000" pitchFamily="65" charset="-120"/>
              </a:rPr>
              <a:t>機械產業營運規模持續擴大</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buFont typeface="Wingdings" pitchFamily="2" charset="2"/>
              <a:buChar char="Ø"/>
              <a:defRPr/>
            </a:pPr>
            <a:r>
              <a:rPr kumimoji="0" lang="zh-TW" altLang="en-US" sz="1600" kern="0" dirty="0">
                <a:latin typeface="標楷體" panose="03000509000000000000" pitchFamily="65" charset="-120"/>
                <a:ea typeface="標楷體" panose="03000509000000000000" pitchFamily="65" charset="-120"/>
              </a:rPr>
              <a:t>具競爭性之價格增加了廠商投資的誘因</a:t>
            </a:r>
            <a:endParaRPr kumimoji="0" lang="ja-JP" altLang="en-US" sz="1600" dirty="0">
              <a:latin typeface="標楷體" panose="03000509000000000000" pitchFamily="65" charset="-120"/>
              <a:ea typeface="標楷體" panose="03000509000000000000" pitchFamily="65" charset="-120"/>
            </a:endParaRPr>
          </a:p>
        </p:txBody>
      </p:sp>
      <p:sp>
        <p:nvSpPr>
          <p:cNvPr id="47" name="AutoShape 6"/>
          <p:cNvSpPr>
            <a:spLocks noChangeArrowheads="1"/>
          </p:cNvSpPr>
          <p:nvPr/>
        </p:nvSpPr>
        <p:spPr bwMode="auto">
          <a:xfrm>
            <a:off x="2195513" y="4465638"/>
            <a:ext cx="2808287" cy="2089150"/>
          </a:xfrm>
          <a:prstGeom prst="homePlate">
            <a:avLst>
              <a:gd name="adj" fmla="val 25000"/>
            </a:avLst>
          </a:prstGeom>
          <a:gradFill rotWithShape="1">
            <a:gsLst>
              <a:gs pos="0">
                <a:srgbClr val="9D9DFF">
                  <a:alpha val="50000"/>
                </a:srgbClr>
              </a:gs>
              <a:gs pos="100000">
                <a:srgbClr val="CCFFCC"/>
              </a:gs>
            </a:gsLst>
            <a:lin ang="5400000" scaled="1"/>
          </a:gradFill>
          <a:ln w="9525" algn="ctr">
            <a:noFill/>
            <a:miter lim="800000"/>
            <a:headEnd/>
            <a:tailEnd/>
          </a:ln>
          <a:effectLst/>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pPr marL="285750" indent="-285750" fontAlgn="auto">
              <a:spcBef>
                <a:spcPts val="0"/>
              </a:spcBef>
              <a:spcAft>
                <a:spcPts val="0"/>
              </a:spcAft>
              <a:buClr>
                <a:srgbClr val="0000FF"/>
              </a:buClr>
              <a:buSzPct val="80000"/>
              <a:buFont typeface="Wingdings" pitchFamily="2" charset="2"/>
              <a:buChar char="Ø"/>
              <a:defRPr/>
            </a:pPr>
            <a:r>
              <a:rPr kumimoji="0" lang="zh-TW" altLang="en-US" sz="1600" kern="0" dirty="0">
                <a:latin typeface="標楷體" panose="03000509000000000000" pitchFamily="65" charset="-120"/>
                <a:ea typeface="標楷體" panose="03000509000000000000" pitchFamily="65" charset="-120"/>
              </a:rPr>
              <a:t>大埔美精密機械一期園區</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defRPr/>
            </a:pPr>
            <a:r>
              <a:rPr kumimoji="0" lang="en-US" altLang="zh-TW" sz="1600" kern="0" dirty="0">
                <a:latin typeface="標楷體" panose="03000509000000000000" pitchFamily="65" charset="-120"/>
                <a:ea typeface="標楷體" panose="03000509000000000000" pitchFamily="65" charset="-120"/>
              </a:rPr>
              <a:t>  </a:t>
            </a:r>
            <a:r>
              <a:rPr kumimoji="0" lang="en-US" altLang="zh-TW" sz="1600" kern="0" dirty="0" smtClean="0">
                <a:latin typeface="標楷體" panose="03000509000000000000" pitchFamily="65" charset="-120"/>
                <a:ea typeface="標楷體" panose="03000509000000000000" pitchFamily="65" charset="-120"/>
              </a:rPr>
              <a:t> </a:t>
            </a:r>
            <a:r>
              <a:rPr kumimoji="0" lang="zh-TW" altLang="en-US" sz="1600" kern="0" dirty="0">
                <a:latin typeface="標楷體" panose="03000509000000000000" pitchFamily="65" charset="-120"/>
                <a:ea typeface="標楷體" panose="03000509000000000000" pitchFamily="65" charset="-120"/>
              </a:rPr>
              <a:t>，占地</a:t>
            </a:r>
            <a:r>
              <a:rPr kumimoji="0" lang="en-US" altLang="zh-TW" sz="1600" kern="0" dirty="0">
                <a:latin typeface="標楷體" panose="03000509000000000000" pitchFamily="65" charset="-120"/>
                <a:ea typeface="標楷體" panose="03000509000000000000" pitchFamily="65" charset="-120"/>
              </a:rPr>
              <a:t>296.86</a:t>
            </a:r>
            <a:r>
              <a:rPr kumimoji="0" lang="zh-TW" altLang="en-US" sz="1600" kern="0" dirty="0">
                <a:latin typeface="標楷體" panose="03000509000000000000" pitchFamily="65" charset="-120"/>
                <a:ea typeface="標楷體" panose="03000509000000000000" pitchFamily="65" charset="-120"/>
              </a:rPr>
              <a:t>公頃</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buFont typeface="Wingdings" pitchFamily="2" charset="2"/>
              <a:buChar char="Ø"/>
              <a:defRPr/>
            </a:pPr>
            <a:r>
              <a:rPr kumimoji="0" lang="en-US" altLang="zh-TW" sz="1600" kern="0" dirty="0">
                <a:latin typeface="標楷體" panose="03000509000000000000" pitchFamily="65" charset="-120"/>
                <a:ea typeface="標楷體" panose="03000509000000000000" pitchFamily="65" charset="-120"/>
              </a:rPr>
              <a:t>68</a:t>
            </a:r>
            <a:r>
              <a:rPr kumimoji="0" lang="zh-TW" altLang="en-US" sz="1600" kern="0" dirty="0">
                <a:latin typeface="標楷體" panose="03000509000000000000" pitchFamily="65" charset="-120"/>
                <a:ea typeface="標楷體" panose="03000509000000000000" pitchFamily="65" charset="-120"/>
              </a:rPr>
              <a:t>家廠商已完成交地進入</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defRPr/>
            </a:pPr>
            <a:r>
              <a:rPr kumimoji="0" lang="zh-TW" altLang="en-US" sz="1600" kern="0" dirty="0">
                <a:latin typeface="標楷體" panose="03000509000000000000" pitchFamily="65" charset="-120"/>
                <a:ea typeface="標楷體" panose="03000509000000000000" pitchFamily="65" charset="-120"/>
              </a:rPr>
              <a:t>  </a:t>
            </a:r>
            <a:r>
              <a:rPr kumimoji="0" lang="zh-TW" altLang="en-US" sz="1600" kern="0" dirty="0" smtClean="0">
                <a:latin typeface="標楷體" panose="03000509000000000000" pitchFamily="65" charset="-120"/>
                <a:ea typeface="標楷體" panose="03000509000000000000" pitchFamily="65" charset="-120"/>
              </a:rPr>
              <a:t> </a:t>
            </a:r>
            <a:r>
              <a:rPr kumimoji="0" lang="zh-TW" altLang="en-US" sz="1600" kern="0" dirty="0">
                <a:latin typeface="標楷體" panose="03000509000000000000" pitchFamily="65" charset="-120"/>
                <a:ea typeface="標楷體" panose="03000509000000000000" pitchFamily="65" charset="-120"/>
              </a:rPr>
              <a:t>營運階段</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buFont typeface="Wingdings" pitchFamily="2" charset="2"/>
              <a:buChar char="Ø"/>
              <a:defRPr/>
            </a:pPr>
            <a:r>
              <a:rPr kumimoji="0" lang="zh-TW" altLang="en-US" sz="1600" kern="0" dirty="0">
                <a:latin typeface="標楷體" panose="03000509000000000000" pitchFamily="65" charset="-120"/>
                <a:ea typeface="標楷體" panose="03000509000000000000" pitchFamily="65" charset="-120"/>
              </a:rPr>
              <a:t>嘉義形成的機械零組件、</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defRPr/>
            </a:pPr>
            <a:r>
              <a:rPr kumimoji="0" lang="zh-TW" altLang="en-US" sz="1600" kern="0" dirty="0">
                <a:latin typeface="標楷體" panose="03000509000000000000" pitchFamily="65" charset="-120"/>
                <a:ea typeface="標楷體" panose="03000509000000000000" pitchFamily="65" charset="-120"/>
              </a:rPr>
              <a:t>  </a:t>
            </a:r>
            <a:r>
              <a:rPr kumimoji="0" lang="zh-TW" altLang="en-US" sz="1600" kern="0" dirty="0" smtClean="0">
                <a:latin typeface="標楷體" panose="03000509000000000000" pitchFamily="65" charset="-120"/>
                <a:ea typeface="標楷體" panose="03000509000000000000" pitchFamily="65" charset="-120"/>
              </a:rPr>
              <a:t> </a:t>
            </a:r>
            <a:r>
              <a:rPr kumimoji="0" lang="zh-TW" altLang="en-US" sz="1600" kern="0" dirty="0">
                <a:latin typeface="標楷體" panose="03000509000000000000" pitchFamily="65" charset="-120"/>
                <a:ea typeface="標楷體" panose="03000509000000000000" pitchFamily="65" charset="-120"/>
              </a:rPr>
              <a:t>工具機產業聚落，在產</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defRPr/>
            </a:pPr>
            <a:r>
              <a:rPr kumimoji="0" lang="zh-TW" altLang="en-US" sz="1600" kern="0" dirty="0">
                <a:latin typeface="標楷體" panose="03000509000000000000" pitchFamily="65" charset="-120"/>
                <a:ea typeface="標楷體" panose="03000509000000000000" pitchFamily="65" charset="-120"/>
              </a:rPr>
              <a:t>  </a:t>
            </a:r>
            <a:r>
              <a:rPr kumimoji="0" lang="zh-TW" altLang="en-US" sz="1600" kern="0" dirty="0" smtClean="0">
                <a:latin typeface="標楷體" panose="03000509000000000000" pitchFamily="65" charset="-120"/>
                <a:ea typeface="標楷體" panose="03000509000000000000" pitchFamily="65" charset="-120"/>
              </a:rPr>
              <a:t> </a:t>
            </a:r>
            <a:r>
              <a:rPr kumimoji="0" lang="zh-TW" altLang="en-US" sz="1600" kern="0" dirty="0">
                <a:latin typeface="標楷體" panose="03000509000000000000" pitchFamily="65" charset="-120"/>
                <a:ea typeface="標楷體" panose="03000509000000000000" pitchFamily="65" charset="-120"/>
              </a:rPr>
              <a:t>業群聚效應下，土地需</a:t>
            </a:r>
            <a:endParaRPr kumimoji="0" lang="en-US" altLang="zh-TW" sz="1600" kern="0" dirty="0">
              <a:latin typeface="標楷體" panose="03000509000000000000" pitchFamily="65" charset="-120"/>
              <a:ea typeface="標楷體" panose="03000509000000000000" pitchFamily="65" charset="-120"/>
            </a:endParaRPr>
          </a:p>
          <a:p>
            <a:pPr marL="285750" indent="-285750" fontAlgn="auto">
              <a:spcBef>
                <a:spcPts val="0"/>
              </a:spcBef>
              <a:spcAft>
                <a:spcPts val="0"/>
              </a:spcAft>
              <a:buClr>
                <a:srgbClr val="0000FF"/>
              </a:buClr>
              <a:buSzPct val="80000"/>
              <a:defRPr/>
            </a:pPr>
            <a:r>
              <a:rPr kumimoji="0" lang="zh-TW" altLang="en-US" sz="1600" kern="0" dirty="0">
                <a:latin typeface="標楷體" panose="03000509000000000000" pitchFamily="65" charset="-120"/>
                <a:ea typeface="標楷體" panose="03000509000000000000" pitchFamily="65" charset="-120"/>
              </a:rPr>
              <a:t>  </a:t>
            </a:r>
            <a:r>
              <a:rPr kumimoji="0" lang="zh-TW" altLang="en-US" sz="1600" kern="0" dirty="0" smtClean="0">
                <a:latin typeface="標楷體" panose="03000509000000000000" pitchFamily="65" charset="-120"/>
                <a:ea typeface="標楷體" panose="03000509000000000000" pitchFamily="65" charset="-120"/>
              </a:rPr>
              <a:t> </a:t>
            </a:r>
            <a:r>
              <a:rPr kumimoji="0" lang="zh-TW" altLang="en-US" sz="1600" kern="0" dirty="0">
                <a:latin typeface="標楷體" panose="03000509000000000000" pitchFamily="65" charset="-120"/>
                <a:ea typeface="標楷體" panose="03000509000000000000" pitchFamily="65" charset="-120"/>
              </a:rPr>
              <a:t>求大增</a:t>
            </a:r>
            <a:endParaRPr kumimoji="0" lang="ja-JP" altLang="en-US" sz="1600" dirty="0">
              <a:latin typeface="標楷體" panose="03000509000000000000" pitchFamily="65" charset="-120"/>
              <a:ea typeface="標楷體" panose="03000509000000000000" pitchFamily="65" charset="-120"/>
            </a:endParaRPr>
          </a:p>
        </p:txBody>
      </p:sp>
      <p:sp>
        <p:nvSpPr>
          <p:cNvPr id="48" name="AutoShape 5"/>
          <p:cNvSpPr>
            <a:spLocks noChangeArrowheads="1"/>
          </p:cNvSpPr>
          <p:nvPr/>
        </p:nvSpPr>
        <p:spPr bwMode="auto">
          <a:xfrm>
            <a:off x="395288" y="1011238"/>
            <a:ext cx="1800225" cy="1222375"/>
          </a:xfrm>
          <a:prstGeom prst="roundRect">
            <a:avLst>
              <a:gd name="adj" fmla="val 16667"/>
            </a:avLst>
          </a:prstGeom>
          <a:gradFill rotWithShape="1">
            <a:gsLst>
              <a:gs pos="0">
                <a:srgbClr val="9D9DFF">
                  <a:alpha val="50000"/>
                </a:srgbClr>
              </a:gs>
              <a:gs pos="100000">
                <a:srgbClr val="CCECFF"/>
              </a:gs>
            </a:gsLst>
            <a:lin ang="5400000" scaled="1"/>
          </a:gradFill>
          <a:ln w="9525" algn="ctr">
            <a:noFill/>
            <a:round/>
            <a:headEnd/>
            <a:tailEnd/>
          </a:ln>
          <a:effectLst/>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pPr algn="ctr" fontAlgn="auto">
              <a:spcBef>
                <a:spcPts val="0"/>
              </a:spcBef>
              <a:spcAft>
                <a:spcPts val="0"/>
              </a:spcAft>
              <a:defRPr/>
            </a:pPr>
            <a:r>
              <a:rPr kumimoji="0" lang="zh-TW" altLang="en-US" kern="0" dirty="0">
                <a:latin typeface="標楷體" panose="03000509000000000000" pitchFamily="65" charset="-120"/>
                <a:ea typeface="標楷體" panose="03000509000000000000" pitchFamily="65" charset="-120"/>
              </a:rPr>
              <a:t>具價格競爭優勢</a:t>
            </a:r>
            <a:endParaRPr kumimoji="0" lang="en-US" altLang="zh-TW" kern="0" dirty="0">
              <a:latin typeface="標楷體" panose="03000509000000000000" pitchFamily="65" charset="-120"/>
              <a:ea typeface="標楷體" panose="03000509000000000000" pitchFamily="65" charset="-120"/>
            </a:endParaRPr>
          </a:p>
          <a:p>
            <a:pPr algn="ctr" fontAlgn="auto">
              <a:spcBef>
                <a:spcPts val="0"/>
              </a:spcBef>
              <a:spcAft>
                <a:spcPts val="0"/>
              </a:spcAft>
              <a:defRPr/>
            </a:pPr>
            <a:r>
              <a:rPr kumimoji="0" lang="zh-TW" altLang="en-US" kern="0" dirty="0">
                <a:latin typeface="標楷體" panose="03000509000000000000" pitchFamily="65" charset="-120"/>
                <a:ea typeface="標楷體" panose="03000509000000000000" pitchFamily="65" charset="-120"/>
              </a:rPr>
              <a:t>的土地資源</a:t>
            </a:r>
            <a:endParaRPr kumimoji="0" lang="ja-JP" altLang="en-US" dirty="0">
              <a:latin typeface="標楷體" panose="03000509000000000000" pitchFamily="65" charset="-120"/>
              <a:ea typeface="標楷體" panose="03000509000000000000" pitchFamily="65" charset="-120"/>
            </a:endParaRPr>
          </a:p>
        </p:txBody>
      </p:sp>
      <p:sp>
        <p:nvSpPr>
          <p:cNvPr id="49" name="AutoShape 5"/>
          <p:cNvSpPr>
            <a:spLocks noChangeArrowheads="1"/>
          </p:cNvSpPr>
          <p:nvPr/>
        </p:nvSpPr>
        <p:spPr bwMode="auto">
          <a:xfrm>
            <a:off x="34925" y="4970463"/>
            <a:ext cx="1800225" cy="1223962"/>
          </a:xfrm>
          <a:prstGeom prst="roundRect">
            <a:avLst>
              <a:gd name="adj" fmla="val 16667"/>
            </a:avLst>
          </a:prstGeom>
          <a:gradFill rotWithShape="1">
            <a:gsLst>
              <a:gs pos="0">
                <a:srgbClr val="9D9DFF">
                  <a:alpha val="50000"/>
                </a:srgbClr>
              </a:gs>
              <a:gs pos="100000">
                <a:srgbClr val="CCECFF"/>
              </a:gs>
            </a:gsLst>
            <a:lin ang="5400000" scaled="1"/>
          </a:gradFill>
          <a:ln w="9525" algn="ctr">
            <a:noFill/>
            <a:round/>
            <a:headEnd/>
            <a:tailEnd/>
          </a:ln>
          <a:effectLst/>
          <a:scene3d>
            <a:camera prst="legacyObliqueTopRight"/>
            <a:lightRig rig="legacyFlat3" dir="b"/>
          </a:scene3d>
          <a:sp3d extrusionH="201600" prstMaterial="legacyMatte">
            <a:bevelT w="13500" h="13500" prst="angle"/>
            <a:bevelB w="13500" h="13500" prst="angle"/>
            <a:extrusionClr>
              <a:srgbClr val="9D9DFF"/>
            </a:extrusionClr>
          </a:sp3d>
        </p:spPr>
        <p:txBody>
          <a:bodyPr wrap="none" anchor="ctr">
            <a:flatTx/>
          </a:bodyPr>
          <a:lstStyle/>
          <a:p>
            <a:pPr algn="ctr" fontAlgn="auto">
              <a:spcBef>
                <a:spcPts val="0"/>
              </a:spcBef>
              <a:spcAft>
                <a:spcPts val="0"/>
              </a:spcAft>
              <a:defRPr/>
            </a:pPr>
            <a:r>
              <a:rPr kumimoji="0" lang="zh-TW" altLang="en-US" kern="0" dirty="0">
                <a:latin typeface="標楷體" panose="03000509000000000000" pitchFamily="65" charset="-120"/>
                <a:ea typeface="標楷體" panose="03000509000000000000" pitchFamily="65" charset="-120"/>
              </a:rPr>
              <a:t>精密機械園區</a:t>
            </a:r>
            <a:endParaRPr kumimoji="0" lang="en-US" altLang="zh-TW" kern="0" dirty="0">
              <a:latin typeface="標楷體" panose="03000509000000000000" pitchFamily="65" charset="-120"/>
              <a:ea typeface="標楷體" panose="03000509000000000000" pitchFamily="65" charset="-120"/>
            </a:endParaRPr>
          </a:p>
          <a:p>
            <a:pPr algn="ctr" fontAlgn="auto">
              <a:spcBef>
                <a:spcPts val="0"/>
              </a:spcBef>
              <a:spcAft>
                <a:spcPts val="0"/>
              </a:spcAft>
              <a:defRPr/>
            </a:pPr>
            <a:r>
              <a:rPr kumimoji="0" lang="zh-TW" altLang="en-US" kern="0" dirty="0">
                <a:latin typeface="標楷體" panose="03000509000000000000" pitchFamily="65" charset="-120"/>
                <a:ea typeface="標楷體" panose="03000509000000000000" pitchFamily="65" charset="-120"/>
              </a:rPr>
              <a:t>供不應求</a:t>
            </a:r>
            <a:endParaRPr kumimoji="0" lang="ja-JP" altLang="en-US" dirty="0">
              <a:latin typeface="標楷體" panose="03000509000000000000" pitchFamily="65" charset="-120"/>
              <a:ea typeface="標楷體" panose="03000509000000000000" pitchFamily="65" charset="-120"/>
            </a:endParaRPr>
          </a:p>
        </p:txBody>
      </p:sp>
      <p:sp>
        <p:nvSpPr>
          <p:cNvPr id="30730" name="文字方塊 30"/>
          <p:cNvSpPr txBox="1">
            <a:spLocks noChangeArrowheads="1"/>
          </p:cNvSpPr>
          <p:nvPr/>
        </p:nvSpPr>
        <p:spPr bwMode="auto">
          <a:xfrm>
            <a:off x="1187450" y="260350"/>
            <a:ext cx="6913563"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叁</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大埔美精密機械園區開發</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優勢</a:t>
            </a:r>
            <a:endParaRPr kumimoji="0" lang="zh-TW" altLang="en-US" sz="2400" b="1" dirty="0">
              <a:latin typeface="標楷體" pitchFamily="65" charset="-120"/>
              <a:ea typeface="標楷體" pitchFamily="65" charset="-120"/>
            </a:endParaRPr>
          </a:p>
        </p:txBody>
      </p:sp>
      <p:sp>
        <p:nvSpPr>
          <p:cNvPr id="30731" name="投影片編號版面配置區 3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E85747-C636-4501-8E77-731D346951F1}" type="slidenum">
              <a:rPr lang="zh-TW" altLang="en-US">
                <a:solidFill>
                  <a:schemeClr val="tx1"/>
                </a:solidFill>
              </a:rPr>
              <a:pPr fontAlgn="base">
                <a:spcBef>
                  <a:spcPct val="0"/>
                </a:spcBef>
                <a:spcAft>
                  <a:spcPct val="0"/>
                </a:spcAft>
              </a:pPr>
              <a:t>17</a:t>
            </a:fld>
            <a:endParaRPr lang="en-US" altLang="zh-TW" dirty="0">
              <a:solidFill>
                <a:schemeClr val="tx1"/>
              </a:solidFill>
            </a:endParaRPr>
          </a:p>
        </p:txBody>
      </p:sp>
    </p:spTree>
    <p:extLst>
      <p:ext uri="{BB962C8B-B14F-4D97-AF65-F5344CB8AC3E}">
        <p14:creationId xmlns:p14="http://schemas.microsoft.com/office/powerpoint/2010/main" val="3950271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sp>
        <p:nvSpPr>
          <p:cNvPr id="31746" name="Rectangle 30"/>
          <p:cNvSpPr txBox="1">
            <a:spLocks noChangeArrowheads="1"/>
          </p:cNvSpPr>
          <p:nvPr/>
        </p:nvSpPr>
        <p:spPr bwMode="gray">
          <a:xfrm>
            <a:off x="6624638" y="5816600"/>
            <a:ext cx="2133600" cy="476250"/>
          </a:xfrm>
          <a:prstGeom prst="rect">
            <a:avLst/>
          </a:prstGeom>
          <a:noFill/>
          <a:ln w="9525">
            <a:noFill/>
            <a:miter lim="800000"/>
            <a:headEnd/>
            <a:tailEnd/>
          </a:ln>
        </p:spPr>
        <p:txBody>
          <a:bodyPr/>
          <a:lstStyle/>
          <a:p>
            <a:pPr algn="ctr"/>
            <a:fld id="{F41C2FA5-3FE4-425D-B828-B0C04F17AF55}" type="slidenum">
              <a:rPr kumimoji="0" lang="zh-TW" altLang="en-US" sz="1400">
                <a:solidFill>
                  <a:schemeClr val="bg1"/>
                </a:solidFill>
                <a:ea typeface="宋体" pitchFamily="2" charset="-122"/>
              </a:rPr>
              <a:pPr algn="ctr"/>
              <a:t>18</a:t>
            </a:fld>
            <a:endParaRPr kumimoji="0" lang="en-US" altLang="zh-TW" sz="1400">
              <a:solidFill>
                <a:schemeClr val="bg1"/>
              </a:solidFill>
              <a:ea typeface="宋体" pitchFamily="2" charset="-122"/>
            </a:endParaRPr>
          </a:p>
        </p:txBody>
      </p:sp>
      <p:pic>
        <p:nvPicPr>
          <p:cNvPr id="31747" name="圖片 4"/>
          <p:cNvPicPr>
            <a:picLocks noChangeAspect="1"/>
          </p:cNvPicPr>
          <p:nvPr/>
        </p:nvPicPr>
        <p:blipFill>
          <a:blip r:embed="rId3"/>
          <a:srcRect/>
          <a:stretch>
            <a:fillRect/>
          </a:stretch>
        </p:blipFill>
        <p:spPr bwMode="auto">
          <a:xfrm>
            <a:off x="101600" y="1000125"/>
            <a:ext cx="9042400" cy="5445125"/>
          </a:xfrm>
          <a:prstGeom prst="rect">
            <a:avLst/>
          </a:prstGeom>
          <a:noFill/>
          <a:ln w="9525">
            <a:noFill/>
            <a:miter lim="800000"/>
            <a:headEnd/>
            <a:tailEnd/>
          </a:ln>
        </p:spPr>
      </p:pic>
      <p:sp>
        <p:nvSpPr>
          <p:cNvPr id="7" name="Line 19"/>
          <p:cNvSpPr>
            <a:spLocks noChangeShapeType="1"/>
          </p:cNvSpPr>
          <p:nvPr/>
        </p:nvSpPr>
        <p:spPr bwMode="auto">
          <a:xfrm>
            <a:off x="971550" y="3505200"/>
            <a:ext cx="4176713" cy="287338"/>
          </a:xfrm>
          <a:prstGeom prst="line">
            <a:avLst/>
          </a:prstGeom>
          <a:noFill/>
          <a:ln w="31750">
            <a:solidFill>
              <a:srgbClr val="0000FF"/>
            </a:solidFill>
            <a:prstDash val="dash"/>
            <a:round/>
            <a:headEnd/>
            <a:tailEnd/>
          </a:ln>
        </p:spPr>
        <p:txBody>
          <a:bodyPr/>
          <a:lstStyle/>
          <a:p>
            <a:endParaRPr lang="zh-TW" altLang="en-US"/>
          </a:p>
        </p:txBody>
      </p:sp>
      <p:sp>
        <p:nvSpPr>
          <p:cNvPr id="8" name="Line 20"/>
          <p:cNvSpPr>
            <a:spLocks noChangeShapeType="1"/>
          </p:cNvSpPr>
          <p:nvPr/>
        </p:nvSpPr>
        <p:spPr bwMode="auto">
          <a:xfrm flipH="1">
            <a:off x="2051050" y="1128713"/>
            <a:ext cx="1728788" cy="4535487"/>
          </a:xfrm>
          <a:prstGeom prst="line">
            <a:avLst/>
          </a:prstGeom>
          <a:noFill/>
          <a:ln w="38100">
            <a:solidFill>
              <a:srgbClr val="0000FF"/>
            </a:solidFill>
            <a:prstDash val="sysDot"/>
            <a:round/>
            <a:headEnd/>
            <a:tailEnd/>
          </a:ln>
        </p:spPr>
        <p:txBody>
          <a:bodyPr/>
          <a:lstStyle/>
          <a:p>
            <a:endParaRPr lang="zh-TW" altLang="en-US"/>
          </a:p>
        </p:txBody>
      </p:sp>
      <p:sp>
        <p:nvSpPr>
          <p:cNvPr id="9" name="Line 21"/>
          <p:cNvSpPr>
            <a:spLocks noChangeShapeType="1"/>
          </p:cNvSpPr>
          <p:nvPr/>
        </p:nvSpPr>
        <p:spPr bwMode="auto">
          <a:xfrm flipH="1">
            <a:off x="3357563" y="1571625"/>
            <a:ext cx="1285875" cy="3714750"/>
          </a:xfrm>
          <a:prstGeom prst="line">
            <a:avLst/>
          </a:prstGeom>
          <a:noFill/>
          <a:ln w="38100">
            <a:solidFill>
              <a:srgbClr val="0000FF"/>
            </a:solidFill>
            <a:prstDash val="sysDot"/>
            <a:round/>
            <a:headEnd/>
            <a:tailEnd/>
          </a:ln>
        </p:spPr>
        <p:txBody>
          <a:bodyPr/>
          <a:lstStyle/>
          <a:p>
            <a:endParaRPr lang="zh-TW" altLang="en-US"/>
          </a:p>
        </p:txBody>
      </p:sp>
      <p:sp>
        <p:nvSpPr>
          <p:cNvPr id="10" name="Line 22"/>
          <p:cNvSpPr>
            <a:spLocks noChangeShapeType="1"/>
          </p:cNvSpPr>
          <p:nvPr/>
        </p:nvSpPr>
        <p:spPr bwMode="auto">
          <a:xfrm flipH="1">
            <a:off x="357188" y="2143125"/>
            <a:ext cx="642937" cy="3571875"/>
          </a:xfrm>
          <a:prstGeom prst="line">
            <a:avLst/>
          </a:prstGeom>
          <a:noFill/>
          <a:ln w="38100">
            <a:solidFill>
              <a:srgbClr val="0000FF"/>
            </a:solidFill>
            <a:prstDash val="sysDot"/>
            <a:round/>
            <a:headEnd/>
            <a:tailEnd/>
          </a:ln>
        </p:spPr>
        <p:txBody>
          <a:bodyPr/>
          <a:lstStyle/>
          <a:p>
            <a:endParaRPr lang="zh-TW" altLang="en-US"/>
          </a:p>
        </p:txBody>
      </p:sp>
      <p:sp>
        <p:nvSpPr>
          <p:cNvPr id="31752" name="Text Box 23"/>
          <p:cNvSpPr txBox="1">
            <a:spLocks noChangeArrowheads="1"/>
          </p:cNvSpPr>
          <p:nvPr/>
        </p:nvSpPr>
        <p:spPr bwMode="auto">
          <a:xfrm>
            <a:off x="1887538" y="5541963"/>
            <a:ext cx="184150" cy="457200"/>
          </a:xfrm>
          <a:prstGeom prst="rect">
            <a:avLst/>
          </a:prstGeom>
          <a:noFill/>
          <a:ln w="9525">
            <a:noFill/>
            <a:miter lim="800000"/>
            <a:headEnd/>
            <a:tailEnd/>
          </a:ln>
        </p:spPr>
        <p:txBody>
          <a:bodyPr wrap="none">
            <a:spAutoFit/>
          </a:bodyPr>
          <a:lstStyle/>
          <a:p>
            <a:endParaRPr kumimoji="0" lang="zh-TW" altLang="en-US" sz="2400">
              <a:latin typeface="Calibri" pitchFamily="34" charset="0"/>
            </a:endParaRPr>
          </a:p>
        </p:txBody>
      </p:sp>
      <p:sp>
        <p:nvSpPr>
          <p:cNvPr id="12" name="Text Box 24"/>
          <p:cNvSpPr txBox="1">
            <a:spLocks noChangeArrowheads="1"/>
          </p:cNvSpPr>
          <p:nvPr/>
        </p:nvSpPr>
        <p:spPr bwMode="auto">
          <a:xfrm>
            <a:off x="1287463" y="5357813"/>
            <a:ext cx="954087" cy="400050"/>
          </a:xfrm>
          <a:prstGeom prst="rect">
            <a:avLst/>
          </a:prstGeom>
          <a:noFill/>
          <a:ln w="9525">
            <a:noFill/>
            <a:miter lim="800000"/>
            <a:headEnd/>
            <a:tailEnd/>
          </a:ln>
        </p:spPr>
        <p:txBody>
          <a:bodyPr wrap="none">
            <a:spAutoFit/>
          </a:bodyPr>
          <a:lstStyle/>
          <a:p>
            <a:r>
              <a:rPr kumimoji="0" lang="zh-TW" altLang="en-US" sz="2000" b="1" dirty="0">
                <a:solidFill>
                  <a:srgbClr val="FF3399"/>
                </a:solidFill>
                <a:latin typeface="微軟正黑體"/>
                <a:ea typeface="微軟正黑體"/>
                <a:cs typeface="微軟正黑體"/>
              </a:rPr>
              <a:t>中山高</a:t>
            </a:r>
          </a:p>
        </p:txBody>
      </p:sp>
      <p:sp>
        <p:nvSpPr>
          <p:cNvPr id="13" name="Text Box 25"/>
          <p:cNvSpPr txBox="1">
            <a:spLocks noChangeArrowheads="1"/>
          </p:cNvSpPr>
          <p:nvPr/>
        </p:nvSpPr>
        <p:spPr bwMode="auto">
          <a:xfrm>
            <a:off x="3357563" y="4900613"/>
            <a:ext cx="954087" cy="400050"/>
          </a:xfrm>
          <a:prstGeom prst="rect">
            <a:avLst/>
          </a:prstGeom>
          <a:noFill/>
          <a:ln w="9525">
            <a:noFill/>
            <a:miter lim="800000"/>
            <a:headEnd/>
            <a:tailEnd/>
          </a:ln>
        </p:spPr>
        <p:txBody>
          <a:bodyPr wrap="none">
            <a:spAutoFit/>
          </a:bodyPr>
          <a:lstStyle/>
          <a:p>
            <a:r>
              <a:rPr kumimoji="0" lang="zh-TW" altLang="en-US" sz="2000" b="1">
                <a:solidFill>
                  <a:srgbClr val="FF3399"/>
                </a:solidFill>
                <a:latin typeface="微軟正黑體"/>
                <a:ea typeface="微軟正黑體"/>
                <a:cs typeface="微軟正黑體"/>
              </a:rPr>
              <a:t>南二高</a:t>
            </a:r>
          </a:p>
        </p:txBody>
      </p:sp>
      <p:sp>
        <p:nvSpPr>
          <p:cNvPr id="14" name="Text Box 26"/>
          <p:cNvSpPr txBox="1">
            <a:spLocks noChangeArrowheads="1"/>
          </p:cNvSpPr>
          <p:nvPr/>
        </p:nvSpPr>
        <p:spPr bwMode="auto">
          <a:xfrm>
            <a:off x="71438" y="5715000"/>
            <a:ext cx="1211262" cy="400050"/>
          </a:xfrm>
          <a:prstGeom prst="rect">
            <a:avLst/>
          </a:prstGeom>
          <a:noFill/>
          <a:ln w="9525">
            <a:noFill/>
            <a:miter lim="800000"/>
            <a:headEnd/>
            <a:tailEnd/>
          </a:ln>
        </p:spPr>
        <p:txBody>
          <a:bodyPr wrap="none">
            <a:spAutoFit/>
          </a:bodyPr>
          <a:lstStyle/>
          <a:p>
            <a:r>
              <a:rPr kumimoji="0" lang="zh-TW" altLang="en-US" sz="2000" b="1">
                <a:solidFill>
                  <a:srgbClr val="FF3399"/>
                </a:solidFill>
                <a:latin typeface="微軟正黑體"/>
                <a:ea typeface="微軟正黑體"/>
                <a:cs typeface="微軟正黑體"/>
              </a:rPr>
              <a:t>西濱快速</a:t>
            </a:r>
          </a:p>
        </p:txBody>
      </p:sp>
      <p:sp>
        <p:nvSpPr>
          <p:cNvPr id="15" name="Text Box 27"/>
          <p:cNvSpPr txBox="1">
            <a:spLocks noChangeArrowheads="1"/>
          </p:cNvSpPr>
          <p:nvPr/>
        </p:nvSpPr>
        <p:spPr bwMode="auto">
          <a:xfrm>
            <a:off x="4114800" y="3721100"/>
            <a:ext cx="1211263" cy="400050"/>
          </a:xfrm>
          <a:prstGeom prst="rect">
            <a:avLst/>
          </a:prstGeom>
          <a:noFill/>
          <a:ln w="9525">
            <a:noFill/>
            <a:miter lim="800000"/>
            <a:headEnd/>
            <a:tailEnd/>
          </a:ln>
        </p:spPr>
        <p:txBody>
          <a:bodyPr wrap="none">
            <a:spAutoFit/>
          </a:bodyPr>
          <a:lstStyle/>
          <a:p>
            <a:r>
              <a:rPr kumimoji="0" lang="zh-TW" altLang="en-US" sz="2000" b="1">
                <a:solidFill>
                  <a:srgbClr val="FF3399"/>
                </a:solidFill>
                <a:latin typeface="微軟正黑體"/>
                <a:ea typeface="微軟正黑體"/>
                <a:cs typeface="微軟正黑體"/>
              </a:rPr>
              <a:t>東西快速</a:t>
            </a:r>
          </a:p>
        </p:txBody>
      </p:sp>
      <p:sp>
        <p:nvSpPr>
          <p:cNvPr id="16" name="Oval 28"/>
          <p:cNvSpPr>
            <a:spLocks noChangeArrowheads="1"/>
          </p:cNvSpPr>
          <p:nvPr/>
        </p:nvSpPr>
        <p:spPr bwMode="auto">
          <a:xfrm>
            <a:off x="3071813" y="3071813"/>
            <a:ext cx="360362" cy="577850"/>
          </a:xfrm>
          <a:prstGeom prst="ellipse">
            <a:avLst/>
          </a:prstGeom>
          <a:solidFill>
            <a:srgbClr val="0000FF">
              <a:alpha val="42999"/>
            </a:srgbClr>
          </a:solidFill>
          <a:ln w="9525">
            <a:noFill/>
            <a:round/>
            <a:headEnd/>
            <a:tailEnd/>
          </a:ln>
          <a:effectLst/>
        </p:spPr>
        <p:txBody>
          <a:bodyPr wrap="none" anchor="ctr"/>
          <a:lstStyle/>
          <a:p>
            <a:pPr algn="ctr" fontAlgn="auto">
              <a:spcBef>
                <a:spcPts val="0"/>
              </a:spcBef>
              <a:spcAft>
                <a:spcPts val="0"/>
              </a:spcAft>
              <a:defRPr/>
            </a:pPr>
            <a:r>
              <a:rPr kumimoji="0" lang="zh-TW" altLang="en-US" sz="1600" b="1" dirty="0">
                <a:solidFill>
                  <a:srgbClr val="66FFFF"/>
                </a:solidFill>
                <a:effectLst>
                  <a:outerShdw blurRad="38100" dist="38100" dir="2700000" algn="tl">
                    <a:srgbClr val="000000"/>
                  </a:outerShdw>
                </a:effectLst>
                <a:latin typeface="微軟正黑體" pitchFamily="34" charset="-120"/>
                <a:ea typeface="微軟正黑體" pitchFamily="34" charset="-120"/>
              </a:rPr>
              <a:t>機</a:t>
            </a:r>
          </a:p>
          <a:p>
            <a:pPr algn="ctr" fontAlgn="auto">
              <a:spcBef>
                <a:spcPts val="0"/>
              </a:spcBef>
              <a:spcAft>
                <a:spcPts val="0"/>
              </a:spcAft>
              <a:defRPr/>
            </a:pPr>
            <a:r>
              <a:rPr kumimoji="0" lang="zh-TW" altLang="en-US" sz="1600" b="1" dirty="0">
                <a:solidFill>
                  <a:srgbClr val="66FFFF"/>
                </a:solidFill>
                <a:effectLst>
                  <a:outerShdw blurRad="38100" dist="38100" dir="2700000" algn="tl">
                    <a:srgbClr val="000000"/>
                  </a:outerShdw>
                </a:effectLst>
                <a:latin typeface="微軟正黑體" pitchFamily="34" charset="-120"/>
                <a:ea typeface="微軟正黑體" pitchFamily="34" charset="-120"/>
              </a:rPr>
              <a:t>場</a:t>
            </a:r>
          </a:p>
        </p:txBody>
      </p:sp>
      <p:sp>
        <p:nvSpPr>
          <p:cNvPr id="17" name="Rectangle 29"/>
          <p:cNvSpPr>
            <a:spLocks noChangeArrowheads="1"/>
          </p:cNvSpPr>
          <p:nvPr/>
        </p:nvSpPr>
        <p:spPr bwMode="auto">
          <a:xfrm>
            <a:off x="3500438" y="2928938"/>
            <a:ext cx="358775" cy="627062"/>
          </a:xfrm>
          <a:prstGeom prst="rect">
            <a:avLst/>
          </a:prstGeom>
          <a:solidFill>
            <a:srgbClr val="7030A0">
              <a:alpha val="66000"/>
            </a:srgbClr>
          </a:solidFill>
          <a:ln w="9525">
            <a:noFill/>
            <a:miter lim="800000"/>
            <a:headEnd/>
            <a:tailEnd/>
          </a:ln>
          <a:effectLst/>
        </p:spPr>
        <p:txBody>
          <a:bodyPr wrap="none" anchor="ctr"/>
          <a:lstStyle/>
          <a:p>
            <a:pPr algn="ctr" fontAlgn="auto">
              <a:lnSpc>
                <a:spcPct val="85000"/>
              </a:lnSpc>
              <a:spcBef>
                <a:spcPts val="0"/>
              </a:spcBef>
              <a:spcAft>
                <a:spcPts val="0"/>
              </a:spcAft>
              <a:defRPr/>
            </a:pPr>
            <a:r>
              <a:rPr kumimoji="0" lang="zh-TW" altLang="en-US" sz="1600" b="1" dirty="0">
                <a:solidFill>
                  <a:srgbClr val="66FFFF"/>
                </a:solidFill>
                <a:effectLst>
                  <a:outerShdw blurRad="38100" dist="38100" dir="2700000" algn="tl">
                    <a:srgbClr val="000000"/>
                  </a:outerShdw>
                </a:effectLst>
                <a:latin typeface="微軟正黑體" pitchFamily="34" charset="-120"/>
                <a:ea typeface="微軟正黑體" pitchFamily="34" charset="-120"/>
              </a:rPr>
              <a:t>台</a:t>
            </a:r>
          </a:p>
          <a:p>
            <a:pPr algn="ctr" fontAlgn="auto">
              <a:lnSpc>
                <a:spcPct val="85000"/>
              </a:lnSpc>
              <a:spcBef>
                <a:spcPts val="0"/>
              </a:spcBef>
              <a:spcAft>
                <a:spcPts val="0"/>
              </a:spcAft>
              <a:defRPr/>
            </a:pPr>
            <a:r>
              <a:rPr kumimoji="0" lang="zh-TW" altLang="en-US" sz="1600" b="1" dirty="0">
                <a:solidFill>
                  <a:srgbClr val="66FFFF"/>
                </a:solidFill>
                <a:effectLst>
                  <a:outerShdw blurRad="38100" dist="38100" dir="2700000" algn="tl">
                    <a:srgbClr val="000000"/>
                  </a:outerShdw>
                </a:effectLst>
                <a:latin typeface="微軟正黑體" pitchFamily="34" charset="-120"/>
                <a:ea typeface="微軟正黑體" pitchFamily="34" charset="-120"/>
              </a:rPr>
              <a:t>鐵</a:t>
            </a:r>
          </a:p>
        </p:txBody>
      </p:sp>
      <p:sp>
        <p:nvSpPr>
          <p:cNvPr id="18" name="Oval 28"/>
          <p:cNvSpPr>
            <a:spLocks noChangeArrowheads="1"/>
          </p:cNvSpPr>
          <p:nvPr/>
        </p:nvSpPr>
        <p:spPr bwMode="auto">
          <a:xfrm>
            <a:off x="285750" y="3929063"/>
            <a:ext cx="357188" cy="649287"/>
          </a:xfrm>
          <a:prstGeom prst="ellipse">
            <a:avLst/>
          </a:prstGeom>
          <a:solidFill>
            <a:srgbClr val="0000FF">
              <a:alpha val="42999"/>
            </a:srgbClr>
          </a:solidFill>
          <a:ln w="9525">
            <a:noFill/>
            <a:round/>
            <a:headEnd/>
            <a:tailEnd/>
          </a:ln>
          <a:effectLst/>
        </p:spPr>
        <p:txBody>
          <a:bodyPr wrap="none" anchor="ctr"/>
          <a:lstStyle/>
          <a:p>
            <a:pPr algn="ctr" fontAlgn="auto">
              <a:spcBef>
                <a:spcPts val="0"/>
              </a:spcBef>
              <a:spcAft>
                <a:spcPts val="0"/>
              </a:spcAft>
              <a:defRPr/>
            </a:pPr>
            <a:r>
              <a:rPr kumimoji="0" lang="zh-TW" altLang="en-US" sz="1600" b="1" dirty="0">
                <a:solidFill>
                  <a:srgbClr val="66FFFF"/>
                </a:solidFill>
                <a:effectLst>
                  <a:outerShdw blurRad="38100" dist="38100" dir="2700000" algn="tl">
                    <a:srgbClr val="000000"/>
                  </a:outerShdw>
                </a:effectLst>
                <a:latin typeface="微軟正黑體" pitchFamily="34" charset="-120"/>
                <a:ea typeface="微軟正黑體" pitchFamily="34" charset="-120"/>
              </a:rPr>
              <a:t>商</a:t>
            </a:r>
            <a:endParaRPr kumimoji="0" lang="en-US" altLang="zh-TW" sz="1600" b="1" dirty="0">
              <a:solidFill>
                <a:srgbClr val="66FFFF"/>
              </a:solidFill>
              <a:effectLst>
                <a:outerShdw blurRad="38100" dist="38100" dir="2700000" algn="tl">
                  <a:srgbClr val="000000"/>
                </a:outerShdw>
              </a:effectLst>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srgbClr val="66FFFF"/>
                </a:solidFill>
                <a:effectLst>
                  <a:outerShdw blurRad="38100" dist="38100" dir="2700000" algn="tl">
                    <a:srgbClr val="000000"/>
                  </a:outerShdw>
                </a:effectLst>
                <a:latin typeface="微軟正黑體" pitchFamily="34" charset="-120"/>
                <a:ea typeface="微軟正黑體" pitchFamily="34" charset="-120"/>
              </a:rPr>
              <a:t>港</a:t>
            </a:r>
          </a:p>
        </p:txBody>
      </p:sp>
      <p:grpSp>
        <p:nvGrpSpPr>
          <p:cNvPr id="2" name="群組 18"/>
          <p:cNvGrpSpPr>
            <a:grpSpLocks/>
          </p:cNvGrpSpPr>
          <p:nvPr/>
        </p:nvGrpSpPr>
        <p:grpSpPr bwMode="auto">
          <a:xfrm>
            <a:off x="4071938" y="1285875"/>
            <a:ext cx="928687" cy="857250"/>
            <a:chOff x="4071934" y="1285860"/>
            <a:chExt cx="928694" cy="857256"/>
          </a:xfrm>
        </p:grpSpPr>
        <p:grpSp>
          <p:nvGrpSpPr>
            <p:cNvPr id="31810" name="Group 40"/>
            <p:cNvGrpSpPr>
              <a:grpSpLocks/>
            </p:cNvGrpSpPr>
            <p:nvPr/>
          </p:nvGrpSpPr>
          <p:grpSpPr bwMode="auto">
            <a:xfrm>
              <a:off x="4071934" y="1285860"/>
              <a:ext cx="928694" cy="857256"/>
              <a:chOff x="941" y="1053"/>
              <a:chExt cx="1036" cy="1021"/>
            </a:xfrm>
          </p:grpSpPr>
          <p:sp>
            <p:nvSpPr>
              <p:cNvPr id="22" name="Oval 41"/>
              <p:cNvSpPr>
                <a:spLocks noChangeArrowheads="1"/>
              </p:cNvSpPr>
              <p:nvPr/>
            </p:nvSpPr>
            <p:spPr bwMode="gray">
              <a:xfrm>
                <a:off x="941" y="1053"/>
                <a:ext cx="1032" cy="102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CN" altLang="en-US">
                  <a:latin typeface="+mn-lt"/>
                  <a:ea typeface="+mn-ea"/>
                </a:endParaRPr>
              </a:p>
            </p:txBody>
          </p:sp>
          <p:sp>
            <p:nvSpPr>
              <p:cNvPr id="23" name="Oval 42"/>
              <p:cNvSpPr>
                <a:spLocks noChangeArrowheads="1"/>
              </p:cNvSpPr>
              <p:nvPr/>
            </p:nvSpPr>
            <p:spPr bwMode="gray">
              <a:xfrm>
                <a:off x="945" y="1053"/>
                <a:ext cx="1032" cy="1021"/>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24" name="Oval 43"/>
              <p:cNvSpPr>
                <a:spLocks noChangeArrowheads="1"/>
              </p:cNvSpPr>
              <p:nvPr/>
            </p:nvSpPr>
            <p:spPr bwMode="gray">
              <a:xfrm>
                <a:off x="1008" y="1119"/>
                <a:ext cx="898" cy="889"/>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25" name="Oval 44"/>
              <p:cNvSpPr>
                <a:spLocks noChangeArrowheads="1"/>
              </p:cNvSpPr>
              <p:nvPr/>
            </p:nvSpPr>
            <p:spPr bwMode="gray">
              <a:xfrm>
                <a:off x="1008" y="1119"/>
                <a:ext cx="896" cy="889"/>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31816" name="Oval 45"/>
              <p:cNvSpPr>
                <a:spLocks noChangeArrowheads="1"/>
              </p:cNvSpPr>
              <p:nvPr/>
            </p:nvSpPr>
            <p:spPr bwMode="gray">
              <a:xfrm>
                <a:off x="1057" y="1164"/>
                <a:ext cx="807" cy="799"/>
              </a:xfrm>
              <a:prstGeom prst="ellipse">
                <a:avLst/>
              </a:prstGeom>
              <a:solidFill>
                <a:srgbClr val="333333"/>
              </a:solidFill>
              <a:ln w="9525">
                <a:noFill/>
                <a:round/>
                <a:headEnd/>
                <a:tailEnd/>
              </a:ln>
            </p:spPr>
            <p:txBody>
              <a:bodyPr anchor="ctr">
                <a:spAutoFit/>
              </a:bodyPr>
              <a:lstStyle/>
              <a:p>
                <a:endParaRPr kumimoji="0" lang="zh-CN" altLang="en-US">
                  <a:latin typeface="Calibri" pitchFamily="34" charset="0"/>
                  <a:ea typeface="宋体" pitchFamily="2" charset="-122"/>
                </a:endParaRPr>
              </a:p>
            </p:txBody>
          </p:sp>
          <p:sp>
            <p:nvSpPr>
              <p:cNvPr id="31817" name="Oval 46"/>
              <p:cNvSpPr>
                <a:spLocks noChangeArrowheads="1"/>
              </p:cNvSpPr>
              <p:nvPr/>
            </p:nvSpPr>
            <p:spPr bwMode="gray">
              <a:xfrm>
                <a:off x="1070" y="1177"/>
                <a:ext cx="782" cy="774"/>
              </a:xfrm>
              <a:prstGeom prst="ellipse">
                <a:avLst/>
              </a:prstGeom>
              <a:gradFill rotWithShape="1">
                <a:gsLst>
                  <a:gs pos="0">
                    <a:srgbClr val="595959"/>
                  </a:gs>
                  <a:gs pos="100000">
                    <a:srgbClr val="C0C0C0"/>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31818"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E9E9E9"/>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31819" name="Oval 48"/>
              <p:cNvSpPr>
                <a:spLocks noChangeArrowheads="1"/>
              </p:cNvSpPr>
              <p:nvPr/>
            </p:nvSpPr>
            <p:spPr bwMode="gray">
              <a:xfrm>
                <a:off x="1088" y="1189"/>
                <a:ext cx="726" cy="705"/>
              </a:xfrm>
              <a:prstGeom prst="ellipse">
                <a:avLst/>
              </a:prstGeom>
              <a:gradFill rotWithShape="1">
                <a:gsLst>
                  <a:gs pos="0">
                    <a:srgbClr val="989898"/>
                  </a:gs>
                  <a:gs pos="100000">
                    <a:srgbClr val="C0C0C0">
                      <a:alpha val="48000"/>
                    </a:srgbClr>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31820" name="Oval 49"/>
              <p:cNvSpPr>
                <a:spLocks noChangeArrowheads="1"/>
              </p:cNvSpPr>
              <p:nvPr/>
            </p:nvSpPr>
            <p:spPr bwMode="gray">
              <a:xfrm>
                <a:off x="1130" y="1209"/>
                <a:ext cx="645" cy="572"/>
              </a:xfrm>
              <a:prstGeom prst="ellipse">
                <a:avLst/>
              </a:prstGeom>
              <a:gradFill rotWithShape="1">
                <a:gsLst>
                  <a:gs pos="0">
                    <a:srgbClr val="FFFFFF"/>
                  </a:gs>
                  <a:gs pos="100000">
                    <a:srgbClr val="C0C0C0">
                      <a:alpha val="37999"/>
                    </a:srgbClr>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grpSp>
        <p:sp>
          <p:nvSpPr>
            <p:cNvPr id="31811" name="矩形 20"/>
            <p:cNvSpPr>
              <a:spLocks noChangeArrowheads="1"/>
            </p:cNvSpPr>
            <p:nvPr/>
          </p:nvSpPr>
          <p:spPr bwMode="auto">
            <a:xfrm>
              <a:off x="4143372" y="1571612"/>
              <a:ext cx="785818" cy="307777"/>
            </a:xfrm>
            <a:prstGeom prst="rect">
              <a:avLst/>
            </a:prstGeom>
            <a:noFill/>
            <a:ln w="9525">
              <a:noFill/>
              <a:miter lim="800000"/>
              <a:headEnd/>
              <a:tailEnd/>
            </a:ln>
          </p:spPr>
          <p:txBody>
            <a:bodyPr>
              <a:spAutoFit/>
            </a:bodyPr>
            <a:lstStyle/>
            <a:p>
              <a:pPr algn="ctr"/>
              <a:r>
                <a:rPr kumimoji="0" lang="zh-TW" altLang="en-US" sz="1400" b="1">
                  <a:solidFill>
                    <a:srgbClr val="FF3399"/>
                  </a:solidFill>
                  <a:latin typeface="微軟正黑體"/>
                  <a:ea typeface="微軟正黑體"/>
                  <a:cs typeface="微軟正黑體"/>
                </a:rPr>
                <a:t>大埔美</a:t>
              </a:r>
            </a:p>
          </p:txBody>
        </p:sp>
      </p:grpSp>
      <p:grpSp>
        <p:nvGrpSpPr>
          <p:cNvPr id="20" name="群組 30"/>
          <p:cNvGrpSpPr>
            <a:grpSpLocks/>
          </p:cNvGrpSpPr>
          <p:nvPr/>
        </p:nvGrpSpPr>
        <p:grpSpPr bwMode="auto">
          <a:xfrm>
            <a:off x="5000625" y="928688"/>
            <a:ext cx="3429000" cy="1285875"/>
            <a:chOff x="5000628" y="928670"/>
            <a:chExt cx="3429025" cy="1285884"/>
          </a:xfrm>
        </p:grpSpPr>
        <p:grpSp>
          <p:nvGrpSpPr>
            <p:cNvPr id="31801" name="群組 53"/>
            <p:cNvGrpSpPr>
              <a:grpSpLocks/>
            </p:cNvGrpSpPr>
            <p:nvPr/>
          </p:nvGrpSpPr>
          <p:grpSpPr bwMode="auto">
            <a:xfrm>
              <a:off x="6072199" y="928670"/>
              <a:ext cx="2357454" cy="1285884"/>
              <a:chOff x="6072198" y="928670"/>
              <a:chExt cx="2849563" cy="1785950"/>
            </a:xfrm>
          </p:grpSpPr>
          <p:sp>
            <p:nvSpPr>
              <p:cNvPr id="31803" name="AutoShape 13"/>
              <p:cNvSpPr>
                <a:spLocks noChangeArrowheads="1"/>
              </p:cNvSpPr>
              <p:nvPr/>
            </p:nvSpPr>
            <p:spPr bwMode="gray">
              <a:xfrm>
                <a:off x="6072198" y="928670"/>
                <a:ext cx="2849563" cy="1785950"/>
              </a:xfrm>
              <a:prstGeom prst="roundRect">
                <a:avLst>
                  <a:gd name="adj" fmla="val 8014"/>
                </a:avLst>
              </a:prstGeom>
              <a:solidFill>
                <a:srgbClr val="F8F8F8"/>
              </a:solidFill>
              <a:ln w="9525">
                <a:solidFill>
                  <a:srgbClr val="FF6600"/>
                </a:solidFill>
                <a:round/>
                <a:headEnd/>
                <a:tailEnd/>
              </a:ln>
            </p:spPr>
            <p:txBody>
              <a:bodyPr wrap="none" anchor="ctr"/>
              <a:lstStyle/>
              <a:p>
                <a:endParaRPr kumimoji="0" lang="zh-CN" altLang="en-US">
                  <a:latin typeface="Calibri" pitchFamily="34" charset="0"/>
                  <a:ea typeface="宋体" pitchFamily="2" charset="-122"/>
                </a:endParaRPr>
              </a:p>
            </p:txBody>
          </p:sp>
          <p:sp>
            <p:nvSpPr>
              <p:cNvPr id="31804" name="AutoShape 28"/>
              <p:cNvSpPr>
                <a:spLocks noChangeArrowheads="1"/>
              </p:cNvSpPr>
              <p:nvPr/>
            </p:nvSpPr>
            <p:spPr bwMode="gray">
              <a:xfrm>
                <a:off x="6148398" y="1084243"/>
                <a:ext cx="2698750" cy="428625"/>
              </a:xfrm>
              <a:prstGeom prst="roundRect">
                <a:avLst>
                  <a:gd name="adj" fmla="val 50000"/>
                </a:avLst>
              </a:prstGeom>
              <a:solidFill>
                <a:srgbClr val="FF6600">
                  <a:alpha val="49803"/>
                </a:srgbClr>
              </a:solidFill>
              <a:ln w="9525">
                <a:noFill/>
                <a:round/>
                <a:headEnd/>
                <a:tailEnd/>
              </a:ln>
            </p:spPr>
            <p:txBody>
              <a:bodyPr wrap="none" anchor="ctr"/>
              <a:lstStyle/>
              <a:p>
                <a:endParaRPr kumimoji="0" lang="zh-CN" altLang="en-US">
                  <a:latin typeface="Calibri" pitchFamily="34" charset="0"/>
                  <a:ea typeface="宋体" pitchFamily="2" charset="-122"/>
                </a:endParaRPr>
              </a:p>
            </p:txBody>
          </p:sp>
          <p:sp>
            <p:nvSpPr>
              <p:cNvPr id="31805" name="AutoShape 29"/>
              <p:cNvSpPr>
                <a:spLocks noChangeArrowheads="1"/>
              </p:cNvSpPr>
              <p:nvPr/>
            </p:nvSpPr>
            <p:spPr bwMode="gray">
              <a:xfrm>
                <a:off x="6148398" y="1668443"/>
                <a:ext cx="2698750" cy="428625"/>
              </a:xfrm>
              <a:prstGeom prst="roundRect">
                <a:avLst>
                  <a:gd name="adj" fmla="val 50000"/>
                </a:avLst>
              </a:prstGeom>
              <a:solidFill>
                <a:srgbClr val="FF6600">
                  <a:alpha val="50195"/>
                </a:srgbClr>
              </a:solidFill>
              <a:ln w="9525">
                <a:noFill/>
                <a:round/>
                <a:headEnd/>
                <a:tailEnd/>
              </a:ln>
            </p:spPr>
            <p:txBody>
              <a:bodyPr wrap="none" anchor="ctr"/>
              <a:lstStyle/>
              <a:p>
                <a:endParaRPr kumimoji="0" lang="zh-CN" altLang="en-US">
                  <a:latin typeface="Calibri" pitchFamily="34" charset="0"/>
                  <a:ea typeface="宋体" pitchFamily="2" charset="-122"/>
                </a:endParaRPr>
              </a:p>
            </p:txBody>
          </p:sp>
          <p:sp>
            <p:nvSpPr>
              <p:cNvPr id="31806" name="AutoShape 30"/>
              <p:cNvSpPr>
                <a:spLocks noChangeArrowheads="1"/>
              </p:cNvSpPr>
              <p:nvPr/>
            </p:nvSpPr>
            <p:spPr bwMode="gray">
              <a:xfrm>
                <a:off x="6148398" y="2228831"/>
                <a:ext cx="2698750" cy="428625"/>
              </a:xfrm>
              <a:prstGeom prst="roundRect">
                <a:avLst>
                  <a:gd name="adj" fmla="val 50000"/>
                </a:avLst>
              </a:prstGeom>
              <a:solidFill>
                <a:srgbClr val="FF6600">
                  <a:alpha val="50195"/>
                </a:srgbClr>
              </a:solidFill>
              <a:ln w="9525">
                <a:noFill/>
                <a:round/>
                <a:headEnd/>
                <a:tailEnd/>
              </a:ln>
            </p:spPr>
            <p:txBody>
              <a:bodyPr wrap="none" anchor="ctr"/>
              <a:lstStyle/>
              <a:p>
                <a:endParaRPr kumimoji="0" lang="zh-CN" altLang="en-US">
                  <a:latin typeface="Calibri" pitchFamily="34" charset="0"/>
                  <a:ea typeface="宋体" pitchFamily="2" charset="-122"/>
                </a:endParaRPr>
              </a:p>
            </p:txBody>
          </p:sp>
          <p:sp>
            <p:nvSpPr>
              <p:cNvPr id="31807" name="Rectangle 32"/>
              <p:cNvSpPr>
                <a:spLocks noChangeArrowheads="1"/>
              </p:cNvSpPr>
              <p:nvPr/>
            </p:nvSpPr>
            <p:spPr bwMode="gray">
              <a:xfrm>
                <a:off x="6229314" y="1741469"/>
                <a:ext cx="2186027" cy="666849"/>
              </a:xfrm>
              <a:prstGeom prst="rect">
                <a:avLst/>
              </a:prstGeom>
              <a:noFill/>
              <a:ln w="9525">
                <a:noFill/>
                <a:miter lim="800000"/>
                <a:headEnd/>
                <a:tailEnd/>
              </a:ln>
            </p:spPr>
            <p:txBody>
              <a:bodyPr wrap="none">
                <a:spAutoFit/>
              </a:bodyPr>
              <a:lstStyle/>
              <a:p>
                <a:pPr>
                  <a:lnSpc>
                    <a:spcPct val="90000"/>
                  </a:lnSpc>
                  <a:buFont typeface="Wingdings" pitchFamily="2" charset="2"/>
                  <a:buChar char="§"/>
                </a:pPr>
                <a:r>
                  <a:rPr kumimoji="0" lang="zh-TW" altLang="en-US" sz="1400" b="1">
                    <a:latin typeface="微軟正黑體"/>
                    <a:ea typeface="微軟正黑體"/>
                    <a:cs typeface="微軟正黑體"/>
                  </a:rPr>
                  <a:t>產值</a:t>
                </a:r>
                <a:r>
                  <a:rPr kumimoji="0" lang="en-US" altLang="zh-TW" sz="1400" b="1">
                    <a:latin typeface="微軟正黑體"/>
                    <a:ea typeface="微軟正黑體"/>
                    <a:cs typeface="微軟正黑體"/>
                  </a:rPr>
                  <a:t>780</a:t>
                </a:r>
                <a:r>
                  <a:rPr kumimoji="0" lang="zh-TW" altLang="en-US" sz="1400" b="1">
                    <a:latin typeface="微軟正黑體"/>
                    <a:ea typeface="微軟正黑體"/>
                    <a:cs typeface="微軟正黑體"/>
                  </a:rPr>
                  <a:t>＋</a:t>
                </a:r>
                <a:r>
                  <a:rPr kumimoji="0" lang="en-US" altLang="zh-TW" sz="1400" b="1">
                    <a:latin typeface="微軟正黑體"/>
                    <a:ea typeface="微軟正黑體"/>
                    <a:cs typeface="微軟正黑體"/>
                  </a:rPr>
                  <a:t>220</a:t>
                </a:r>
                <a:r>
                  <a:rPr kumimoji="0" lang="zh-TW" altLang="en-US" sz="1400" b="1">
                    <a:latin typeface="微軟正黑體"/>
                    <a:ea typeface="微軟正黑體"/>
                    <a:cs typeface="微軟正黑體"/>
                  </a:rPr>
                  <a:t>億元</a:t>
                </a:r>
              </a:p>
              <a:p>
                <a:pPr>
                  <a:lnSpc>
                    <a:spcPct val="90000"/>
                  </a:lnSpc>
                </a:pPr>
                <a:endParaRPr kumimoji="0" lang="en-US" altLang="zh-CN" sz="1400" b="1">
                  <a:solidFill>
                    <a:srgbClr val="000000"/>
                  </a:solidFill>
                  <a:latin typeface="Calibri" pitchFamily="34" charset="0"/>
                  <a:ea typeface="宋体" pitchFamily="2" charset="-122"/>
                  <a:cs typeface="Arial" charset="0"/>
                </a:endParaRPr>
              </a:p>
            </p:txBody>
          </p:sp>
          <p:sp>
            <p:nvSpPr>
              <p:cNvPr id="31808" name="Rectangle 32"/>
              <p:cNvSpPr>
                <a:spLocks noChangeArrowheads="1"/>
              </p:cNvSpPr>
              <p:nvPr/>
            </p:nvSpPr>
            <p:spPr bwMode="gray">
              <a:xfrm>
                <a:off x="6229314" y="2285992"/>
                <a:ext cx="2110460" cy="397544"/>
              </a:xfrm>
              <a:prstGeom prst="rect">
                <a:avLst/>
              </a:prstGeom>
              <a:noFill/>
              <a:ln w="9525">
                <a:noFill/>
                <a:miter lim="800000"/>
                <a:headEnd/>
                <a:tailEnd/>
              </a:ln>
            </p:spPr>
            <p:txBody>
              <a:bodyPr wrap="none">
                <a:spAutoFit/>
              </a:bodyPr>
              <a:lstStyle/>
              <a:p>
                <a:pPr>
                  <a:lnSpc>
                    <a:spcPct val="90000"/>
                  </a:lnSpc>
                  <a:buFont typeface="Wingdings" pitchFamily="2" charset="2"/>
                  <a:buChar char="§"/>
                </a:pPr>
                <a:r>
                  <a:rPr kumimoji="0" lang="zh-TW" altLang="en-US" sz="1400" b="1">
                    <a:latin typeface="微軟正黑體"/>
                    <a:ea typeface="微軟正黑體"/>
                    <a:cs typeface="微軟正黑體"/>
                  </a:rPr>
                  <a:t>創造就業</a:t>
                </a:r>
                <a:r>
                  <a:rPr kumimoji="0" lang="en-US" altLang="zh-TW" sz="1400" b="1">
                    <a:latin typeface="微軟正黑體"/>
                    <a:ea typeface="微軟正黑體"/>
                    <a:cs typeface="微軟正黑體"/>
                  </a:rPr>
                  <a:t>30,000</a:t>
                </a:r>
                <a:r>
                  <a:rPr kumimoji="0" lang="zh-TW" altLang="en-US" sz="1400" b="1">
                    <a:latin typeface="微軟正黑體"/>
                    <a:ea typeface="微軟正黑體"/>
                    <a:cs typeface="微軟正黑體"/>
                  </a:rPr>
                  <a:t>人</a:t>
                </a:r>
                <a:endParaRPr kumimoji="0" lang="en-US" altLang="zh-CN" sz="1400" b="1">
                  <a:solidFill>
                    <a:srgbClr val="000000"/>
                  </a:solidFill>
                  <a:latin typeface="Calibri" pitchFamily="34" charset="0"/>
                  <a:ea typeface="宋体" pitchFamily="2" charset="-122"/>
                  <a:cs typeface="Arial" charset="0"/>
                </a:endParaRPr>
              </a:p>
            </p:txBody>
          </p:sp>
          <p:sp>
            <p:nvSpPr>
              <p:cNvPr id="31809" name="Rectangle 32"/>
              <p:cNvSpPr>
                <a:spLocks noChangeArrowheads="1"/>
              </p:cNvSpPr>
              <p:nvPr/>
            </p:nvSpPr>
            <p:spPr bwMode="gray">
              <a:xfrm>
                <a:off x="6215074" y="1142984"/>
                <a:ext cx="2670298" cy="397544"/>
              </a:xfrm>
              <a:prstGeom prst="rect">
                <a:avLst/>
              </a:prstGeom>
              <a:noFill/>
              <a:ln w="9525">
                <a:noFill/>
                <a:miter lim="800000"/>
                <a:headEnd/>
                <a:tailEnd/>
              </a:ln>
            </p:spPr>
            <p:txBody>
              <a:bodyPr>
                <a:spAutoFit/>
              </a:bodyPr>
              <a:lstStyle/>
              <a:p>
                <a:pPr>
                  <a:lnSpc>
                    <a:spcPct val="90000"/>
                  </a:lnSpc>
                  <a:buFont typeface="Wingdings" pitchFamily="2" charset="2"/>
                  <a:buChar char="§"/>
                </a:pPr>
                <a:r>
                  <a:rPr kumimoji="0" lang="zh-TW" altLang="en-US" sz="1400" b="1">
                    <a:latin typeface="微軟正黑體"/>
                    <a:ea typeface="微軟正黑體"/>
                    <a:cs typeface="微軟正黑體"/>
                  </a:rPr>
                  <a:t>開發土地</a:t>
                </a:r>
                <a:r>
                  <a:rPr kumimoji="0" lang="en-US" altLang="zh-TW" sz="1400" b="1">
                    <a:latin typeface="微軟正黑體"/>
                    <a:ea typeface="微軟正黑體"/>
                    <a:cs typeface="微軟正黑體"/>
                  </a:rPr>
                  <a:t>297</a:t>
                </a:r>
                <a:r>
                  <a:rPr kumimoji="0" lang="zh-TW" altLang="en-US" sz="1400" b="1">
                    <a:latin typeface="微軟正黑體"/>
                    <a:ea typeface="微軟正黑體"/>
                    <a:cs typeface="微軟正黑體"/>
                  </a:rPr>
                  <a:t>＋</a:t>
                </a:r>
                <a:r>
                  <a:rPr kumimoji="0" lang="en-US" altLang="zh-TW" sz="1400" b="1">
                    <a:latin typeface="微軟正黑體"/>
                    <a:ea typeface="微軟正黑體"/>
                    <a:cs typeface="微軟正黑體"/>
                  </a:rPr>
                  <a:t>86</a:t>
                </a:r>
                <a:r>
                  <a:rPr kumimoji="0" lang="zh-TW" altLang="en-US" sz="1400" b="1">
                    <a:latin typeface="微軟正黑體"/>
                    <a:ea typeface="微軟正黑體"/>
                    <a:cs typeface="微軟正黑體"/>
                  </a:rPr>
                  <a:t>公頃</a:t>
                </a:r>
              </a:p>
            </p:txBody>
          </p:sp>
        </p:grpSp>
        <p:cxnSp>
          <p:nvCxnSpPr>
            <p:cNvPr id="31802" name="直線接點 32"/>
            <p:cNvCxnSpPr>
              <a:cxnSpLocks noChangeShapeType="1"/>
            </p:cNvCxnSpPr>
            <p:nvPr/>
          </p:nvCxnSpPr>
          <p:spPr bwMode="auto">
            <a:xfrm flipV="1">
              <a:off x="5000628" y="1357298"/>
              <a:ext cx="1071570" cy="285752"/>
            </a:xfrm>
            <a:prstGeom prst="line">
              <a:avLst/>
            </a:prstGeom>
            <a:noFill/>
            <a:ln w="9525" algn="ctr">
              <a:solidFill>
                <a:srgbClr val="FF6600"/>
              </a:solidFill>
              <a:round/>
              <a:headEnd/>
              <a:tailEnd/>
            </a:ln>
          </p:spPr>
        </p:cxnSp>
      </p:grpSp>
      <p:grpSp>
        <p:nvGrpSpPr>
          <p:cNvPr id="2048" name="群組 40"/>
          <p:cNvGrpSpPr>
            <a:grpSpLocks/>
          </p:cNvGrpSpPr>
          <p:nvPr/>
        </p:nvGrpSpPr>
        <p:grpSpPr bwMode="auto">
          <a:xfrm>
            <a:off x="1840755" y="1005321"/>
            <a:ext cx="1088183" cy="3638117"/>
            <a:chOff x="1840736" y="1005306"/>
            <a:chExt cx="1088190" cy="3638140"/>
          </a:xfrm>
        </p:grpSpPr>
        <p:grpSp>
          <p:nvGrpSpPr>
            <p:cNvPr id="31790" name="Group 40"/>
            <p:cNvGrpSpPr>
              <a:grpSpLocks/>
            </p:cNvGrpSpPr>
            <p:nvPr/>
          </p:nvGrpSpPr>
          <p:grpSpPr bwMode="auto">
            <a:xfrm>
              <a:off x="2000232" y="3714752"/>
              <a:ext cx="928694" cy="928694"/>
              <a:chOff x="941" y="1053"/>
              <a:chExt cx="1036" cy="1021"/>
            </a:xfrm>
          </p:grpSpPr>
          <p:sp>
            <p:nvSpPr>
              <p:cNvPr id="44" name="Oval 41"/>
              <p:cNvSpPr>
                <a:spLocks noChangeArrowheads="1"/>
              </p:cNvSpPr>
              <p:nvPr/>
            </p:nvSpPr>
            <p:spPr bwMode="gray">
              <a:xfrm>
                <a:off x="941" y="1053"/>
                <a:ext cx="1032" cy="102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CN" altLang="en-US">
                  <a:latin typeface="+mn-lt"/>
                  <a:ea typeface="+mn-ea"/>
                </a:endParaRPr>
              </a:p>
            </p:txBody>
          </p:sp>
          <p:sp>
            <p:nvSpPr>
              <p:cNvPr id="45" name="Oval 42"/>
              <p:cNvSpPr>
                <a:spLocks noChangeArrowheads="1"/>
              </p:cNvSpPr>
              <p:nvPr/>
            </p:nvSpPr>
            <p:spPr bwMode="gray">
              <a:xfrm>
                <a:off x="945" y="1053"/>
                <a:ext cx="1032" cy="1021"/>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46" name="Oval 43"/>
              <p:cNvSpPr>
                <a:spLocks noChangeArrowheads="1"/>
              </p:cNvSpPr>
              <p:nvPr/>
            </p:nvSpPr>
            <p:spPr bwMode="gray">
              <a:xfrm>
                <a:off x="1008" y="1119"/>
                <a:ext cx="898" cy="888"/>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47" name="Oval 44"/>
              <p:cNvSpPr>
                <a:spLocks noChangeArrowheads="1"/>
              </p:cNvSpPr>
              <p:nvPr/>
            </p:nvSpPr>
            <p:spPr bwMode="gray">
              <a:xfrm>
                <a:off x="1008" y="1119"/>
                <a:ext cx="896" cy="888"/>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31796" name="Oval 45"/>
              <p:cNvSpPr>
                <a:spLocks noChangeArrowheads="1"/>
              </p:cNvSpPr>
              <p:nvPr/>
            </p:nvSpPr>
            <p:spPr bwMode="gray">
              <a:xfrm>
                <a:off x="1057" y="1164"/>
                <a:ext cx="807" cy="799"/>
              </a:xfrm>
              <a:prstGeom prst="ellipse">
                <a:avLst/>
              </a:prstGeom>
              <a:solidFill>
                <a:srgbClr val="333333"/>
              </a:solidFill>
              <a:ln w="9525">
                <a:noFill/>
                <a:round/>
                <a:headEnd/>
                <a:tailEnd/>
              </a:ln>
            </p:spPr>
            <p:txBody>
              <a:bodyPr anchor="ctr">
                <a:spAutoFit/>
              </a:bodyPr>
              <a:lstStyle/>
              <a:p>
                <a:endParaRPr kumimoji="0" lang="zh-CN" altLang="en-US">
                  <a:latin typeface="Calibri" pitchFamily="34" charset="0"/>
                  <a:ea typeface="宋体" pitchFamily="2" charset="-122"/>
                </a:endParaRPr>
              </a:p>
            </p:txBody>
          </p:sp>
          <p:sp>
            <p:nvSpPr>
              <p:cNvPr id="31797" name="Oval 46"/>
              <p:cNvSpPr>
                <a:spLocks noChangeArrowheads="1"/>
              </p:cNvSpPr>
              <p:nvPr/>
            </p:nvSpPr>
            <p:spPr bwMode="gray">
              <a:xfrm>
                <a:off x="1070" y="1177"/>
                <a:ext cx="782" cy="774"/>
              </a:xfrm>
              <a:prstGeom prst="ellipse">
                <a:avLst/>
              </a:prstGeom>
              <a:gradFill rotWithShape="1">
                <a:gsLst>
                  <a:gs pos="0">
                    <a:srgbClr val="595959"/>
                  </a:gs>
                  <a:gs pos="100000">
                    <a:srgbClr val="C0C0C0"/>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31798"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E9E9E9"/>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31799" name="Oval 48"/>
              <p:cNvSpPr>
                <a:spLocks noChangeArrowheads="1"/>
              </p:cNvSpPr>
              <p:nvPr/>
            </p:nvSpPr>
            <p:spPr bwMode="gray">
              <a:xfrm>
                <a:off x="1088" y="1189"/>
                <a:ext cx="726" cy="705"/>
              </a:xfrm>
              <a:prstGeom prst="ellipse">
                <a:avLst/>
              </a:prstGeom>
              <a:gradFill rotWithShape="1">
                <a:gsLst>
                  <a:gs pos="0">
                    <a:srgbClr val="989898"/>
                  </a:gs>
                  <a:gs pos="100000">
                    <a:srgbClr val="C0C0C0">
                      <a:alpha val="48000"/>
                    </a:srgbClr>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31800" name="Oval 49"/>
              <p:cNvSpPr>
                <a:spLocks noChangeArrowheads="1"/>
              </p:cNvSpPr>
              <p:nvPr/>
            </p:nvSpPr>
            <p:spPr bwMode="gray">
              <a:xfrm>
                <a:off x="1130" y="1209"/>
                <a:ext cx="645" cy="572"/>
              </a:xfrm>
              <a:prstGeom prst="ellipse">
                <a:avLst/>
              </a:prstGeom>
              <a:gradFill rotWithShape="1">
                <a:gsLst>
                  <a:gs pos="0">
                    <a:srgbClr val="FFFFFF"/>
                  </a:gs>
                  <a:gs pos="100000">
                    <a:srgbClr val="C0C0C0">
                      <a:alpha val="37999"/>
                    </a:srgbClr>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grpSp>
        <p:sp>
          <p:nvSpPr>
            <p:cNvPr id="31791" name="矩形 42"/>
            <p:cNvSpPr>
              <a:spLocks noChangeArrowheads="1"/>
            </p:cNvSpPr>
            <p:nvPr/>
          </p:nvSpPr>
          <p:spPr bwMode="auto">
            <a:xfrm>
              <a:off x="2071670" y="4071943"/>
              <a:ext cx="857256" cy="307778"/>
            </a:xfrm>
            <a:prstGeom prst="rect">
              <a:avLst/>
            </a:prstGeom>
            <a:noFill/>
            <a:ln w="9525">
              <a:noFill/>
              <a:miter lim="800000"/>
              <a:headEnd/>
              <a:tailEnd/>
            </a:ln>
          </p:spPr>
          <p:txBody>
            <a:bodyPr>
              <a:spAutoFit/>
            </a:bodyPr>
            <a:lstStyle/>
            <a:p>
              <a:pPr algn="ctr"/>
              <a:r>
                <a:rPr kumimoji="0" lang="zh-TW" altLang="en-US" sz="1400" b="1" dirty="0">
                  <a:solidFill>
                    <a:srgbClr val="FF3399"/>
                  </a:solidFill>
                  <a:latin typeface="微軟正黑體"/>
                  <a:ea typeface="微軟正黑體"/>
                  <a:cs typeface="微軟正黑體"/>
                </a:rPr>
                <a:t>馬稠後</a:t>
              </a:r>
            </a:p>
          </p:txBody>
        </p:sp>
        <p:sp>
          <p:nvSpPr>
            <p:cNvPr id="86" name="矩形 42"/>
            <p:cNvSpPr>
              <a:spLocks noChangeArrowheads="1"/>
            </p:cNvSpPr>
            <p:nvPr/>
          </p:nvSpPr>
          <p:spPr bwMode="auto">
            <a:xfrm>
              <a:off x="1840736" y="1005306"/>
              <a:ext cx="857256" cy="307778"/>
            </a:xfrm>
            <a:prstGeom prst="rect">
              <a:avLst/>
            </a:prstGeom>
            <a:noFill/>
            <a:ln w="9525">
              <a:noFill/>
              <a:miter lim="800000"/>
              <a:headEnd/>
              <a:tailEnd/>
            </a:ln>
          </p:spPr>
          <p:txBody>
            <a:bodyPr>
              <a:spAutoFit/>
            </a:bodyPr>
            <a:lstStyle/>
            <a:p>
              <a:pPr algn="ctr"/>
              <a:endParaRPr kumimoji="0" lang="zh-TW" altLang="en-US" sz="1400" b="1" dirty="0">
                <a:solidFill>
                  <a:srgbClr val="FF3399"/>
                </a:solidFill>
                <a:latin typeface="微軟正黑體"/>
                <a:ea typeface="微軟正黑體"/>
                <a:cs typeface="微軟正黑體"/>
              </a:endParaRPr>
            </a:p>
          </p:txBody>
        </p:sp>
      </p:grpSp>
      <p:grpSp>
        <p:nvGrpSpPr>
          <p:cNvPr id="2051" name="群組 52"/>
          <p:cNvGrpSpPr>
            <a:grpSpLocks/>
          </p:cNvGrpSpPr>
          <p:nvPr/>
        </p:nvGrpSpPr>
        <p:grpSpPr bwMode="auto">
          <a:xfrm>
            <a:off x="2330450" y="4572000"/>
            <a:ext cx="2241550" cy="2071688"/>
            <a:chOff x="2330299" y="4572008"/>
            <a:chExt cx="2241701" cy="2071702"/>
          </a:xfrm>
        </p:grpSpPr>
        <p:grpSp>
          <p:nvGrpSpPr>
            <p:cNvPr id="31781" name="群組 111"/>
            <p:cNvGrpSpPr>
              <a:grpSpLocks/>
            </p:cNvGrpSpPr>
            <p:nvPr/>
          </p:nvGrpSpPr>
          <p:grpSpPr bwMode="auto">
            <a:xfrm>
              <a:off x="2330299" y="5357826"/>
              <a:ext cx="2241701" cy="1285884"/>
              <a:chOff x="0" y="1201750"/>
              <a:chExt cx="2813173" cy="1714512"/>
            </a:xfrm>
          </p:grpSpPr>
          <p:sp>
            <p:nvSpPr>
              <p:cNvPr id="31783" name="AutoShape 13"/>
              <p:cNvSpPr>
                <a:spLocks noChangeArrowheads="1"/>
              </p:cNvSpPr>
              <p:nvPr/>
            </p:nvSpPr>
            <p:spPr bwMode="gray">
              <a:xfrm>
                <a:off x="0" y="1201750"/>
                <a:ext cx="2357454" cy="1714512"/>
              </a:xfrm>
              <a:prstGeom prst="roundRect">
                <a:avLst>
                  <a:gd name="adj" fmla="val 8014"/>
                </a:avLst>
              </a:prstGeom>
              <a:solidFill>
                <a:srgbClr val="F8F8F8"/>
              </a:solidFill>
              <a:ln w="9525">
                <a:solidFill>
                  <a:srgbClr val="FF6600"/>
                </a:solidFill>
                <a:round/>
                <a:headEnd/>
                <a:tailEnd/>
              </a:ln>
            </p:spPr>
            <p:txBody>
              <a:bodyPr wrap="none" anchor="ctr"/>
              <a:lstStyle/>
              <a:p>
                <a:endParaRPr kumimoji="0" lang="zh-CN" altLang="en-US">
                  <a:latin typeface="Calibri" pitchFamily="34" charset="0"/>
                  <a:ea typeface="宋体" pitchFamily="2" charset="-122"/>
                </a:endParaRPr>
              </a:p>
            </p:txBody>
          </p:sp>
          <p:sp>
            <p:nvSpPr>
              <p:cNvPr id="31784" name="AutoShape 28"/>
              <p:cNvSpPr>
                <a:spLocks noChangeArrowheads="1"/>
              </p:cNvSpPr>
              <p:nvPr/>
            </p:nvSpPr>
            <p:spPr bwMode="gray">
              <a:xfrm>
                <a:off x="76199" y="1273188"/>
                <a:ext cx="2209816" cy="428625"/>
              </a:xfrm>
              <a:prstGeom prst="roundRect">
                <a:avLst>
                  <a:gd name="adj" fmla="val 50000"/>
                </a:avLst>
              </a:prstGeom>
              <a:solidFill>
                <a:srgbClr val="FF6600">
                  <a:alpha val="49803"/>
                </a:srgbClr>
              </a:solidFill>
              <a:ln w="9525">
                <a:noFill/>
                <a:round/>
                <a:headEnd/>
                <a:tailEnd/>
              </a:ln>
            </p:spPr>
            <p:txBody>
              <a:bodyPr wrap="none" anchor="ctr"/>
              <a:lstStyle/>
              <a:p>
                <a:endParaRPr kumimoji="0" lang="zh-CN" altLang="en-US">
                  <a:latin typeface="Calibri" pitchFamily="34" charset="0"/>
                  <a:ea typeface="宋体" pitchFamily="2" charset="-122"/>
                </a:endParaRPr>
              </a:p>
            </p:txBody>
          </p:sp>
          <p:sp>
            <p:nvSpPr>
              <p:cNvPr id="31785" name="AutoShape 29"/>
              <p:cNvSpPr>
                <a:spLocks noChangeArrowheads="1"/>
              </p:cNvSpPr>
              <p:nvPr/>
            </p:nvSpPr>
            <p:spPr bwMode="gray">
              <a:xfrm>
                <a:off x="76199" y="1857388"/>
                <a:ext cx="2209816" cy="428625"/>
              </a:xfrm>
              <a:prstGeom prst="roundRect">
                <a:avLst>
                  <a:gd name="adj" fmla="val 50000"/>
                </a:avLst>
              </a:prstGeom>
              <a:solidFill>
                <a:srgbClr val="FF6600">
                  <a:alpha val="50195"/>
                </a:srgbClr>
              </a:solidFill>
              <a:ln w="9525">
                <a:noFill/>
                <a:round/>
                <a:headEnd/>
                <a:tailEnd/>
              </a:ln>
            </p:spPr>
            <p:txBody>
              <a:bodyPr wrap="none" anchor="ctr"/>
              <a:lstStyle/>
              <a:p>
                <a:endParaRPr kumimoji="0" lang="zh-CN" altLang="en-US">
                  <a:latin typeface="Calibri" pitchFamily="34" charset="0"/>
                  <a:ea typeface="宋体" pitchFamily="2" charset="-122"/>
                </a:endParaRPr>
              </a:p>
            </p:txBody>
          </p:sp>
          <p:sp>
            <p:nvSpPr>
              <p:cNvPr id="31786" name="AutoShape 30"/>
              <p:cNvSpPr>
                <a:spLocks noChangeArrowheads="1"/>
              </p:cNvSpPr>
              <p:nvPr/>
            </p:nvSpPr>
            <p:spPr bwMode="gray">
              <a:xfrm>
                <a:off x="76199" y="2417776"/>
                <a:ext cx="2209816" cy="428625"/>
              </a:xfrm>
              <a:prstGeom prst="roundRect">
                <a:avLst>
                  <a:gd name="adj" fmla="val 50000"/>
                </a:avLst>
              </a:prstGeom>
              <a:solidFill>
                <a:srgbClr val="FF6600">
                  <a:alpha val="50195"/>
                </a:srgbClr>
              </a:solidFill>
              <a:ln w="9525">
                <a:noFill/>
                <a:round/>
                <a:headEnd/>
                <a:tailEnd/>
              </a:ln>
            </p:spPr>
            <p:txBody>
              <a:bodyPr wrap="none" anchor="ctr"/>
              <a:lstStyle/>
              <a:p>
                <a:endParaRPr kumimoji="0" lang="zh-CN" altLang="en-US">
                  <a:latin typeface="Calibri" pitchFamily="34" charset="0"/>
                  <a:ea typeface="宋体" pitchFamily="2" charset="-122"/>
                </a:endParaRPr>
              </a:p>
            </p:txBody>
          </p:sp>
          <p:sp>
            <p:nvSpPr>
              <p:cNvPr id="31787" name="Rectangle 32"/>
              <p:cNvSpPr>
                <a:spLocks noChangeArrowheads="1"/>
              </p:cNvSpPr>
              <p:nvPr/>
            </p:nvSpPr>
            <p:spPr bwMode="gray">
              <a:xfrm>
                <a:off x="157115" y="1930413"/>
                <a:ext cx="1627369" cy="535531"/>
              </a:xfrm>
              <a:prstGeom prst="rect">
                <a:avLst/>
              </a:prstGeom>
              <a:noFill/>
              <a:ln w="9525">
                <a:noFill/>
                <a:miter lim="800000"/>
                <a:headEnd/>
                <a:tailEnd/>
              </a:ln>
            </p:spPr>
            <p:txBody>
              <a:bodyPr wrap="none">
                <a:spAutoFit/>
              </a:bodyPr>
              <a:lstStyle/>
              <a:p>
                <a:pPr>
                  <a:lnSpc>
                    <a:spcPct val="90000"/>
                  </a:lnSpc>
                  <a:buFont typeface="Wingdings" pitchFamily="2" charset="2"/>
                  <a:buChar char="§"/>
                </a:pPr>
                <a:r>
                  <a:rPr kumimoji="0" lang="zh-TW" altLang="en-US" sz="1400" b="1">
                    <a:latin typeface="微軟正黑體"/>
                    <a:ea typeface="微軟正黑體"/>
                    <a:cs typeface="微軟正黑體"/>
                  </a:rPr>
                  <a:t>產值</a:t>
                </a:r>
                <a:r>
                  <a:rPr kumimoji="0" lang="en-US" altLang="zh-TW" sz="1400" b="1">
                    <a:latin typeface="微軟正黑體"/>
                    <a:ea typeface="微軟正黑體"/>
                    <a:cs typeface="微軟正黑體"/>
                  </a:rPr>
                  <a:t>200</a:t>
                </a:r>
                <a:r>
                  <a:rPr kumimoji="0" lang="zh-TW" altLang="en-US" sz="1400" b="1">
                    <a:latin typeface="微軟正黑體"/>
                    <a:ea typeface="微軟正黑體"/>
                    <a:cs typeface="微軟正黑體"/>
                  </a:rPr>
                  <a:t>億元</a:t>
                </a:r>
              </a:p>
              <a:p>
                <a:pPr>
                  <a:lnSpc>
                    <a:spcPct val="90000"/>
                  </a:lnSpc>
                </a:pPr>
                <a:endParaRPr kumimoji="0" lang="en-US" altLang="zh-CN" sz="1400" b="1">
                  <a:solidFill>
                    <a:srgbClr val="000000"/>
                  </a:solidFill>
                  <a:latin typeface="Calibri" pitchFamily="34" charset="0"/>
                  <a:ea typeface="宋体" pitchFamily="2" charset="-122"/>
                  <a:cs typeface="Arial" charset="0"/>
                </a:endParaRPr>
              </a:p>
            </p:txBody>
          </p:sp>
          <p:sp>
            <p:nvSpPr>
              <p:cNvPr id="31788" name="Rectangle 32"/>
              <p:cNvSpPr>
                <a:spLocks noChangeArrowheads="1"/>
              </p:cNvSpPr>
              <p:nvPr/>
            </p:nvSpPr>
            <p:spPr bwMode="gray">
              <a:xfrm>
                <a:off x="157114" y="2474937"/>
                <a:ext cx="2056312" cy="314791"/>
              </a:xfrm>
              <a:prstGeom prst="rect">
                <a:avLst/>
              </a:prstGeom>
              <a:noFill/>
              <a:ln w="9525">
                <a:noFill/>
                <a:miter lim="800000"/>
                <a:headEnd/>
                <a:tailEnd/>
              </a:ln>
            </p:spPr>
            <p:txBody>
              <a:bodyPr wrap="none">
                <a:spAutoFit/>
              </a:bodyPr>
              <a:lstStyle/>
              <a:p>
                <a:pPr>
                  <a:lnSpc>
                    <a:spcPct val="90000"/>
                  </a:lnSpc>
                  <a:buFont typeface="Wingdings" pitchFamily="2" charset="2"/>
                  <a:buChar char="§"/>
                </a:pPr>
                <a:r>
                  <a:rPr kumimoji="0" lang="zh-TW" altLang="en-US" sz="1400" b="1">
                    <a:latin typeface="微軟正黑體"/>
                    <a:ea typeface="微軟正黑體"/>
                    <a:cs typeface="微軟正黑體"/>
                  </a:rPr>
                  <a:t>創造就業</a:t>
                </a:r>
                <a:r>
                  <a:rPr kumimoji="0" lang="en-US" altLang="zh-TW" sz="1400" b="1">
                    <a:latin typeface="微軟正黑體"/>
                    <a:ea typeface="微軟正黑體"/>
                    <a:cs typeface="微軟正黑體"/>
                  </a:rPr>
                  <a:t>5,000</a:t>
                </a:r>
                <a:r>
                  <a:rPr kumimoji="0" lang="zh-TW" altLang="en-US" sz="1400" b="1">
                    <a:latin typeface="微軟正黑體"/>
                    <a:ea typeface="微軟正黑體"/>
                    <a:cs typeface="微軟正黑體"/>
                  </a:rPr>
                  <a:t>人</a:t>
                </a:r>
                <a:endParaRPr kumimoji="0" lang="en-US" altLang="zh-CN" sz="1400" b="1">
                  <a:solidFill>
                    <a:srgbClr val="000000"/>
                  </a:solidFill>
                  <a:latin typeface="Calibri" pitchFamily="34" charset="0"/>
                  <a:ea typeface="宋体" pitchFamily="2" charset="-122"/>
                  <a:cs typeface="Arial" charset="0"/>
                </a:endParaRPr>
              </a:p>
            </p:txBody>
          </p:sp>
          <p:sp>
            <p:nvSpPr>
              <p:cNvPr id="31789" name="Rectangle 32"/>
              <p:cNvSpPr>
                <a:spLocks noChangeArrowheads="1"/>
              </p:cNvSpPr>
              <p:nvPr/>
            </p:nvSpPr>
            <p:spPr bwMode="gray">
              <a:xfrm>
                <a:off x="142876" y="1331929"/>
                <a:ext cx="2670297" cy="314791"/>
              </a:xfrm>
              <a:prstGeom prst="rect">
                <a:avLst/>
              </a:prstGeom>
              <a:noFill/>
              <a:ln w="9525">
                <a:noFill/>
                <a:miter lim="800000"/>
                <a:headEnd/>
                <a:tailEnd/>
              </a:ln>
            </p:spPr>
            <p:txBody>
              <a:bodyPr>
                <a:spAutoFit/>
              </a:bodyPr>
              <a:lstStyle/>
              <a:p>
                <a:pPr>
                  <a:lnSpc>
                    <a:spcPct val="90000"/>
                  </a:lnSpc>
                  <a:buFont typeface="Wingdings" pitchFamily="2" charset="2"/>
                  <a:buChar char="§"/>
                </a:pPr>
                <a:r>
                  <a:rPr kumimoji="0" lang="zh-TW" altLang="en-US" sz="1400" b="1">
                    <a:latin typeface="微軟正黑體"/>
                    <a:ea typeface="微軟正黑體"/>
                    <a:cs typeface="微軟正黑體"/>
                  </a:rPr>
                  <a:t>開發土地</a:t>
                </a:r>
                <a:r>
                  <a:rPr kumimoji="0" lang="en-US" altLang="zh-TW" sz="1400" b="1">
                    <a:latin typeface="微軟正黑體"/>
                    <a:ea typeface="微軟正黑體"/>
                    <a:cs typeface="微軟正黑體"/>
                  </a:rPr>
                  <a:t>85</a:t>
                </a:r>
                <a:r>
                  <a:rPr kumimoji="0" lang="zh-TW" altLang="en-US" sz="1400" b="1">
                    <a:latin typeface="微軟正黑體"/>
                    <a:ea typeface="微軟正黑體"/>
                    <a:cs typeface="微軟正黑體"/>
                  </a:rPr>
                  <a:t>公頃</a:t>
                </a:r>
              </a:p>
            </p:txBody>
          </p:sp>
        </p:grpSp>
        <p:cxnSp>
          <p:nvCxnSpPr>
            <p:cNvPr id="31782" name="直線接點 54"/>
            <p:cNvCxnSpPr>
              <a:cxnSpLocks noChangeShapeType="1"/>
            </p:cNvCxnSpPr>
            <p:nvPr/>
          </p:nvCxnSpPr>
          <p:spPr bwMode="auto">
            <a:xfrm rot="16200000" flipV="1">
              <a:off x="2428860" y="4786322"/>
              <a:ext cx="785818" cy="357190"/>
            </a:xfrm>
            <a:prstGeom prst="line">
              <a:avLst/>
            </a:prstGeom>
            <a:noFill/>
            <a:ln w="9525" algn="ctr">
              <a:solidFill>
                <a:srgbClr val="FF6600"/>
              </a:solidFill>
              <a:round/>
              <a:headEnd/>
              <a:tailEnd/>
            </a:ln>
          </p:spPr>
        </p:cxnSp>
      </p:grpSp>
      <p:sp>
        <p:nvSpPr>
          <p:cNvPr id="63" name="Rectangle 18"/>
          <p:cNvSpPr>
            <a:spLocks noChangeArrowheads="1"/>
          </p:cNvSpPr>
          <p:nvPr/>
        </p:nvSpPr>
        <p:spPr bwMode="auto">
          <a:xfrm>
            <a:off x="2500313" y="3071813"/>
            <a:ext cx="285750" cy="500062"/>
          </a:xfrm>
          <a:prstGeom prst="rect">
            <a:avLst/>
          </a:prstGeom>
          <a:solidFill>
            <a:srgbClr val="7030A0">
              <a:alpha val="49001"/>
            </a:srgbClr>
          </a:solidFill>
          <a:ln w="9525">
            <a:noFill/>
            <a:miter lim="800000"/>
            <a:headEnd/>
            <a:tailEnd/>
          </a:ln>
          <a:effectLst/>
        </p:spPr>
        <p:txBody>
          <a:bodyPr wrap="none" anchor="ctr"/>
          <a:lstStyle/>
          <a:p>
            <a:pPr algn="ctr" fontAlgn="auto">
              <a:lnSpc>
                <a:spcPct val="85000"/>
              </a:lnSpc>
              <a:spcBef>
                <a:spcPts val="0"/>
              </a:spcBef>
              <a:spcAft>
                <a:spcPts val="0"/>
              </a:spcAft>
              <a:defRPr/>
            </a:pPr>
            <a:r>
              <a:rPr kumimoji="0" lang="zh-TW" altLang="en-US" sz="1600" b="1" dirty="0">
                <a:solidFill>
                  <a:srgbClr val="66FFFF"/>
                </a:solidFill>
                <a:effectLst>
                  <a:outerShdw blurRad="38100" dist="38100" dir="2700000" algn="tl">
                    <a:srgbClr val="000000"/>
                  </a:outerShdw>
                </a:effectLst>
                <a:latin typeface="微軟正黑體" pitchFamily="34" charset="-120"/>
                <a:ea typeface="微軟正黑體" pitchFamily="34" charset="-120"/>
              </a:rPr>
              <a:t>高</a:t>
            </a:r>
          </a:p>
          <a:p>
            <a:pPr algn="ctr" fontAlgn="auto">
              <a:lnSpc>
                <a:spcPct val="85000"/>
              </a:lnSpc>
              <a:spcBef>
                <a:spcPts val="0"/>
              </a:spcBef>
              <a:spcAft>
                <a:spcPts val="0"/>
              </a:spcAft>
              <a:defRPr/>
            </a:pPr>
            <a:r>
              <a:rPr kumimoji="0" lang="zh-TW" altLang="en-US" sz="1600" b="1" dirty="0">
                <a:solidFill>
                  <a:srgbClr val="66FFFF"/>
                </a:solidFill>
                <a:effectLst>
                  <a:outerShdw blurRad="38100" dist="38100" dir="2700000" algn="tl">
                    <a:srgbClr val="000000"/>
                  </a:outerShdw>
                </a:effectLst>
                <a:latin typeface="微軟正黑體" pitchFamily="34" charset="-120"/>
                <a:ea typeface="微軟正黑體" pitchFamily="34" charset="-120"/>
              </a:rPr>
              <a:t>鐵</a:t>
            </a:r>
          </a:p>
        </p:txBody>
      </p:sp>
      <p:grpSp>
        <p:nvGrpSpPr>
          <p:cNvPr id="2053" name="群組 63"/>
          <p:cNvGrpSpPr>
            <a:grpSpLocks/>
          </p:cNvGrpSpPr>
          <p:nvPr/>
        </p:nvGrpSpPr>
        <p:grpSpPr bwMode="auto">
          <a:xfrm>
            <a:off x="1714500" y="1785938"/>
            <a:ext cx="2357438" cy="1785937"/>
            <a:chOff x="1714480" y="1785926"/>
            <a:chExt cx="2357454" cy="1785950"/>
          </a:xfrm>
        </p:grpSpPr>
        <p:pic>
          <p:nvPicPr>
            <p:cNvPr id="31774" name="Picture 3" descr="C:\Users\user\Desktop\imagesPGZ3MB37.jpg"/>
            <p:cNvPicPr>
              <a:picLocks noChangeAspect="1" noChangeArrowheads="1"/>
            </p:cNvPicPr>
            <p:nvPr/>
          </p:nvPicPr>
          <p:blipFill>
            <a:blip r:embed="rId4"/>
            <a:srcRect/>
            <a:stretch>
              <a:fillRect/>
            </a:stretch>
          </p:blipFill>
          <p:spPr bwMode="auto">
            <a:xfrm>
              <a:off x="2285984" y="3071811"/>
              <a:ext cx="214314" cy="214314"/>
            </a:xfrm>
            <a:prstGeom prst="rect">
              <a:avLst/>
            </a:prstGeom>
            <a:noFill/>
            <a:ln w="9525">
              <a:noFill/>
              <a:miter lim="800000"/>
              <a:headEnd/>
              <a:tailEnd/>
            </a:ln>
          </p:spPr>
        </p:pic>
        <p:pic>
          <p:nvPicPr>
            <p:cNvPr id="31775" name="Picture 3" descr="C:\Users\user\Desktop\imagesPGZ3MB37.jpg"/>
            <p:cNvPicPr>
              <a:picLocks noChangeAspect="1" noChangeArrowheads="1"/>
            </p:cNvPicPr>
            <p:nvPr/>
          </p:nvPicPr>
          <p:blipFill>
            <a:blip r:embed="rId4"/>
            <a:srcRect/>
            <a:stretch>
              <a:fillRect/>
            </a:stretch>
          </p:blipFill>
          <p:spPr bwMode="auto">
            <a:xfrm>
              <a:off x="1714480" y="3214686"/>
              <a:ext cx="214314" cy="214314"/>
            </a:xfrm>
            <a:prstGeom prst="rect">
              <a:avLst/>
            </a:prstGeom>
            <a:noFill/>
            <a:ln w="9525">
              <a:noFill/>
              <a:miter lim="800000"/>
              <a:headEnd/>
              <a:tailEnd/>
            </a:ln>
          </p:spPr>
        </p:pic>
        <p:pic>
          <p:nvPicPr>
            <p:cNvPr id="31776" name="Picture 3" descr="C:\Users\user\Desktop\imagesPGZ3MB37.jpg"/>
            <p:cNvPicPr>
              <a:picLocks noChangeAspect="1" noChangeArrowheads="1"/>
            </p:cNvPicPr>
            <p:nvPr/>
          </p:nvPicPr>
          <p:blipFill>
            <a:blip r:embed="rId4"/>
            <a:srcRect/>
            <a:stretch>
              <a:fillRect/>
            </a:stretch>
          </p:blipFill>
          <p:spPr bwMode="auto">
            <a:xfrm>
              <a:off x="3357554" y="3357562"/>
              <a:ext cx="214314" cy="214314"/>
            </a:xfrm>
            <a:prstGeom prst="rect">
              <a:avLst/>
            </a:prstGeom>
            <a:noFill/>
            <a:ln w="9525">
              <a:noFill/>
              <a:miter lim="800000"/>
              <a:headEnd/>
              <a:tailEnd/>
            </a:ln>
          </p:spPr>
        </p:pic>
        <p:pic>
          <p:nvPicPr>
            <p:cNvPr id="31777" name="Picture 3" descr="C:\Users\user\Desktop\imagesPGZ3MB37.jpg"/>
            <p:cNvPicPr>
              <a:picLocks noChangeAspect="1" noChangeArrowheads="1"/>
            </p:cNvPicPr>
            <p:nvPr/>
          </p:nvPicPr>
          <p:blipFill>
            <a:blip r:embed="rId4"/>
            <a:srcRect/>
            <a:stretch>
              <a:fillRect/>
            </a:stretch>
          </p:blipFill>
          <p:spPr bwMode="auto">
            <a:xfrm>
              <a:off x="3500430" y="2786058"/>
              <a:ext cx="214314" cy="214314"/>
            </a:xfrm>
            <a:prstGeom prst="rect">
              <a:avLst/>
            </a:prstGeom>
            <a:noFill/>
            <a:ln w="9525">
              <a:noFill/>
              <a:miter lim="800000"/>
              <a:headEnd/>
              <a:tailEnd/>
            </a:ln>
          </p:spPr>
        </p:pic>
        <p:pic>
          <p:nvPicPr>
            <p:cNvPr id="31778" name="Picture 3" descr="C:\Users\user\Desktop\imagesPGZ3MB37.jpg"/>
            <p:cNvPicPr>
              <a:picLocks noChangeAspect="1" noChangeArrowheads="1"/>
            </p:cNvPicPr>
            <p:nvPr/>
          </p:nvPicPr>
          <p:blipFill>
            <a:blip r:embed="rId4"/>
            <a:srcRect/>
            <a:stretch>
              <a:fillRect/>
            </a:stretch>
          </p:blipFill>
          <p:spPr bwMode="auto">
            <a:xfrm>
              <a:off x="3857620" y="2857496"/>
              <a:ext cx="214314" cy="214314"/>
            </a:xfrm>
            <a:prstGeom prst="rect">
              <a:avLst/>
            </a:prstGeom>
            <a:noFill/>
            <a:ln w="9525">
              <a:noFill/>
              <a:miter lim="800000"/>
              <a:headEnd/>
              <a:tailEnd/>
            </a:ln>
          </p:spPr>
        </p:pic>
        <p:pic>
          <p:nvPicPr>
            <p:cNvPr id="31779" name="Picture 3" descr="C:\Users\user\Desktop\imagesPGZ3MB37.jpg"/>
            <p:cNvPicPr>
              <a:picLocks noChangeAspect="1" noChangeArrowheads="1"/>
            </p:cNvPicPr>
            <p:nvPr/>
          </p:nvPicPr>
          <p:blipFill>
            <a:blip r:embed="rId4"/>
            <a:srcRect/>
            <a:stretch>
              <a:fillRect/>
            </a:stretch>
          </p:blipFill>
          <p:spPr bwMode="auto">
            <a:xfrm>
              <a:off x="3357554" y="2285992"/>
              <a:ext cx="214314" cy="214314"/>
            </a:xfrm>
            <a:prstGeom prst="rect">
              <a:avLst/>
            </a:prstGeom>
            <a:noFill/>
            <a:ln w="9525">
              <a:noFill/>
              <a:miter lim="800000"/>
              <a:headEnd/>
              <a:tailEnd/>
            </a:ln>
          </p:spPr>
        </p:pic>
        <p:pic>
          <p:nvPicPr>
            <p:cNvPr id="31780" name="Picture 3" descr="C:\Users\user\Desktop\imagesPGZ3MB37.jpg"/>
            <p:cNvPicPr>
              <a:picLocks noChangeAspect="1" noChangeArrowheads="1"/>
            </p:cNvPicPr>
            <p:nvPr/>
          </p:nvPicPr>
          <p:blipFill>
            <a:blip r:embed="rId4"/>
            <a:srcRect/>
            <a:stretch>
              <a:fillRect/>
            </a:stretch>
          </p:blipFill>
          <p:spPr bwMode="auto">
            <a:xfrm>
              <a:off x="3571868" y="1785926"/>
              <a:ext cx="214314" cy="214314"/>
            </a:xfrm>
            <a:prstGeom prst="rect">
              <a:avLst/>
            </a:prstGeom>
            <a:noFill/>
            <a:ln w="9525">
              <a:noFill/>
              <a:miter lim="800000"/>
              <a:headEnd/>
              <a:tailEnd/>
            </a:ln>
          </p:spPr>
        </p:pic>
      </p:grpSp>
      <p:sp>
        <p:nvSpPr>
          <p:cNvPr id="72" name="Rectangle 18"/>
          <p:cNvSpPr>
            <a:spLocks noChangeArrowheads="1"/>
          </p:cNvSpPr>
          <p:nvPr/>
        </p:nvSpPr>
        <p:spPr bwMode="auto">
          <a:xfrm>
            <a:off x="3714750" y="3429000"/>
            <a:ext cx="714375" cy="214313"/>
          </a:xfrm>
          <a:prstGeom prst="rect">
            <a:avLst/>
          </a:prstGeom>
          <a:solidFill>
            <a:schemeClr val="tx2">
              <a:lumMod val="50000"/>
              <a:alpha val="49001"/>
            </a:schemeClr>
          </a:solidFill>
          <a:ln w="9525">
            <a:noFill/>
            <a:miter lim="800000"/>
            <a:headEnd/>
            <a:tailEnd/>
          </a:ln>
          <a:effectLst/>
        </p:spPr>
        <p:txBody>
          <a:bodyPr wrap="none" anchor="ctr"/>
          <a:lstStyle/>
          <a:p>
            <a:pPr algn="ctr" fontAlgn="auto">
              <a:lnSpc>
                <a:spcPct val="85000"/>
              </a:lnSpc>
              <a:spcBef>
                <a:spcPts val="0"/>
              </a:spcBef>
              <a:spcAft>
                <a:spcPts val="0"/>
              </a:spcAft>
              <a:defRPr/>
            </a:pPr>
            <a:r>
              <a:rPr kumimoji="0" lang="zh-TW" altLang="en-US" sz="12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嘉義大學</a:t>
            </a:r>
          </a:p>
        </p:txBody>
      </p:sp>
      <p:sp>
        <p:nvSpPr>
          <p:cNvPr id="73" name="Rectangle 18"/>
          <p:cNvSpPr>
            <a:spLocks noChangeArrowheads="1"/>
          </p:cNvSpPr>
          <p:nvPr/>
        </p:nvSpPr>
        <p:spPr bwMode="auto">
          <a:xfrm>
            <a:off x="3786188" y="2286000"/>
            <a:ext cx="714375" cy="214313"/>
          </a:xfrm>
          <a:prstGeom prst="rect">
            <a:avLst/>
          </a:prstGeom>
          <a:solidFill>
            <a:schemeClr val="tx2">
              <a:lumMod val="50000"/>
              <a:alpha val="49001"/>
            </a:schemeClr>
          </a:solidFill>
          <a:ln w="9525">
            <a:noFill/>
            <a:miter lim="800000"/>
            <a:headEnd/>
            <a:tailEnd/>
          </a:ln>
          <a:effectLst/>
        </p:spPr>
        <p:txBody>
          <a:bodyPr wrap="none" anchor="ctr"/>
          <a:lstStyle/>
          <a:p>
            <a:pPr algn="ctr" fontAlgn="auto">
              <a:lnSpc>
                <a:spcPct val="85000"/>
              </a:lnSpc>
              <a:spcBef>
                <a:spcPts val="0"/>
              </a:spcBef>
              <a:spcAft>
                <a:spcPts val="0"/>
              </a:spcAft>
              <a:defRPr/>
            </a:pPr>
            <a:r>
              <a:rPr kumimoji="0" lang="zh-TW" altLang="en-US" sz="12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中正大學</a:t>
            </a:r>
          </a:p>
        </p:txBody>
      </p:sp>
      <p:sp>
        <p:nvSpPr>
          <p:cNvPr id="74" name="Rectangle 18"/>
          <p:cNvSpPr>
            <a:spLocks noChangeArrowheads="1"/>
          </p:cNvSpPr>
          <p:nvPr/>
        </p:nvSpPr>
        <p:spPr bwMode="auto">
          <a:xfrm>
            <a:off x="3857625" y="2071688"/>
            <a:ext cx="714375" cy="214312"/>
          </a:xfrm>
          <a:prstGeom prst="rect">
            <a:avLst/>
          </a:prstGeom>
          <a:solidFill>
            <a:schemeClr val="tx2">
              <a:lumMod val="50000"/>
              <a:alpha val="49001"/>
            </a:schemeClr>
          </a:solidFill>
          <a:ln w="9525">
            <a:noFill/>
            <a:miter lim="800000"/>
            <a:headEnd/>
            <a:tailEnd/>
          </a:ln>
          <a:effectLst/>
        </p:spPr>
        <p:txBody>
          <a:bodyPr wrap="none" anchor="ctr"/>
          <a:lstStyle/>
          <a:p>
            <a:pPr algn="ctr" fontAlgn="auto">
              <a:lnSpc>
                <a:spcPct val="85000"/>
              </a:lnSpc>
              <a:spcBef>
                <a:spcPts val="0"/>
              </a:spcBef>
              <a:spcAft>
                <a:spcPts val="0"/>
              </a:spcAft>
              <a:defRPr/>
            </a:pPr>
            <a:r>
              <a:rPr kumimoji="0" lang="zh-TW" altLang="en-US" sz="12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南華大學</a:t>
            </a:r>
          </a:p>
        </p:txBody>
      </p:sp>
      <p:sp>
        <p:nvSpPr>
          <p:cNvPr id="75" name="Rectangle 18"/>
          <p:cNvSpPr>
            <a:spLocks noChangeArrowheads="1"/>
          </p:cNvSpPr>
          <p:nvPr/>
        </p:nvSpPr>
        <p:spPr bwMode="auto">
          <a:xfrm>
            <a:off x="3143250" y="2000250"/>
            <a:ext cx="714375" cy="214313"/>
          </a:xfrm>
          <a:prstGeom prst="rect">
            <a:avLst/>
          </a:prstGeom>
          <a:solidFill>
            <a:schemeClr val="tx2">
              <a:lumMod val="50000"/>
              <a:alpha val="49001"/>
            </a:schemeClr>
          </a:solidFill>
          <a:ln w="9525">
            <a:noFill/>
            <a:miter lim="800000"/>
            <a:headEnd/>
            <a:tailEnd/>
          </a:ln>
          <a:effectLst/>
        </p:spPr>
        <p:txBody>
          <a:bodyPr wrap="none" anchor="ctr"/>
          <a:lstStyle/>
          <a:p>
            <a:pPr algn="ctr" fontAlgn="auto">
              <a:lnSpc>
                <a:spcPct val="85000"/>
              </a:lnSpc>
              <a:spcBef>
                <a:spcPts val="0"/>
              </a:spcBef>
              <a:spcAft>
                <a:spcPts val="0"/>
              </a:spcAft>
              <a:defRPr/>
            </a:pPr>
            <a:r>
              <a:rPr kumimoji="0" lang="zh-TW" altLang="en-US" sz="12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吳鳳科大</a:t>
            </a:r>
          </a:p>
        </p:txBody>
      </p:sp>
      <p:sp>
        <p:nvSpPr>
          <p:cNvPr id="76" name="Rectangle 18"/>
          <p:cNvSpPr>
            <a:spLocks noChangeArrowheads="1"/>
          </p:cNvSpPr>
          <p:nvPr/>
        </p:nvSpPr>
        <p:spPr bwMode="auto">
          <a:xfrm>
            <a:off x="1714500" y="3429000"/>
            <a:ext cx="1214438" cy="142875"/>
          </a:xfrm>
          <a:prstGeom prst="rect">
            <a:avLst/>
          </a:prstGeom>
          <a:solidFill>
            <a:schemeClr val="tx2">
              <a:lumMod val="50000"/>
              <a:alpha val="49001"/>
            </a:schemeClr>
          </a:solidFill>
          <a:ln w="9525">
            <a:noFill/>
            <a:miter lim="800000"/>
            <a:headEnd/>
            <a:tailEnd/>
          </a:ln>
          <a:effectLst/>
        </p:spPr>
        <p:txBody>
          <a:bodyPr wrap="none" anchor="ctr"/>
          <a:lstStyle/>
          <a:p>
            <a:pPr algn="ctr" fontAlgn="auto">
              <a:lnSpc>
                <a:spcPct val="85000"/>
              </a:lnSpc>
              <a:spcBef>
                <a:spcPts val="0"/>
              </a:spcBef>
              <a:spcAft>
                <a:spcPts val="0"/>
              </a:spcAft>
              <a:defRPr/>
            </a:pPr>
            <a:r>
              <a:rPr kumimoji="0" lang="zh-TW" altLang="en-US" sz="12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稻江科技管理學院</a:t>
            </a:r>
          </a:p>
        </p:txBody>
      </p:sp>
      <p:sp>
        <p:nvSpPr>
          <p:cNvPr id="77" name="Rectangle 18"/>
          <p:cNvSpPr>
            <a:spLocks noChangeArrowheads="1"/>
          </p:cNvSpPr>
          <p:nvPr/>
        </p:nvSpPr>
        <p:spPr bwMode="auto">
          <a:xfrm>
            <a:off x="1857375" y="3214688"/>
            <a:ext cx="571500" cy="142875"/>
          </a:xfrm>
          <a:prstGeom prst="rect">
            <a:avLst/>
          </a:prstGeom>
          <a:solidFill>
            <a:schemeClr val="tx2">
              <a:lumMod val="50000"/>
              <a:alpha val="49001"/>
            </a:schemeClr>
          </a:solidFill>
          <a:ln w="9525">
            <a:noFill/>
            <a:miter lim="800000"/>
            <a:headEnd/>
            <a:tailEnd/>
          </a:ln>
          <a:effectLst/>
        </p:spPr>
        <p:txBody>
          <a:bodyPr wrap="none" anchor="ctr"/>
          <a:lstStyle/>
          <a:p>
            <a:pPr algn="ctr" fontAlgn="auto">
              <a:lnSpc>
                <a:spcPct val="85000"/>
              </a:lnSpc>
              <a:spcBef>
                <a:spcPts val="0"/>
              </a:spcBef>
              <a:spcAft>
                <a:spcPts val="0"/>
              </a:spcAft>
              <a:defRPr/>
            </a:pPr>
            <a:r>
              <a:rPr kumimoji="0" lang="zh-TW" altLang="en-US" sz="1200" b="1"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台體大</a:t>
            </a:r>
          </a:p>
        </p:txBody>
      </p:sp>
      <p:sp>
        <p:nvSpPr>
          <p:cNvPr id="31772" name="文字方塊 77"/>
          <p:cNvSpPr txBox="1">
            <a:spLocks noChangeArrowheads="1"/>
          </p:cNvSpPr>
          <p:nvPr/>
        </p:nvSpPr>
        <p:spPr bwMode="auto">
          <a:xfrm>
            <a:off x="1187450" y="250924"/>
            <a:ext cx="6913563"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叁</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大埔美精密機械園區開發</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位置</a:t>
            </a:r>
            <a:endParaRPr kumimoji="0" lang="zh-TW" altLang="en-US" sz="2400" b="1" dirty="0">
              <a:latin typeface="標楷體" pitchFamily="65" charset="-120"/>
              <a:ea typeface="標楷體" pitchFamily="65" charset="-120"/>
            </a:endParaRPr>
          </a:p>
        </p:txBody>
      </p:sp>
      <p:sp>
        <p:nvSpPr>
          <p:cNvPr id="31773" name="投影片編號版面配置區 79"/>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D5DA3B-3996-4C9C-B43C-79481CC47284}" type="slidenum">
              <a:rPr lang="zh-TW" altLang="en-US">
                <a:solidFill>
                  <a:schemeClr val="tx1"/>
                </a:solidFill>
              </a:rPr>
              <a:pPr fontAlgn="base">
                <a:spcBef>
                  <a:spcPct val="0"/>
                </a:spcBef>
                <a:spcAft>
                  <a:spcPct val="0"/>
                </a:spcAft>
              </a:pPr>
              <a:t>18</a:t>
            </a:fld>
            <a:endParaRPr lang="en-US" altLang="zh-TW">
              <a:solidFill>
                <a:schemeClr val="tx1"/>
              </a:solidFill>
            </a:endParaRPr>
          </a:p>
        </p:txBody>
      </p:sp>
      <p:pic>
        <p:nvPicPr>
          <p:cNvPr id="78" name="Picture 20" descr="圖形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573" y="3918744"/>
            <a:ext cx="3849688" cy="28781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9" name="矩形 78"/>
          <p:cNvSpPr/>
          <p:nvPr/>
        </p:nvSpPr>
        <p:spPr>
          <a:xfrm>
            <a:off x="7713663" y="4834593"/>
            <a:ext cx="1365250" cy="523220"/>
          </a:xfrm>
          <a:prstGeom prst="rect">
            <a:avLst/>
          </a:prstGeom>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Tx/>
              <a:buNone/>
            </a:pPr>
            <a:r>
              <a:rPr kumimoji="0" lang="zh-TW" altLang="en-US" sz="1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anose="02020603050405020304" pitchFamily="18" charset="0"/>
              </a:rPr>
              <a:t>精密機械園區二期</a:t>
            </a:r>
            <a:endParaRPr kumimoji="0" lang="zh-TW" altLang="en-US" sz="1400" dirty="0">
              <a:solidFill>
                <a:srgbClr val="0000CC"/>
              </a:solidFill>
              <a:latin typeface="Calibri" panose="020F0502020204030204" pitchFamily="34" charset="0"/>
              <a:ea typeface="微軟正黑體" panose="020B0604030504040204" pitchFamily="34" charset="-120"/>
              <a:cs typeface="Times New Roman" panose="02020603050405020304" pitchFamily="18" charset="0"/>
            </a:endParaRPr>
          </a:p>
        </p:txBody>
      </p:sp>
      <p:sp>
        <p:nvSpPr>
          <p:cNvPr id="80" name="矩形 79"/>
          <p:cNvSpPr/>
          <p:nvPr/>
        </p:nvSpPr>
        <p:spPr>
          <a:xfrm>
            <a:off x="5816280" y="5192645"/>
            <a:ext cx="1331913" cy="523220"/>
          </a:xfrm>
          <a:prstGeom prst="rect">
            <a:avLst/>
          </a:prstGeom>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Tx/>
              <a:buNone/>
            </a:pPr>
            <a:r>
              <a:rPr kumimoji="0" lang="zh-TW" altLang="en-US" sz="1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Times New Roman" panose="02020603050405020304" pitchFamily="18" charset="0"/>
              </a:rPr>
              <a:t>精密機械園區一期</a:t>
            </a:r>
            <a:endParaRPr kumimoji="0" lang="zh-TW" altLang="en-US" sz="1400" dirty="0">
              <a:solidFill>
                <a:srgbClr val="0000CC"/>
              </a:solidFill>
              <a:latin typeface="Calibri" panose="020F0502020204030204" pitchFamily="34" charset="0"/>
              <a:ea typeface="微軟正黑體" panose="020B0604030504040204" pitchFamily="34" charset="-120"/>
              <a:cs typeface="Times New Roman" panose="02020603050405020304" pitchFamily="18" charset="0"/>
            </a:endParaRPr>
          </a:p>
        </p:txBody>
      </p:sp>
      <p:pic>
        <p:nvPicPr>
          <p:cNvPr id="81" name="Picture 2" descr="0_2_3-Model_調整大小"/>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48" t="4154" r="3227" b="14094"/>
          <a:stretch/>
        </p:blipFill>
        <p:spPr bwMode="auto">
          <a:xfrm>
            <a:off x="69609" y="798513"/>
            <a:ext cx="2219037" cy="223760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2" name="AutoShape 5"/>
          <p:cNvSpPr>
            <a:spLocks noChangeArrowheads="1"/>
          </p:cNvSpPr>
          <p:nvPr/>
        </p:nvSpPr>
        <p:spPr bwMode="auto">
          <a:xfrm>
            <a:off x="129430" y="576263"/>
            <a:ext cx="1139825" cy="663575"/>
          </a:xfrm>
          <a:prstGeom prst="wedgeEllipseCallout">
            <a:avLst>
              <a:gd name="adj1" fmla="val 87562"/>
              <a:gd name="adj2" fmla="val 107320"/>
            </a:avLst>
          </a:prstGeom>
          <a:solidFill>
            <a:schemeClr val="bg1"/>
          </a:solidFill>
          <a:ln w="9525" algn="ctr">
            <a:solidFill>
              <a:srgbClr val="008000"/>
            </a:solidFill>
            <a:miter lim="800000"/>
            <a:headEnd/>
            <a:tailEnd/>
          </a:ln>
          <a:effectLst/>
          <a:extLst/>
        </p:spPr>
        <p:txBody>
          <a:bodyPr anchor="ctr"/>
          <a:lstStyle>
            <a:lvl1pPr>
              <a:defRPr kumimoji="1" sz="2500">
                <a:solidFill>
                  <a:schemeClr val="tx1"/>
                </a:solidFill>
                <a:latin typeface="Times New Roman" panose="02020603050405020304" pitchFamily="18" charset="0"/>
                <a:ea typeface="新細明體" panose="02020500000000000000" pitchFamily="18" charset="-120"/>
              </a:defRPr>
            </a:lvl1pPr>
            <a:lvl2pPr marL="742950" indent="-285750">
              <a:defRPr kumimoji="1" sz="2500">
                <a:solidFill>
                  <a:schemeClr val="tx1"/>
                </a:solidFill>
                <a:latin typeface="Times New Roman" panose="02020603050405020304" pitchFamily="18" charset="0"/>
                <a:ea typeface="新細明體" panose="02020500000000000000" pitchFamily="18" charset="-120"/>
              </a:defRPr>
            </a:lvl2pPr>
            <a:lvl3pPr marL="1143000" indent="-228600">
              <a:defRPr kumimoji="1" sz="2500">
                <a:solidFill>
                  <a:schemeClr val="tx1"/>
                </a:solidFill>
                <a:latin typeface="Times New Roman" panose="02020603050405020304" pitchFamily="18" charset="0"/>
                <a:ea typeface="新細明體" panose="02020500000000000000" pitchFamily="18" charset="-120"/>
              </a:defRPr>
            </a:lvl3pPr>
            <a:lvl4pPr marL="1600200" indent="-228600">
              <a:defRPr kumimoji="1" sz="2500">
                <a:solidFill>
                  <a:schemeClr val="tx1"/>
                </a:solidFill>
                <a:latin typeface="Times New Roman" panose="02020603050405020304" pitchFamily="18" charset="0"/>
                <a:ea typeface="新細明體" panose="02020500000000000000" pitchFamily="18" charset="-120"/>
              </a:defRPr>
            </a:lvl4pPr>
            <a:lvl5pPr marL="2057400" indent="-228600">
              <a:defRPr kumimoji="1" sz="25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5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5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5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500">
                <a:solidFill>
                  <a:schemeClr val="tx1"/>
                </a:solidFill>
                <a:latin typeface="Times New Roman" panose="02020603050405020304" pitchFamily="18" charset="0"/>
                <a:ea typeface="新細明體" panose="02020500000000000000" pitchFamily="18" charset="-120"/>
              </a:defRPr>
            </a:lvl9pPr>
          </a:lstStyle>
          <a:p>
            <a:pPr algn="ctr" eaLnBrk="1" hangingPunct="1">
              <a:lnSpc>
                <a:spcPct val="160000"/>
              </a:lnSpc>
              <a:spcBef>
                <a:spcPct val="50000"/>
              </a:spcBef>
              <a:defRPr/>
            </a:pPr>
            <a:r>
              <a:rPr lang="zh-TW" altLang="en-US" sz="1108" b="1" dirty="0">
                <a:ea typeface="微軟正黑體" panose="020B0604030504040204" pitchFamily="34" charset="-120"/>
                <a:cs typeface="Times New Roman" panose="02020603050405020304" pitchFamily="18" charset="0"/>
              </a:rPr>
              <a:t>第</a:t>
            </a:r>
            <a:r>
              <a:rPr lang="en-US" altLang="zh-TW" sz="1108" b="1" dirty="0">
                <a:ea typeface="微軟正黑體" panose="020B0604030504040204" pitchFamily="34" charset="-120"/>
                <a:cs typeface="Times New Roman" panose="02020603050405020304" pitchFamily="18" charset="0"/>
              </a:rPr>
              <a:t>1</a:t>
            </a:r>
            <a:r>
              <a:rPr lang="zh-TW" altLang="en-US" sz="1108" b="1" dirty="0">
                <a:ea typeface="微軟正黑體" panose="020B0604030504040204" pitchFamily="34" charset="-120"/>
                <a:cs typeface="Times New Roman" panose="02020603050405020304" pitchFamily="18" charset="0"/>
              </a:rPr>
              <a:t>期</a:t>
            </a:r>
            <a:r>
              <a:rPr lang="en-US" altLang="zh-TW" sz="1108" b="1" dirty="0">
                <a:ea typeface="微軟正黑體" panose="020B0604030504040204" pitchFamily="34" charset="-120"/>
                <a:cs typeface="Times New Roman" panose="02020603050405020304" pitchFamily="18" charset="0"/>
              </a:rPr>
              <a:t>84.79</a:t>
            </a:r>
            <a:r>
              <a:rPr lang="zh-TW" altLang="en-US" sz="1108" b="1" dirty="0">
                <a:ea typeface="微軟正黑體" panose="020B0604030504040204" pitchFamily="34" charset="-120"/>
                <a:cs typeface="Times New Roman" panose="02020603050405020304" pitchFamily="18" charset="0"/>
              </a:rPr>
              <a:t>公頃</a:t>
            </a:r>
          </a:p>
        </p:txBody>
      </p:sp>
      <p:sp>
        <p:nvSpPr>
          <p:cNvPr id="83" name="AutoShape 6"/>
          <p:cNvSpPr>
            <a:spLocks noChangeArrowheads="1"/>
          </p:cNvSpPr>
          <p:nvPr/>
        </p:nvSpPr>
        <p:spPr bwMode="auto">
          <a:xfrm flipV="1">
            <a:off x="-267494" y="2701131"/>
            <a:ext cx="981075" cy="598487"/>
          </a:xfrm>
          <a:prstGeom prst="wedgeEllipseCallout">
            <a:avLst>
              <a:gd name="adj1" fmla="val 65795"/>
              <a:gd name="adj2" fmla="val 123357"/>
            </a:avLst>
          </a:prstGeom>
          <a:solidFill>
            <a:schemeClr val="bg1"/>
          </a:solidFill>
          <a:ln w="9525" algn="ctr">
            <a:solidFill>
              <a:srgbClr val="008000"/>
            </a:solidFill>
            <a:miter lim="800000"/>
            <a:headEnd/>
            <a:tailEnd/>
          </a:ln>
          <a:effectLst/>
          <a:extLst/>
        </p:spPr>
        <p:txBody>
          <a:bodyPr rot="10800000" anchor="ctr"/>
          <a:lstStyle>
            <a:lvl1pPr>
              <a:defRPr kumimoji="1" sz="2500">
                <a:solidFill>
                  <a:schemeClr val="tx1"/>
                </a:solidFill>
                <a:latin typeface="Times New Roman" panose="02020603050405020304" pitchFamily="18" charset="0"/>
                <a:ea typeface="新細明體" panose="02020500000000000000" pitchFamily="18" charset="-120"/>
              </a:defRPr>
            </a:lvl1pPr>
            <a:lvl2pPr marL="742950" indent="-285750">
              <a:defRPr kumimoji="1" sz="2500">
                <a:solidFill>
                  <a:schemeClr val="tx1"/>
                </a:solidFill>
                <a:latin typeface="Times New Roman" panose="02020603050405020304" pitchFamily="18" charset="0"/>
                <a:ea typeface="新細明體" panose="02020500000000000000" pitchFamily="18" charset="-120"/>
              </a:defRPr>
            </a:lvl2pPr>
            <a:lvl3pPr marL="1143000" indent="-228600">
              <a:defRPr kumimoji="1" sz="2500">
                <a:solidFill>
                  <a:schemeClr val="tx1"/>
                </a:solidFill>
                <a:latin typeface="Times New Roman" panose="02020603050405020304" pitchFamily="18" charset="0"/>
                <a:ea typeface="新細明體" panose="02020500000000000000" pitchFamily="18" charset="-120"/>
              </a:defRPr>
            </a:lvl3pPr>
            <a:lvl4pPr marL="1600200" indent="-228600">
              <a:defRPr kumimoji="1" sz="2500">
                <a:solidFill>
                  <a:schemeClr val="tx1"/>
                </a:solidFill>
                <a:latin typeface="Times New Roman" panose="02020603050405020304" pitchFamily="18" charset="0"/>
                <a:ea typeface="新細明體" panose="02020500000000000000" pitchFamily="18" charset="-120"/>
              </a:defRPr>
            </a:lvl4pPr>
            <a:lvl5pPr marL="2057400" indent="-228600">
              <a:defRPr kumimoji="1" sz="25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5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5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5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500">
                <a:solidFill>
                  <a:schemeClr val="tx1"/>
                </a:solidFill>
                <a:latin typeface="Times New Roman" panose="02020603050405020304" pitchFamily="18" charset="0"/>
                <a:ea typeface="新細明體" panose="02020500000000000000" pitchFamily="18" charset="-120"/>
              </a:defRPr>
            </a:lvl9pPr>
          </a:lstStyle>
          <a:p>
            <a:pPr algn="ctr" eaLnBrk="1" hangingPunct="1">
              <a:lnSpc>
                <a:spcPct val="145000"/>
              </a:lnSpc>
              <a:spcBef>
                <a:spcPct val="20000"/>
              </a:spcBef>
              <a:defRPr/>
            </a:pPr>
            <a:r>
              <a:rPr lang="zh-TW" altLang="en-US" sz="1108" b="1" dirty="0">
                <a:ea typeface="微軟正黑體" panose="020B0604030504040204" pitchFamily="34" charset="-120"/>
                <a:cs typeface="Times New Roman" panose="02020603050405020304" pitchFamily="18" charset="0"/>
              </a:rPr>
              <a:t>後期約</a:t>
            </a:r>
            <a:r>
              <a:rPr lang="en-US" altLang="zh-TW" sz="1108" b="1" dirty="0">
                <a:ea typeface="微軟正黑體" panose="020B0604030504040204" pitchFamily="34" charset="-120"/>
                <a:cs typeface="Times New Roman" panose="02020603050405020304" pitchFamily="18" charset="0"/>
              </a:rPr>
              <a:t>343</a:t>
            </a:r>
            <a:r>
              <a:rPr lang="zh-TW" altLang="en-US" sz="1108" b="1" dirty="0">
                <a:ea typeface="微軟正黑體" panose="020B0604030504040204" pitchFamily="34" charset="-120"/>
                <a:cs typeface="Times New Roman" panose="02020603050405020304" pitchFamily="18" charset="0"/>
              </a:rPr>
              <a:t>公頃</a:t>
            </a:r>
          </a:p>
        </p:txBody>
      </p:sp>
      <p:sp>
        <p:nvSpPr>
          <p:cNvPr id="87" name="Text Box 24"/>
          <p:cNvSpPr txBox="1">
            <a:spLocks noChangeArrowheads="1"/>
          </p:cNvSpPr>
          <p:nvPr/>
        </p:nvSpPr>
        <p:spPr bwMode="auto">
          <a:xfrm>
            <a:off x="827254" y="2661636"/>
            <a:ext cx="1338828" cy="369332"/>
          </a:xfrm>
          <a:prstGeom prst="rect">
            <a:avLst/>
          </a:prstGeom>
          <a:noFill/>
          <a:ln w="9525">
            <a:noFill/>
            <a:miter lim="800000"/>
            <a:headEnd/>
            <a:tailEnd/>
          </a:ln>
        </p:spPr>
        <p:txBody>
          <a:bodyPr wrap="none">
            <a:spAutoFit/>
          </a:bodyPr>
          <a:lstStyle/>
          <a:p>
            <a:r>
              <a:rPr kumimoji="0" lang="zh-TW" altLang="en-US" b="1" dirty="0" smtClean="0">
                <a:solidFill>
                  <a:srgbClr val="0000FF"/>
                </a:solidFill>
                <a:latin typeface="微軟正黑體"/>
                <a:ea typeface="微軟正黑體"/>
                <a:cs typeface="微軟正黑體"/>
              </a:rPr>
              <a:t>馬稠後園區</a:t>
            </a:r>
            <a:endParaRPr kumimoji="0" lang="zh-TW" altLang="en-US" b="1" dirty="0">
              <a:solidFill>
                <a:srgbClr val="0000FF"/>
              </a:solidFill>
              <a:latin typeface="微軟正黑體"/>
              <a:ea typeface="微軟正黑體"/>
              <a:cs typeface="微軟正黑體"/>
            </a:endParaRPr>
          </a:p>
        </p:txBody>
      </p:sp>
      <p:sp>
        <p:nvSpPr>
          <p:cNvPr id="88" name="Text Box 24"/>
          <p:cNvSpPr txBox="1">
            <a:spLocks noChangeArrowheads="1"/>
          </p:cNvSpPr>
          <p:nvPr/>
        </p:nvSpPr>
        <p:spPr bwMode="auto">
          <a:xfrm>
            <a:off x="7371798" y="6290350"/>
            <a:ext cx="1338828" cy="369332"/>
          </a:xfrm>
          <a:prstGeom prst="rect">
            <a:avLst/>
          </a:prstGeom>
          <a:noFill/>
          <a:ln w="9525">
            <a:noFill/>
            <a:miter lim="800000"/>
            <a:headEnd/>
            <a:tailEnd/>
          </a:ln>
        </p:spPr>
        <p:txBody>
          <a:bodyPr wrap="none">
            <a:spAutoFit/>
          </a:bodyPr>
          <a:lstStyle/>
          <a:p>
            <a:r>
              <a:rPr kumimoji="0" lang="zh-TW" altLang="en-US" b="1" dirty="0" smtClean="0">
                <a:solidFill>
                  <a:srgbClr val="0000FF"/>
                </a:solidFill>
                <a:latin typeface="微軟正黑體"/>
                <a:ea typeface="微軟正黑體"/>
                <a:cs typeface="微軟正黑體"/>
              </a:rPr>
              <a:t>大埔美園區</a:t>
            </a:r>
            <a:endParaRPr kumimoji="0" lang="zh-TW" altLang="en-US" b="1" dirty="0">
              <a:solidFill>
                <a:srgbClr val="0000FF"/>
              </a:solidFill>
              <a:latin typeface="微軟正黑體"/>
              <a:ea typeface="微軟正黑體"/>
              <a:cs typeface="微軟正黑體"/>
            </a:endParaRPr>
          </a:p>
        </p:txBody>
      </p:sp>
      <p:sp>
        <p:nvSpPr>
          <p:cNvPr id="89" name="投影片編號版面配置區 32"/>
          <p:cNvSpPr txBox="1">
            <a:spLocks/>
          </p:cNvSpPr>
          <p:nvPr/>
        </p:nvSpPr>
        <p:spPr bwMode="auto">
          <a:xfrm>
            <a:off x="6372200" y="6021288"/>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zh-TW"/>
            </a:defPPr>
            <a:lvl1pPr algn="r" rtl="0" fontAlgn="auto">
              <a:spcBef>
                <a:spcPts val="0"/>
              </a:spcBef>
              <a:spcAft>
                <a:spcPts val="0"/>
              </a:spcAft>
              <a:defRPr kumimoji="0"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fontAlgn="base">
              <a:spcBef>
                <a:spcPct val="0"/>
              </a:spcBef>
              <a:spcAft>
                <a:spcPct val="0"/>
              </a:spcAft>
            </a:pPr>
            <a:r>
              <a:rPr lang="en-US" altLang="zh-TW" dirty="0" smtClean="0">
                <a:solidFill>
                  <a:schemeClr val="tx1"/>
                </a:solidFill>
              </a:rPr>
              <a:t>18</a:t>
            </a:r>
            <a:endParaRPr lang="en-US" altLang="zh-TW" dirty="0">
              <a:solidFill>
                <a:schemeClr val="tx1"/>
              </a:solidFill>
            </a:endParaRPr>
          </a:p>
        </p:txBody>
      </p:sp>
    </p:spTree>
    <p:extLst>
      <p:ext uri="{BB962C8B-B14F-4D97-AF65-F5344CB8AC3E}">
        <p14:creationId xmlns:p14="http://schemas.microsoft.com/office/powerpoint/2010/main" val="175654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48"/>
                                        </p:tgtEl>
                                        <p:attrNameLst>
                                          <p:attrName>style.visibility</p:attrName>
                                        </p:attrNameLst>
                                      </p:cBhvr>
                                      <p:to>
                                        <p:strVal val="visible"/>
                                      </p:to>
                                    </p:set>
                                    <p:animEffect transition="in" filter="circle(in)">
                                      <p:cBhvr>
                                        <p:cTn id="17" dur="500"/>
                                        <p:tgtEl>
                                          <p:spTgt spid="204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diamond(in)">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dissolve">
                                      <p:cBhvr>
                                        <p:cTn id="36" dur="500"/>
                                        <p:tgtEl>
                                          <p:spTgt spid="63"/>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childTnLst>
                          </p:cTn>
                        </p:par>
                        <p:par>
                          <p:cTn id="56" fill="hold">
                            <p:stCondLst>
                              <p:cond delay="1000"/>
                            </p:stCondLst>
                            <p:childTnLst>
                              <p:par>
                                <p:cTn id="57" presetID="22" presetClass="entr" presetSubtype="1"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up)">
                                      <p:cBhvr>
                                        <p:cTn id="59" dur="500"/>
                                        <p:tgtEl>
                                          <p:spTgt spid="1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ssolv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dissolv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dissolve">
                                      <p:cBhvr>
                                        <p:cTn id="75" dur="500"/>
                                        <p:tgtEl>
                                          <p:spTgt spid="72"/>
                                        </p:tgtEl>
                                      </p:cBhvr>
                                    </p:animEffect>
                                  </p:childTnLst>
                                </p:cTn>
                              </p:par>
                            </p:childTnLst>
                          </p:cTn>
                        </p:par>
                        <p:par>
                          <p:cTn id="76" fill="hold">
                            <p:stCondLst>
                              <p:cond delay="500"/>
                            </p:stCondLst>
                            <p:childTnLst>
                              <p:par>
                                <p:cTn id="77" presetID="9"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dissolve">
                                      <p:cBhvr>
                                        <p:cTn id="79" dur="500"/>
                                        <p:tgtEl>
                                          <p:spTgt spid="73"/>
                                        </p:tgtEl>
                                      </p:cBhvr>
                                    </p:animEffect>
                                  </p:childTnLst>
                                </p:cTn>
                              </p:par>
                            </p:childTnLst>
                          </p:cTn>
                        </p:par>
                        <p:par>
                          <p:cTn id="80" fill="hold">
                            <p:stCondLst>
                              <p:cond delay="1000"/>
                            </p:stCondLst>
                            <p:childTnLst>
                              <p:par>
                                <p:cTn id="81" presetID="9" presetClass="entr" presetSubtype="0" fill="hold" grpId="0"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dissolve">
                                      <p:cBhvr>
                                        <p:cTn id="83" dur="500"/>
                                        <p:tgtEl>
                                          <p:spTgt spid="74"/>
                                        </p:tgtEl>
                                      </p:cBhvr>
                                    </p:animEffect>
                                  </p:childTnLst>
                                </p:cTn>
                              </p:par>
                            </p:childTnLst>
                          </p:cTn>
                        </p:par>
                        <p:par>
                          <p:cTn id="84" fill="hold">
                            <p:stCondLst>
                              <p:cond delay="1500"/>
                            </p:stCondLst>
                            <p:childTnLst>
                              <p:par>
                                <p:cTn id="85" presetID="9"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dissolve">
                                      <p:cBhvr>
                                        <p:cTn id="87" dur="500"/>
                                        <p:tgtEl>
                                          <p:spTgt spid="75"/>
                                        </p:tgtEl>
                                      </p:cBhvr>
                                    </p:animEffect>
                                  </p:childTnLst>
                                </p:cTn>
                              </p:par>
                            </p:childTnLst>
                          </p:cTn>
                        </p:par>
                        <p:par>
                          <p:cTn id="88" fill="hold">
                            <p:stCondLst>
                              <p:cond delay="2000"/>
                            </p:stCondLst>
                            <p:childTnLst>
                              <p:par>
                                <p:cTn id="89" presetID="9"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dissolve">
                                      <p:cBhvr>
                                        <p:cTn id="91" dur="500"/>
                                        <p:tgtEl>
                                          <p:spTgt spid="76"/>
                                        </p:tgtEl>
                                      </p:cBhvr>
                                    </p:animEffect>
                                  </p:childTnLst>
                                </p:cTn>
                              </p:par>
                            </p:childTnLst>
                          </p:cTn>
                        </p:par>
                        <p:par>
                          <p:cTn id="92" fill="hold">
                            <p:stCondLst>
                              <p:cond delay="2500"/>
                            </p:stCondLst>
                            <p:childTnLst>
                              <p:par>
                                <p:cTn id="93" presetID="9" presetClass="entr" presetSubtype="0" fill="hold" grpId="0"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dissolve">
                                      <p:cBhvr>
                                        <p:cTn id="95" dur="500"/>
                                        <p:tgtEl>
                                          <p:spTgt spid="77"/>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nodeType="clickEffect">
                                  <p:stCondLst>
                                    <p:cond delay="0"/>
                                  </p:stCondLst>
                                  <p:childTnLst>
                                    <p:set>
                                      <p:cBhvr>
                                        <p:cTn id="99" dur="1" fill="hold">
                                          <p:stCondLst>
                                            <p:cond delay="0"/>
                                          </p:stCondLst>
                                        </p:cTn>
                                        <p:tgtEl>
                                          <p:spTgt spid="2053"/>
                                        </p:tgtEl>
                                        <p:attrNameLst>
                                          <p:attrName>style.visibility</p:attrName>
                                        </p:attrNameLst>
                                      </p:cBhvr>
                                      <p:to>
                                        <p:strVal val="visible"/>
                                      </p:to>
                                    </p:set>
                                    <p:animEffect transition="in" filter="checkerboard(across)">
                                      <p:cBhvr>
                                        <p:cTn id="100" dur="1000"/>
                                        <p:tgtEl>
                                          <p:spTgt spid="2053"/>
                                        </p:tgtEl>
                                      </p:cBhvr>
                                    </p:animEffect>
                                  </p:childTnLst>
                                </p:cTn>
                              </p:par>
                            </p:childTnLst>
                          </p:cTn>
                        </p:par>
                        <p:par>
                          <p:cTn id="101" fill="hold">
                            <p:stCondLst>
                              <p:cond delay="1000"/>
                            </p:stCondLst>
                            <p:childTnLst>
                              <p:par>
                                <p:cTn id="102" presetID="26" presetClass="emph" presetSubtype="0" fill="hold" nodeType="afterEffect">
                                  <p:stCondLst>
                                    <p:cond delay="0"/>
                                  </p:stCondLst>
                                  <p:childTnLst>
                                    <p:animEffect transition="out" filter="fade">
                                      <p:cBhvr>
                                        <p:cTn id="103" dur="1000" tmFilter="0, 0; .2, .5; .8, .5; 1, 0"/>
                                        <p:tgtEl>
                                          <p:spTgt spid="2"/>
                                        </p:tgtEl>
                                      </p:cBhvr>
                                    </p:animEffect>
                                    <p:animScale>
                                      <p:cBhvr>
                                        <p:cTn id="104" dur="500" autoRev="1" fill="hold"/>
                                        <p:tgtEl>
                                          <p:spTgt spid="2"/>
                                        </p:tgtEl>
                                      </p:cBhvr>
                                      <p:by x="105000" y="105000"/>
                                    </p:animScale>
                                  </p:childTnLst>
                                </p:cTn>
                              </p:par>
                            </p:childTnLst>
                          </p:cTn>
                        </p:par>
                        <p:par>
                          <p:cTn id="105" fill="hold">
                            <p:stCondLst>
                              <p:cond delay="2000"/>
                            </p:stCondLst>
                            <p:childTnLst>
                              <p:par>
                                <p:cTn id="106" presetID="26" presetClass="emph" presetSubtype="0" fill="hold" nodeType="afterEffect">
                                  <p:stCondLst>
                                    <p:cond delay="0"/>
                                  </p:stCondLst>
                                  <p:childTnLst>
                                    <p:animEffect transition="out" filter="fade">
                                      <p:cBhvr>
                                        <p:cTn id="107" dur="1000" tmFilter="0, 0; .2, .5; .8, .5; 1, 0"/>
                                        <p:tgtEl>
                                          <p:spTgt spid="2048"/>
                                        </p:tgtEl>
                                      </p:cBhvr>
                                    </p:animEffect>
                                    <p:animScale>
                                      <p:cBhvr>
                                        <p:cTn id="108" dur="500" autoRev="1" fill="hold"/>
                                        <p:tgtEl>
                                          <p:spTgt spid="2048"/>
                                        </p:tgtEl>
                                      </p:cBhvr>
                                      <p:by x="105000" y="105000"/>
                                    </p:animScale>
                                  </p:childTnLst>
                                </p:cTn>
                              </p:par>
                            </p:childTnLst>
                          </p:cTn>
                        </p:par>
                        <p:par>
                          <p:cTn id="109" fill="hold">
                            <p:stCondLst>
                              <p:cond delay="3000"/>
                            </p:stCondLst>
                            <p:childTnLst>
                              <p:par>
                                <p:cTn id="110" presetID="26" presetClass="emph" presetSubtype="0" fill="hold" nodeType="afterEffect">
                                  <p:stCondLst>
                                    <p:cond delay="0"/>
                                  </p:stCondLst>
                                  <p:childTnLst>
                                    <p:animEffect transition="out" filter="fade">
                                      <p:cBhvr>
                                        <p:cTn id="111" dur="1000" tmFilter="0, 0; .2, .5; .8, .5; 1, 0"/>
                                        <p:tgtEl>
                                          <p:spTgt spid="2"/>
                                        </p:tgtEl>
                                      </p:cBhvr>
                                    </p:animEffect>
                                    <p:animScale>
                                      <p:cBhvr>
                                        <p:cTn id="112" dur="500" autoRev="1" fill="hold"/>
                                        <p:tgtEl>
                                          <p:spTgt spid="2"/>
                                        </p:tgtEl>
                                      </p:cBhvr>
                                      <p:by x="105000" y="105000"/>
                                    </p:animScale>
                                  </p:childTnLst>
                                </p:cTn>
                              </p:par>
                            </p:childTnLst>
                          </p:cTn>
                        </p:par>
                        <p:par>
                          <p:cTn id="113" fill="hold">
                            <p:stCondLst>
                              <p:cond delay="4000"/>
                            </p:stCondLst>
                            <p:childTnLst>
                              <p:par>
                                <p:cTn id="114" presetID="26" presetClass="emph" presetSubtype="0" fill="hold" nodeType="afterEffect">
                                  <p:stCondLst>
                                    <p:cond delay="0"/>
                                  </p:stCondLst>
                                  <p:childTnLst>
                                    <p:animEffect transition="out" filter="fade">
                                      <p:cBhvr>
                                        <p:cTn id="115" dur="1000" tmFilter="0, 0; .2, .5; .8, .5; 1, 0"/>
                                        <p:tgtEl>
                                          <p:spTgt spid="2048"/>
                                        </p:tgtEl>
                                      </p:cBhvr>
                                    </p:animEffect>
                                    <p:animScale>
                                      <p:cBhvr>
                                        <p:cTn id="116" dur="500" autoRev="1" fill="hold"/>
                                        <p:tgtEl>
                                          <p:spTgt spid="2048"/>
                                        </p:tgtEl>
                                      </p:cBhvr>
                                      <p:by x="105000" y="105000"/>
                                    </p:animScale>
                                  </p:childTnLst>
                                </p:cTn>
                              </p:par>
                              <p:par>
                                <p:cTn id="117" presetID="10" presetClass="entr" presetSubtype="0" fill="hold" nodeType="with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500"/>
                                        <p:tgtEl>
                                          <p:spTgt spid="78"/>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0"/>
                                        </p:tgtEl>
                                        <p:attrNameLst>
                                          <p:attrName>style.visibility</p:attrName>
                                        </p:attrNameLst>
                                      </p:cBhvr>
                                      <p:to>
                                        <p:strVal val="visible"/>
                                      </p:to>
                                    </p:set>
                                    <p:animEffect transition="in" filter="fade">
                                      <p:cBhvr>
                                        <p:cTn id="122" dur="500"/>
                                        <p:tgtEl>
                                          <p:spTgt spid="8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500"/>
                                        <p:tgtEl>
                                          <p:spTgt spid="79"/>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87"/>
                                        </p:tgtEl>
                                        <p:attrNameLst>
                                          <p:attrName>style.visibility</p:attrName>
                                        </p:attrNameLst>
                                      </p:cBhvr>
                                      <p:to>
                                        <p:strVal val="visible"/>
                                      </p:to>
                                    </p:set>
                                    <p:animEffect transition="in" filter="dissolve">
                                      <p:cBhvr>
                                        <p:cTn id="128" dur="500"/>
                                        <p:tgtEl>
                                          <p:spTgt spid="87"/>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dissolve">
                                      <p:cBhvr>
                                        <p:cTn id="13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P spid="14" grpId="0"/>
      <p:bldP spid="15" grpId="0"/>
      <p:bldP spid="16" grpId="0" animBg="1"/>
      <p:bldP spid="17" grpId="0" animBg="1"/>
      <p:bldP spid="18" grpId="0" animBg="1"/>
      <p:bldP spid="63" grpId="0" animBg="1"/>
      <p:bldP spid="72" grpId="0" animBg="1"/>
      <p:bldP spid="73" grpId="0" animBg="1"/>
      <p:bldP spid="74" grpId="0" animBg="1"/>
      <p:bldP spid="75" grpId="0" animBg="1"/>
      <p:bldP spid="76" grpId="0" animBg="1"/>
      <p:bldP spid="77" grpId="0" animBg="1"/>
      <p:bldP spid="79" grpId="0"/>
      <p:bldP spid="80" grpId="0"/>
      <p:bldP spid="87" grpId="0"/>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grpSp>
        <p:nvGrpSpPr>
          <p:cNvPr id="41986" name="Group 14"/>
          <p:cNvGrpSpPr>
            <a:grpSpLocks/>
          </p:cNvGrpSpPr>
          <p:nvPr/>
        </p:nvGrpSpPr>
        <p:grpSpPr bwMode="auto">
          <a:xfrm>
            <a:off x="395536" y="1268413"/>
            <a:ext cx="8291263" cy="987425"/>
            <a:chOff x="158" y="3748"/>
            <a:chExt cx="2404" cy="395"/>
          </a:xfrm>
        </p:grpSpPr>
        <p:sp>
          <p:nvSpPr>
            <p:cNvPr id="41989" name="AutoShape 15"/>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kumimoji="0" lang="zh-TW" altLang="en-US" sz="3600">
                <a:latin typeface="Calibri" pitchFamily="34" charset="0"/>
              </a:endParaRPr>
            </a:p>
          </p:txBody>
        </p:sp>
        <p:sp>
          <p:nvSpPr>
            <p:cNvPr id="41990" name="AutoShape 16"/>
            <p:cNvSpPr>
              <a:spLocks noChangeArrowheads="1"/>
            </p:cNvSpPr>
            <p:nvPr/>
          </p:nvSpPr>
          <p:spPr bwMode="auto">
            <a:xfrm>
              <a:off x="298" y="3771"/>
              <a:ext cx="2125" cy="349"/>
            </a:xfrm>
            <a:prstGeom prst="roundRect">
              <a:avLst>
                <a:gd name="adj" fmla="val 50000"/>
              </a:avLst>
            </a:prstGeom>
            <a:solidFill>
              <a:srgbClr val="FFFF99"/>
            </a:solidFill>
            <a:ln w="9525">
              <a:noFill/>
              <a:round/>
              <a:headEnd/>
              <a:tailEnd/>
            </a:ln>
          </p:spPr>
          <p:txBody>
            <a:bodyPr wrap="none" anchor="ctr"/>
            <a:lstStyle/>
            <a:p>
              <a:pPr algn="ctr"/>
              <a:r>
                <a:rPr kumimoji="0" lang="zh-TW" altLang="en-US" sz="3600" dirty="0" smtClean="0">
                  <a:latin typeface="Calibri" pitchFamily="34" charset="0"/>
                  <a:ea typeface="標楷體" pitchFamily="65" charset="-120"/>
                </a:rPr>
                <a:t>肆、大埔</a:t>
              </a:r>
              <a:r>
                <a:rPr kumimoji="0" lang="zh-TW" altLang="en-US" sz="3600" dirty="0">
                  <a:latin typeface="Calibri" pitchFamily="34" charset="0"/>
                  <a:ea typeface="標楷體" pitchFamily="65" charset="-120"/>
                </a:rPr>
                <a:t>美精密機械園區營運管理</a:t>
              </a:r>
              <a:endParaRPr kumimoji="0" lang="zh-TW" altLang="zh-TW" sz="3600" dirty="0">
                <a:latin typeface="Calibri" pitchFamily="34" charset="0"/>
                <a:ea typeface="標楷體" pitchFamily="65" charset="-120"/>
              </a:endParaRPr>
            </a:p>
          </p:txBody>
        </p:sp>
      </p:grpSp>
      <p:pic>
        <p:nvPicPr>
          <p:cNvPr id="41987" name="圖片 5"/>
          <p:cNvPicPr>
            <a:picLocks noChangeAspect="1"/>
          </p:cNvPicPr>
          <p:nvPr/>
        </p:nvPicPr>
        <p:blipFill>
          <a:blip r:embed="rId3"/>
          <a:srcRect/>
          <a:stretch>
            <a:fillRect/>
          </a:stretch>
        </p:blipFill>
        <p:spPr bwMode="auto">
          <a:xfrm>
            <a:off x="1331913" y="2349500"/>
            <a:ext cx="6264275" cy="3959225"/>
          </a:xfrm>
          <a:prstGeom prst="rect">
            <a:avLst/>
          </a:prstGeom>
          <a:noFill/>
          <a:ln w="9525">
            <a:noFill/>
            <a:miter lim="800000"/>
            <a:headEnd/>
            <a:tailEnd/>
          </a:ln>
        </p:spPr>
      </p:pic>
      <p:sp>
        <p:nvSpPr>
          <p:cNvPr id="41988"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AD91DE-0D41-49CF-A87D-5DE9023BFDD5}" type="slidenum">
              <a:rPr lang="zh-TW" altLang="en-US">
                <a:solidFill>
                  <a:schemeClr val="tx1"/>
                </a:solidFill>
              </a:rPr>
              <a:pPr fontAlgn="base">
                <a:spcBef>
                  <a:spcPct val="0"/>
                </a:spcBef>
                <a:spcAft>
                  <a:spcPct val="0"/>
                </a:spcAft>
              </a:pPr>
              <a:t>19</a:t>
            </a:fld>
            <a:endParaRPr lang="en-US" altLang="zh-TW">
              <a:solidFill>
                <a:schemeClr val="tx1"/>
              </a:solidFill>
            </a:endParaRPr>
          </a:p>
        </p:txBody>
      </p:sp>
    </p:spTree>
    <p:extLst>
      <p:ext uri="{BB962C8B-B14F-4D97-AF65-F5344CB8AC3E}">
        <p14:creationId xmlns:p14="http://schemas.microsoft.com/office/powerpoint/2010/main" val="2949475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adminpc\Desktop\105年度縣政人才培訓躍升計畫\1050601專題成果數位教材製作教學\11簡報母片\第一組母片.PNG"/>
          <p:cNvPicPr>
            <a:picLocks noChangeAspect="1" noChangeArrowheads="1"/>
          </p:cNvPicPr>
          <p:nvPr/>
        </p:nvPicPr>
        <p:blipFill>
          <a:blip r:embed="rId3"/>
          <a:srcRect/>
          <a:stretch>
            <a:fillRect/>
          </a:stretch>
        </p:blipFill>
        <p:spPr bwMode="auto">
          <a:xfrm>
            <a:off x="1588" y="1588"/>
            <a:ext cx="9142412" cy="6856412"/>
          </a:xfrm>
          <a:prstGeom prst="rect">
            <a:avLst/>
          </a:prstGeom>
          <a:noFill/>
          <a:ln w="9525">
            <a:noFill/>
            <a:miter lim="800000"/>
            <a:headEnd/>
            <a:tailEnd/>
          </a:ln>
        </p:spPr>
      </p:pic>
      <p:sp>
        <p:nvSpPr>
          <p:cNvPr id="30" name="文字方塊 15"/>
          <p:cNvSpPr txBox="1">
            <a:spLocks noChangeArrowheads="1"/>
          </p:cNvSpPr>
          <p:nvPr/>
        </p:nvSpPr>
        <p:spPr bwMode="auto">
          <a:xfrm>
            <a:off x="3276600" y="333375"/>
            <a:ext cx="2519363" cy="706438"/>
          </a:xfrm>
          <a:prstGeom prst="rect">
            <a:avLst/>
          </a:prstGeom>
          <a:noFill/>
          <a:ln w="9525">
            <a:noFill/>
            <a:miter lim="800000"/>
            <a:headEnd/>
            <a:tailEnd/>
          </a:ln>
        </p:spPr>
        <p:txBody>
          <a:bodyPr>
            <a:spAutoFit/>
          </a:bodyPr>
          <a:lstStyle/>
          <a:p>
            <a:r>
              <a:rPr kumimoji="0" lang="zh-TW" altLang="en-US" sz="4000" dirty="0" smtClean="0">
                <a:latin typeface="標楷體" pitchFamily="65" charset="-120"/>
                <a:ea typeface="標楷體" pitchFamily="65" charset="-120"/>
              </a:rPr>
              <a:t>課程目</a:t>
            </a:r>
            <a:r>
              <a:rPr kumimoji="0" lang="zh-TW" altLang="en-US" sz="4000" dirty="0">
                <a:latin typeface="標楷體" pitchFamily="65" charset="-120"/>
                <a:ea typeface="標楷體" pitchFamily="65" charset="-120"/>
              </a:rPr>
              <a:t>標</a:t>
            </a:r>
          </a:p>
        </p:txBody>
      </p:sp>
      <p:sp>
        <p:nvSpPr>
          <p:cNvPr id="2" name="文字方塊 1"/>
          <p:cNvSpPr txBox="1"/>
          <p:nvPr/>
        </p:nvSpPr>
        <p:spPr>
          <a:xfrm>
            <a:off x="1043608" y="1916832"/>
            <a:ext cx="7200800" cy="2677656"/>
          </a:xfrm>
          <a:prstGeom prst="rect">
            <a:avLst/>
          </a:prstGeom>
          <a:noFill/>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學習本課程後可以達到以下目標：</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一、了解嘉義縣工業園區發展及營運管理組</a:t>
            </a:r>
            <a:endParaRPr lang="en-US" altLang="zh-TW" sz="28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織概況。</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二、以淺顯易懂的教學方式，讓學員快速掌</a:t>
            </a:r>
            <a:endParaRPr lang="en-US" altLang="zh-TW" sz="28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握重點，進而瞭解嘉義縣大埔美精密機</a:t>
            </a:r>
            <a:endParaRPr lang="en-US" altLang="zh-TW" sz="28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械園區開發進度。</a:t>
            </a:r>
            <a:endParaRPr lang="zh-TW" altLang="en-US" sz="28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0A107355-E19E-4D85-B4C7-BB388A0C5CB7}" type="slidenum">
              <a:rPr lang="zh-TW" altLang="en-US" smtClean="0"/>
              <a:pPr>
                <a:defRPr/>
              </a:pPr>
              <a:t>2</a:t>
            </a:fld>
            <a:endParaRPr lang="zh-TW" altLang="en-US"/>
          </a:p>
        </p:txBody>
      </p:sp>
      <p:sp>
        <p:nvSpPr>
          <p:cNvPr id="31" name="投影片編號版面配置區 7"/>
          <p:cNvSpPr txBox="1">
            <a:spLocks/>
          </p:cNvSpPr>
          <p:nvPr/>
        </p:nvSpPr>
        <p:spPr bwMode="auto">
          <a:xfrm>
            <a:off x="6516216" y="6237312"/>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zh-TW"/>
            </a:defPPr>
            <a:lvl1pPr algn="r" rtl="0" fontAlgn="auto">
              <a:spcBef>
                <a:spcPts val="0"/>
              </a:spcBef>
              <a:spcAft>
                <a:spcPts val="0"/>
              </a:spcAft>
              <a:defRPr kumimoji="0"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fontAlgn="base">
              <a:spcBef>
                <a:spcPct val="0"/>
              </a:spcBef>
              <a:spcAft>
                <a:spcPct val="0"/>
              </a:spcAft>
            </a:pPr>
            <a:r>
              <a:rPr lang="en-US" altLang="zh-TW" dirty="0" smtClean="0">
                <a:solidFill>
                  <a:schemeClr val="tx1"/>
                </a:solidFill>
              </a:rPr>
              <a:t>2</a:t>
            </a:r>
            <a:endParaRPr lang="en-US" altLang="zh-TW"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grpSp>
        <p:nvGrpSpPr>
          <p:cNvPr id="67587" name="Group 3"/>
          <p:cNvGrpSpPr>
            <a:grpSpLocks/>
          </p:cNvGrpSpPr>
          <p:nvPr/>
        </p:nvGrpSpPr>
        <p:grpSpPr bwMode="auto">
          <a:xfrm>
            <a:off x="533400" y="1260475"/>
            <a:ext cx="7999413" cy="5187950"/>
            <a:chOff x="236" y="794"/>
            <a:chExt cx="5039" cy="3268"/>
          </a:xfrm>
        </p:grpSpPr>
        <p:grpSp>
          <p:nvGrpSpPr>
            <p:cNvPr id="67588" name="Group 4"/>
            <p:cNvGrpSpPr>
              <a:grpSpLocks/>
            </p:cNvGrpSpPr>
            <p:nvPr/>
          </p:nvGrpSpPr>
          <p:grpSpPr bwMode="auto">
            <a:xfrm>
              <a:off x="463" y="799"/>
              <a:ext cx="2304" cy="1584"/>
              <a:chOff x="463" y="799"/>
              <a:chExt cx="2304" cy="1584"/>
            </a:xfrm>
          </p:grpSpPr>
          <p:sp>
            <p:nvSpPr>
              <p:cNvPr id="14" name="AutoShape 5"/>
              <p:cNvSpPr>
                <a:spLocks noChangeArrowheads="1"/>
              </p:cNvSpPr>
              <p:nvPr/>
            </p:nvSpPr>
            <p:spPr bwMode="auto">
              <a:xfrm>
                <a:off x="463" y="895"/>
                <a:ext cx="2304" cy="1488"/>
              </a:xfrm>
              <a:prstGeom prst="roundRect">
                <a:avLst>
                  <a:gd name="adj" fmla="val 9495"/>
                </a:avLst>
              </a:prstGeom>
              <a:gradFill rotWithShape="1">
                <a:gsLst>
                  <a:gs pos="0">
                    <a:srgbClr val="F7C1C1"/>
                  </a:gs>
                  <a:gs pos="100000">
                    <a:srgbClr val="F7C1C1">
                      <a:gamma/>
                      <a:shade val="72941"/>
                      <a:invGamma/>
                    </a:srgbClr>
                  </a:gs>
                </a:gsLst>
                <a:lin ang="2700000" scaled="1"/>
              </a:gradFill>
              <a:ln w="9525" algn="ctr">
                <a:no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r>
                  <a:rPr kumimoji="0" lang="en-US" altLang="ja-JP" dirty="0">
                    <a:latin typeface="+mn-lt"/>
                    <a:ea typeface="標楷體" pitchFamily="65" charset="-120"/>
                  </a:rPr>
                  <a:t>1.</a:t>
                </a:r>
                <a:r>
                  <a:rPr kumimoji="0" lang="zh-TW" altLang="en-US" dirty="0">
                    <a:latin typeface="+mn-lt"/>
                    <a:ea typeface="標楷體" pitchFamily="65" charset="-120"/>
                  </a:rPr>
                  <a:t>公權力與業務之執行較易落實。</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2.</a:t>
                </a:r>
                <a:r>
                  <a:rPr kumimoji="0" lang="zh-TW" altLang="en-US" dirty="0">
                    <a:latin typeface="+mn-lt"/>
                    <a:ea typeface="標楷體" pitchFamily="65" charset="-120"/>
                  </a:rPr>
                  <a:t>人員福利較有保障。</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3.</a:t>
                </a:r>
                <a:r>
                  <a:rPr kumimoji="0" lang="zh-TW" altLang="en-US" dirty="0">
                    <a:latin typeface="+mn-lt"/>
                    <a:ea typeface="標楷體" pitchFamily="65" charset="-120"/>
                  </a:rPr>
                  <a:t>落實單一窗口業務。</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4.</a:t>
                </a:r>
                <a:r>
                  <a:rPr kumimoji="0" lang="zh-TW" altLang="en-US" dirty="0">
                    <a:latin typeface="+mn-lt"/>
                    <a:ea typeface="標楷體" pitchFamily="65" charset="-120"/>
                  </a:rPr>
                  <a:t>政府管理之穩定性易吸引廠商。</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5.</a:t>
                </a:r>
                <a:r>
                  <a:rPr kumimoji="0" lang="zh-TW" altLang="en-US" dirty="0">
                    <a:latin typeface="+mn-lt"/>
                    <a:ea typeface="標楷體" pitchFamily="65" charset="-120"/>
                  </a:rPr>
                  <a:t>法令援引較無障礙。</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6.</a:t>
                </a:r>
                <a:r>
                  <a:rPr kumimoji="0" lang="zh-TW" altLang="en-US" dirty="0">
                    <a:latin typeface="+mn-lt"/>
                    <a:ea typeface="標楷體" pitchFamily="65" charset="-120"/>
                  </a:rPr>
                  <a:t>營運財源較有保障。</a:t>
                </a:r>
                <a:endParaRPr kumimoji="0" lang="ja-JP" altLang="en-US" dirty="0">
                  <a:latin typeface="+mn-lt"/>
                  <a:ea typeface="標楷體" pitchFamily="65" charset="-120"/>
                </a:endParaRPr>
              </a:p>
            </p:txBody>
          </p:sp>
          <p:sp>
            <p:nvSpPr>
              <p:cNvPr id="15" name="AutoShape 6"/>
              <p:cNvSpPr>
                <a:spLocks noChangeArrowheads="1"/>
              </p:cNvSpPr>
              <p:nvPr/>
            </p:nvSpPr>
            <p:spPr bwMode="auto">
              <a:xfrm>
                <a:off x="703" y="799"/>
                <a:ext cx="1824" cy="240"/>
              </a:xfrm>
              <a:prstGeom prst="roundRect">
                <a:avLst>
                  <a:gd name="adj" fmla="val 45833"/>
                </a:avLst>
              </a:prstGeom>
              <a:solidFill>
                <a:srgbClr val="78484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400" dirty="0">
                    <a:solidFill>
                      <a:schemeClr val="bg1"/>
                    </a:solidFill>
                    <a:latin typeface="+mn-lt"/>
                    <a:ea typeface="標楷體" pitchFamily="65" charset="-120"/>
                  </a:rPr>
                  <a:t>優點</a:t>
                </a:r>
                <a:endParaRPr kumimoji="0" lang="en-US" altLang="ja-JP" sz="2400" dirty="0">
                  <a:solidFill>
                    <a:schemeClr val="bg1"/>
                  </a:solidFill>
                  <a:latin typeface="+mn-lt"/>
                  <a:ea typeface="標楷體" pitchFamily="65" charset="-120"/>
                </a:endParaRPr>
              </a:p>
            </p:txBody>
          </p:sp>
        </p:grpSp>
        <p:grpSp>
          <p:nvGrpSpPr>
            <p:cNvPr id="67591" name="Group 7"/>
            <p:cNvGrpSpPr>
              <a:grpSpLocks/>
            </p:cNvGrpSpPr>
            <p:nvPr/>
          </p:nvGrpSpPr>
          <p:grpSpPr bwMode="auto">
            <a:xfrm>
              <a:off x="236" y="2568"/>
              <a:ext cx="5039" cy="1488"/>
              <a:chOff x="236" y="2568"/>
              <a:chExt cx="5039" cy="1488"/>
            </a:xfrm>
          </p:grpSpPr>
          <p:sp>
            <p:nvSpPr>
              <p:cNvPr id="12" name="AutoShape 8"/>
              <p:cNvSpPr>
                <a:spLocks noChangeArrowheads="1"/>
              </p:cNvSpPr>
              <p:nvPr/>
            </p:nvSpPr>
            <p:spPr bwMode="auto">
              <a:xfrm>
                <a:off x="2971" y="2568"/>
                <a:ext cx="2304" cy="1488"/>
              </a:xfrm>
              <a:prstGeom prst="roundRect">
                <a:avLst>
                  <a:gd name="adj" fmla="val 9495"/>
                </a:avLst>
              </a:prstGeom>
              <a:gradFill rotWithShape="1">
                <a:gsLst>
                  <a:gs pos="0">
                    <a:srgbClr val="F0B590"/>
                  </a:gs>
                  <a:gs pos="100000">
                    <a:srgbClr val="F0B590">
                      <a:gamma/>
                      <a:shade val="72941"/>
                      <a:invGamma/>
                    </a:srgbClr>
                  </a:gs>
                </a:gsLst>
                <a:lin ang="2700000" scaled="1"/>
              </a:gradFill>
              <a:ln w="9525" algn="ctr">
                <a:no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r>
                  <a:rPr kumimoji="0" lang="en-US" altLang="ja-JP" dirty="0">
                    <a:latin typeface="+mn-lt"/>
                    <a:ea typeface="標楷體" pitchFamily="65" charset="-120"/>
                  </a:rPr>
                  <a:t>1.</a:t>
                </a:r>
                <a:r>
                  <a:rPr kumimoji="0" lang="zh-TW" altLang="en-US" dirty="0">
                    <a:latin typeface="+mn-lt"/>
                    <a:ea typeface="標楷體" pitchFamily="65" charset="-120"/>
                  </a:rPr>
                  <a:t>服務價格過低，財務自足性不足。</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2.</a:t>
                </a:r>
                <a:r>
                  <a:rPr kumimoji="0" lang="zh-TW" altLang="en-US" dirty="0">
                    <a:latin typeface="+mn-lt"/>
                    <a:ea typeface="標楷體" pitchFamily="65" charset="-120"/>
                  </a:rPr>
                  <a:t>需透過立法程序設置。</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3.</a:t>
                </a:r>
                <a:r>
                  <a:rPr kumimoji="0" lang="zh-TW" altLang="en-US" dirty="0">
                    <a:latin typeface="+mn-lt"/>
                    <a:ea typeface="標楷體" pitchFamily="65" charset="-120"/>
                  </a:rPr>
                  <a:t>不符組織精簡政策。</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4.</a:t>
                </a:r>
                <a:r>
                  <a:rPr kumimoji="0" lang="zh-TW" altLang="en-US" dirty="0">
                    <a:latin typeface="+mn-lt"/>
                    <a:ea typeface="標楷體" pitchFamily="65" charset="-120"/>
                  </a:rPr>
                  <a:t>需仰賴中央政府提供資源。</a:t>
                </a:r>
                <a:endParaRPr kumimoji="0" lang="ja-JP" altLang="en-US" dirty="0">
                  <a:latin typeface="+mn-lt"/>
                  <a:ea typeface="標楷體" pitchFamily="65" charset="-120"/>
                </a:endParaRPr>
              </a:p>
            </p:txBody>
          </p:sp>
          <p:sp>
            <p:nvSpPr>
              <p:cNvPr id="13" name="AutoShape 9"/>
              <p:cNvSpPr>
                <a:spLocks noChangeArrowheads="1"/>
              </p:cNvSpPr>
              <p:nvPr/>
            </p:nvSpPr>
            <p:spPr bwMode="auto">
              <a:xfrm rot="16200000">
                <a:off x="-346" y="3196"/>
                <a:ext cx="1404" cy="240"/>
              </a:xfrm>
              <a:prstGeom prst="roundRect">
                <a:avLst>
                  <a:gd name="adj" fmla="val 45833"/>
                </a:avLst>
              </a:prstGeom>
              <a:solidFill>
                <a:srgbClr val="785A48"/>
              </a:solidFill>
              <a:ln w="9525" algn="ctr">
                <a:noFill/>
                <a:round/>
                <a:headEnd/>
                <a:tailEnd/>
              </a:ln>
              <a:effectLst>
                <a:outerShdw dist="35921" dir="2700000" algn="ctr" rotWithShape="0">
                  <a:schemeClr val="bg2"/>
                </a:outerShdw>
              </a:effectLst>
            </p:spPr>
            <p:txBody>
              <a:bodyPr vert="eaVert" wrap="none" anchor="ctr"/>
              <a:lstStyle/>
              <a:p>
                <a:pPr algn="ctr" fontAlgn="auto">
                  <a:spcBef>
                    <a:spcPts val="0"/>
                  </a:spcBef>
                  <a:spcAft>
                    <a:spcPts val="0"/>
                  </a:spcAft>
                  <a:defRPr/>
                </a:pPr>
                <a:r>
                  <a:rPr kumimoji="0" lang="zh-TW" altLang="en-US" sz="2400" dirty="0">
                    <a:solidFill>
                      <a:schemeClr val="bg1"/>
                    </a:solidFill>
                    <a:latin typeface="+mn-lt"/>
                    <a:ea typeface="標楷體" pitchFamily="65" charset="-120"/>
                  </a:rPr>
                  <a:t>設</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置</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機</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構</a:t>
                </a:r>
                <a:endParaRPr kumimoji="0" lang="en-US" altLang="ja-JP" sz="2400" dirty="0">
                  <a:solidFill>
                    <a:schemeClr val="bg1"/>
                  </a:solidFill>
                  <a:latin typeface="+mn-lt"/>
                  <a:ea typeface="標楷體" pitchFamily="65" charset="-120"/>
                </a:endParaRPr>
              </a:p>
            </p:txBody>
          </p:sp>
        </p:grpSp>
        <p:grpSp>
          <p:nvGrpSpPr>
            <p:cNvPr id="67594" name="Group 10"/>
            <p:cNvGrpSpPr>
              <a:grpSpLocks/>
            </p:cNvGrpSpPr>
            <p:nvPr/>
          </p:nvGrpSpPr>
          <p:grpSpPr bwMode="auto">
            <a:xfrm>
              <a:off x="236" y="943"/>
              <a:ext cx="2531" cy="3119"/>
              <a:chOff x="236" y="943"/>
              <a:chExt cx="2531" cy="3119"/>
            </a:xfrm>
          </p:grpSpPr>
          <p:sp>
            <p:nvSpPr>
              <p:cNvPr id="10" name="AutoShape 11"/>
              <p:cNvSpPr>
                <a:spLocks noChangeArrowheads="1"/>
              </p:cNvSpPr>
              <p:nvPr/>
            </p:nvSpPr>
            <p:spPr bwMode="auto">
              <a:xfrm>
                <a:off x="463" y="2574"/>
                <a:ext cx="2304" cy="1488"/>
              </a:xfrm>
              <a:prstGeom prst="roundRect">
                <a:avLst>
                  <a:gd name="adj" fmla="val 9495"/>
                </a:avLst>
              </a:prstGeom>
              <a:gradFill rotWithShape="1">
                <a:gsLst>
                  <a:gs pos="0">
                    <a:srgbClr val="90F090"/>
                  </a:gs>
                  <a:gs pos="100000">
                    <a:srgbClr val="90F090">
                      <a:gamma/>
                      <a:shade val="69804"/>
                      <a:invGamma/>
                    </a:srgbClr>
                  </a:gs>
                </a:gsLst>
                <a:lin ang="2700000" scaled="1"/>
              </a:gradFill>
              <a:ln w="9525" algn="ctr">
                <a:no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r>
                  <a:rPr kumimoji="0" lang="en-US" altLang="ja-JP" dirty="0">
                    <a:latin typeface="+mn-lt"/>
                    <a:ea typeface="標楷體" pitchFamily="65" charset="-120"/>
                  </a:rPr>
                  <a:t>1.</a:t>
                </a:r>
                <a:r>
                  <a:rPr kumimoji="0" lang="zh-TW" altLang="en-US" dirty="0">
                    <a:latin typeface="+mn-lt"/>
                    <a:ea typeface="標楷體" pitchFamily="65" charset="-120"/>
                  </a:rPr>
                  <a:t>公權力易於貫徹執行。</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2.</a:t>
                </a:r>
                <a:r>
                  <a:rPr kumimoji="0" lang="zh-TW" altLang="en-US" dirty="0">
                    <a:latin typeface="+mn-lt"/>
                    <a:ea typeface="標楷體" pitchFamily="65" charset="-120"/>
                  </a:rPr>
                  <a:t>產業輔導政策易於落實。</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3.</a:t>
                </a:r>
                <a:r>
                  <a:rPr kumimoji="0" lang="zh-TW" altLang="en-US" dirty="0">
                    <a:latin typeface="+mn-lt"/>
                    <a:ea typeface="標楷體" pitchFamily="65" charset="-120"/>
                  </a:rPr>
                  <a:t>具備一元化單一窗口服務效率。</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4.</a:t>
                </a:r>
                <a:r>
                  <a:rPr kumimoji="0" lang="zh-TW" altLang="en-US" dirty="0">
                    <a:latin typeface="+mn-lt"/>
                    <a:ea typeface="標楷體" pitchFamily="65" charset="-120"/>
                  </a:rPr>
                  <a:t>透過成本外部化方式，降低營運</a:t>
                </a:r>
                <a:endParaRPr kumimoji="0" lang="en-US" altLang="zh-TW" dirty="0">
                  <a:latin typeface="+mn-lt"/>
                  <a:ea typeface="標楷體" pitchFamily="65" charset="-120"/>
                </a:endParaRPr>
              </a:p>
              <a:p>
                <a:pPr fontAlgn="auto">
                  <a:spcBef>
                    <a:spcPts val="0"/>
                  </a:spcBef>
                  <a:spcAft>
                    <a:spcPts val="0"/>
                  </a:spcAft>
                  <a:defRPr/>
                </a:pPr>
                <a:r>
                  <a:rPr kumimoji="0" lang="zh-TW" altLang="en-US" dirty="0">
                    <a:latin typeface="+mn-lt"/>
                    <a:ea typeface="標楷體" pitchFamily="65" charset="-120"/>
                  </a:rPr>
                  <a:t>   財務負擔。</a:t>
                </a:r>
                <a:endParaRPr kumimoji="0" lang="en-US" altLang="zh-TW" dirty="0">
                  <a:latin typeface="+mn-lt"/>
                  <a:ea typeface="標楷體" pitchFamily="65" charset="-120"/>
                </a:endParaRPr>
              </a:p>
            </p:txBody>
          </p:sp>
          <p:sp>
            <p:nvSpPr>
              <p:cNvPr id="11" name="AutoShape 12"/>
              <p:cNvSpPr>
                <a:spLocks noChangeArrowheads="1"/>
              </p:cNvSpPr>
              <p:nvPr/>
            </p:nvSpPr>
            <p:spPr bwMode="auto">
              <a:xfrm rot="16200000">
                <a:off x="-366" y="1545"/>
                <a:ext cx="1444" cy="240"/>
              </a:xfrm>
              <a:prstGeom prst="roundRect">
                <a:avLst>
                  <a:gd name="adj" fmla="val 45833"/>
                </a:avLst>
              </a:prstGeom>
              <a:solidFill>
                <a:srgbClr val="487848"/>
              </a:solidFill>
              <a:ln w="9525" algn="ctr">
                <a:noFill/>
                <a:round/>
                <a:headEnd/>
                <a:tailEnd/>
              </a:ln>
              <a:effectLst>
                <a:outerShdw dist="35921" dir="2700000" algn="ctr" rotWithShape="0">
                  <a:schemeClr val="bg2"/>
                </a:outerShdw>
              </a:effectLst>
            </p:spPr>
            <p:txBody>
              <a:bodyPr vert="eaVert" wrap="none" anchor="ctr"/>
              <a:lstStyle/>
              <a:p>
                <a:pPr algn="ctr" fontAlgn="auto">
                  <a:spcBef>
                    <a:spcPts val="0"/>
                  </a:spcBef>
                  <a:spcAft>
                    <a:spcPts val="0"/>
                  </a:spcAft>
                  <a:defRPr/>
                </a:pPr>
                <a:r>
                  <a:rPr kumimoji="0" lang="zh-TW" altLang="en-US" sz="2400" dirty="0">
                    <a:solidFill>
                      <a:schemeClr val="bg1"/>
                    </a:solidFill>
                    <a:latin typeface="+mn-lt"/>
                    <a:ea typeface="標楷體" pitchFamily="65" charset="-120"/>
                  </a:rPr>
                  <a:t>設</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置</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機</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關</a:t>
                </a:r>
                <a:endParaRPr kumimoji="0" lang="en-US" altLang="ja-JP" sz="2400" dirty="0">
                  <a:solidFill>
                    <a:schemeClr val="bg1"/>
                  </a:solidFill>
                  <a:latin typeface="+mn-lt"/>
                  <a:ea typeface="標楷體" pitchFamily="65" charset="-120"/>
                </a:endParaRPr>
              </a:p>
            </p:txBody>
          </p:sp>
        </p:grpSp>
        <p:grpSp>
          <p:nvGrpSpPr>
            <p:cNvPr id="67597" name="Group 13"/>
            <p:cNvGrpSpPr>
              <a:grpSpLocks/>
            </p:cNvGrpSpPr>
            <p:nvPr/>
          </p:nvGrpSpPr>
          <p:grpSpPr bwMode="auto">
            <a:xfrm>
              <a:off x="2971" y="794"/>
              <a:ext cx="2304" cy="1584"/>
              <a:chOff x="2971" y="794"/>
              <a:chExt cx="2304" cy="1584"/>
            </a:xfrm>
          </p:grpSpPr>
          <p:sp>
            <p:nvSpPr>
              <p:cNvPr id="8" name="AutoShape 14"/>
              <p:cNvSpPr>
                <a:spLocks noChangeArrowheads="1"/>
              </p:cNvSpPr>
              <p:nvPr/>
            </p:nvSpPr>
            <p:spPr bwMode="auto">
              <a:xfrm>
                <a:off x="2971" y="890"/>
                <a:ext cx="2304" cy="1488"/>
              </a:xfrm>
              <a:prstGeom prst="roundRect">
                <a:avLst>
                  <a:gd name="adj" fmla="val 9495"/>
                </a:avLst>
              </a:prstGeom>
              <a:gradFill rotWithShape="1">
                <a:gsLst>
                  <a:gs pos="0">
                    <a:srgbClr val="A0A0E0"/>
                  </a:gs>
                  <a:gs pos="100000">
                    <a:srgbClr val="A0A0E0">
                      <a:gamma/>
                      <a:shade val="72941"/>
                      <a:invGamma/>
                    </a:srgbClr>
                  </a:gs>
                </a:gsLst>
                <a:lin ang="2700000" scaled="1"/>
              </a:gradFill>
              <a:ln w="9525" algn="ctr">
                <a:no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r>
                  <a:rPr kumimoji="0" lang="en-US" altLang="ja-JP" dirty="0">
                    <a:latin typeface="+mn-lt"/>
                    <a:ea typeface="標楷體" pitchFamily="65" charset="-120"/>
                  </a:rPr>
                  <a:t>1.</a:t>
                </a:r>
                <a:r>
                  <a:rPr kumimoji="0" lang="zh-TW" altLang="en-US" dirty="0">
                    <a:latin typeface="+mn-lt"/>
                    <a:ea typeface="標楷體" pitchFamily="65" charset="-120"/>
                  </a:rPr>
                  <a:t>需透過立法程序設置。</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2.</a:t>
                </a:r>
                <a:r>
                  <a:rPr kumimoji="0" lang="zh-TW" altLang="en-US" dirty="0">
                    <a:latin typeface="+mn-lt"/>
                    <a:ea typeface="標楷體" pitchFamily="65" charset="-120"/>
                  </a:rPr>
                  <a:t>增加政府財政負擔。</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3.</a:t>
                </a:r>
                <a:r>
                  <a:rPr kumimoji="0" lang="zh-TW" altLang="en-US" dirty="0">
                    <a:latin typeface="+mn-lt"/>
                    <a:ea typeface="標楷體" pitchFamily="65" charset="-120"/>
                  </a:rPr>
                  <a:t>不符組織精簡政策。</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4.</a:t>
                </a:r>
                <a:r>
                  <a:rPr kumimoji="0" lang="zh-TW" altLang="en-US" dirty="0">
                    <a:latin typeface="+mn-lt"/>
                    <a:ea typeface="標楷體" pitchFamily="65" charset="-120"/>
                  </a:rPr>
                  <a:t>需仰賴中央政府提供資源。</a:t>
                </a:r>
                <a:endParaRPr kumimoji="0" lang="ja-JP" altLang="en-US" dirty="0">
                  <a:latin typeface="+mn-lt"/>
                  <a:ea typeface="標楷體" pitchFamily="65" charset="-120"/>
                </a:endParaRPr>
              </a:p>
            </p:txBody>
          </p:sp>
          <p:sp>
            <p:nvSpPr>
              <p:cNvPr id="9" name="AutoShape 15"/>
              <p:cNvSpPr>
                <a:spLocks noChangeArrowheads="1"/>
              </p:cNvSpPr>
              <p:nvPr/>
            </p:nvSpPr>
            <p:spPr bwMode="auto">
              <a:xfrm>
                <a:off x="3211" y="794"/>
                <a:ext cx="1824" cy="240"/>
              </a:xfrm>
              <a:prstGeom prst="roundRect">
                <a:avLst>
                  <a:gd name="adj" fmla="val 45833"/>
                </a:avLst>
              </a:prstGeom>
              <a:solidFill>
                <a:srgbClr val="48487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400" dirty="0">
                    <a:solidFill>
                      <a:schemeClr val="bg1"/>
                    </a:solidFill>
                    <a:latin typeface="+mn-lt"/>
                    <a:ea typeface="標楷體" pitchFamily="65" charset="-120"/>
                  </a:rPr>
                  <a:t>缺點</a:t>
                </a:r>
                <a:endParaRPr kumimoji="0" lang="en-US" altLang="ja-JP" sz="2400" dirty="0">
                  <a:solidFill>
                    <a:schemeClr val="bg1"/>
                  </a:solidFill>
                  <a:latin typeface="+mn-lt"/>
                  <a:ea typeface="標楷體" pitchFamily="65" charset="-120"/>
                </a:endParaRPr>
              </a:p>
            </p:txBody>
          </p:sp>
        </p:grpSp>
      </p:grpSp>
      <p:sp>
        <p:nvSpPr>
          <p:cNvPr id="67600" name="文字方塊 16"/>
          <p:cNvSpPr txBox="1">
            <a:spLocks noChangeArrowheads="1"/>
          </p:cNvSpPr>
          <p:nvPr/>
        </p:nvSpPr>
        <p:spPr bwMode="auto">
          <a:xfrm>
            <a:off x="468313" y="260350"/>
            <a:ext cx="8424862"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肆</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大埔美精密機械園區營運管理</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優劣分析</a:t>
            </a:r>
            <a:endParaRPr kumimoji="0" lang="zh-TW" altLang="en-US" sz="2400" b="1" dirty="0">
              <a:latin typeface="標楷體" pitchFamily="65" charset="-120"/>
              <a:ea typeface="標楷體" pitchFamily="65" charset="-120"/>
            </a:endParaRPr>
          </a:p>
        </p:txBody>
      </p:sp>
      <p:sp>
        <p:nvSpPr>
          <p:cNvPr id="67601" name="投影片編號版面配置區 1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5FD6C682-2D53-4D10-8218-25302C6CFC20}" type="slidenum">
              <a:rPr kumimoji="0" lang="zh-TW" altLang="en-US" sz="1200">
                <a:latin typeface="Calibri" pitchFamily="34" charset="0"/>
              </a:rPr>
              <a:pPr algn="r"/>
              <a:t>20</a:t>
            </a:fld>
            <a:endParaRPr kumimoji="0" lang="en-US" altLang="zh-TW" sz="1200">
              <a:latin typeface="Calibri" pitchFamily="34" charset="0"/>
            </a:endParaRPr>
          </a:p>
        </p:txBody>
      </p:sp>
      <p:sp>
        <p:nvSpPr>
          <p:cNvPr id="2" name="投影片編號版面配置區 1"/>
          <p:cNvSpPr>
            <a:spLocks noGrp="1"/>
          </p:cNvSpPr>
          <p:nvPr>
            <p:ph type="sldNum" sz="quarter" idx="12"/>
          </p:nvPr>
        </p:nvSpPr>
        <p:spPr/>
        <p:txBody>
          <a:bodyPr/>
          <a:lstStyle/>
          <a:p>
            <a:pPr>
              <a:defRPr/>
            </a:pPr>
            <a:fld id="{76B58FEE-51D5-465B-BCD0-C0C898A92C54}" type="slidenum">
              <a:rPr lang="zh-TW" altLang="en-US" smtClean="0">
                <a:solidFill>
                  <a:schemeClr val="tx1"/>
                </a:solidFill>
              </a:rPr>
              <a:pPr>
                <a:defRPr/>
              </a:pPr>
              <a:t>20</a:t>
            </a:fld>
            <a:endParaRPr lang="zh-TW" altLang="en-US" dirty="0">
              <a:solidFill>
                <a:schemeClr val="tx1"/>
              </a:solidFill>
            </a:endParaRPr>
          </a:p>
        </p:txBody>
      </p:sp>
    </p:spTree>
    <p:extLst>
      <p:ext uri="{BB962C8B-B14F-4D97-AF65-F5344CB8AC3E}">
        <p14:creationId xmlns:p14="http://schemas.microsoft.com/office/powerpoint/2010/main" val="3772209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grpSp>
        <p:nvGrpSpPr>
          <p:cNvPr id="68611" name="Group 3"/>
          <p:cNvGrpSpPr>
            <a:grpSpLocks/>
          </p:cNvGrpSpPr>
          <p:nvPr/>
        </p:nvGrpSpPr>
        <p:grpSpPr bwMode="auto">
          <a:xfrm>
            <a:off x="533400" y="1260475"/>
            <a:ext cx="7999413" cy="5187950"/>
            <a:chOff x="236" y="794"/>
            <a:chExt cx="5039" cy="3268"/>
          </a:xfrm>
        </p:grpSpPr>
        <p:grpSp>
          <p:nvGrpSpPr>
            <p:cNvPr id="68612" name="Group 4"/>
            <p:cNvGrpSpPr>
              <a:grpSpLocks/>
            </p:cNvGrpSpPr>
            <p:nvPr/>
          </p:nvGrpSpPr>
          <p:grpSpPr bwMode="auto">
            <a:xfrm>
              <a:off x="463" y="799"/>
              <a:ext cx="2304" cy="1584"/>
              <a:chOff x="463" y="799"/>
              <a:chExt cx="2304" cy="1584"/>
            </a:xfrm>
          </p:grpSpPr>
          <p:sp>
            <p:nvSpPr>
              <p:cNvPr id="14" name="AutoShape 5"/>
              <p:cNvSpPr>
                <a:spLocks noChangeArrowheads="1"/>
              </p:cNvSpPr>
              <p:nvPr/>
            </p:nvSpPr>
            <p:spPr bwMode="auto">
              <a:xfrm>
                <a:off x="463" y="895"/>
                <a:ext cx="2304" cy="1488"/>
              </a:xfrm>
              <a:prstGeom prst="roundRect">
                <a:avLst>
                  <a:gd name="adj" fmla="val 9495"/>
                </a:avLst>
              </a:prstGeom>
              <a:gradFill rotWithShape="1">
                <a:gsLst>
                  <a:gs pos="0">
                    <a:srgbClr val="F7C1C1"/>
                  </a:gs>
                  <a:gs pos="100000">
                    <a:srgbClr val="F7C1C1">
                      <a:gamma/>
                      <a:shade val="72941"/>
                      <a:invGamma/>
                    </a:srgbClr>
                  </a:gs>
                </a:gsLst>
                <a:lin ang="2700000" scaled="1"/>
              </a:gradFill>
              <a:ln w="9525" algn="ctr">
                <a:no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r>
                  <a:rPr kumimoji="0" lang="en-US" altLang="ja-JP" dirty="0">
                    <a:latin typeface="+mn-lt"/>
                    <a:ea typeface="標楷體" pitchFamily="65" charset="-120"/>
                  </a:rPr>
                  <a:t>1.</a:t>
                </a:r>
                <a:r>
                  <a:rPr kumimoji="0" lang="zh-TW" altLang="en-US" dirty="0">
                    <a:latin typeface="+mn-lt"/>
                    <a:ea typeface="標楷體" pitchFamily="65" charset="-120"/>
                  </a:rPr>
                  <a:t>有助於發揮行政職能，並同時兼</a:t>
                </a:r>
                <a:endParaRPr kumimoji="0" lang="en-US" altLang="zh-TW" dirty="0">
                  <a:latin typeface="+mn-lt"/>
                  <a:ea typeface="標楷體" pitchFamily="65" charset="-120"/>
                </a:endParaRPr>
              </a:p>
              <a:p>
                <a:pPr fontAlgn="auto">
                  <a:spcBef>
                    <a:spcPts val="0"/>
                  </a:spcBef>
                  <a:spcAft>
                    <a:spcPts val="0"/>
                  </a:spcAft>
                  <a:defRPr/>
                </a:pPr>
                <a:r>
                  <a:rPr kumimoji="0" lang="zh-TW" altLang="en-US" dirty="0">
                    <a:latin typeface="+mn-lt"/>
                    <a:ea typeface="標楷體" pitchFamily="65" charset="-120"/>
                  </a:rPr>
                  <a:t>   顧經濟職能。</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2.</a:t>
                </a:r>
                <a:r>
                  <a:rPr kumimoji="0" lang="zh-TW" altLang="en-US" dirty="0">
                    <a:latin typeface="+mn-lt"/>
                    <a:ea typeface="標楷體" pitchFamily="65" charset="-120"/>
                  </a:rPr>
                  <a:t>降低公務人力需求。</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3.</a:t>
                </a:r>
                <a:r>
                  <a:rPr kumimoji="0" lang="zh-TW" altLang="en-US" dirty="0">
                    <a:latin typeface="+mn-lt"/>
                    <a:ea typeface="標楷體" pitchFamily="65" charset="-120"/>
                  </a:rPr>
                  <a:t>降低公務部門營運財務負擔。</a:t>
                </a:r>
                <a:endParaRPr kumimoji="0" lang="ja-JP" altLang="en-US" dirty="0">
                  <a:latin typeface="+mn-lt"/>
                  <a:ea typeface="標楷體" pitchFamily="65" charset="-120"/>
                </a:endParaRPr>
              </a:p>
            </p:txBody>
          </p:sp>
          <p:sp>
            <p:nvSpPr>
              <p:cNvPr id="15" name="AutoShape 6"/>
              <p:cNvSpPr>
                <a:spLocks noChangeArrowheads="1"/>
              </p:cNvSpPr>
              <p:nvPr/>
            </p:nvSpPr>
            <p:spPr bwMode="auto">
              <a:xfrm>
                <a:off x="703" y="799"/>
                <a:ext cx="1824" cy="240"/>
              </a:xfrm>
              <a:prstGeom prst="roundRect">
                <a:avLst>
                  <a:gd name="adj" fmla="val 45833"/>
                </a:avLst>
              </a:prstGeom>
              <a:solidFill>
                <a:srgbClr val="78484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400" dirty="0">
                    <a:solidFill>
                      <a:schemeClr val="bg1"/>
                    </a:solidFill>
                    <a:latin typeface="+mn-lt"/>
                    <a:ea typeface="標楷體" pitchFamily="65" charset="-120"/>
                  </a:rPr>
                  <a:t>優點</a:t>
                </a:r>
                <a:endParaRPr kumimoji="0" lang="en-US" altLang="ja-JP" sz="2400" dirty="0">
                  <a:solidFill>
                    <a:schemeClr val="bg1"/>
                  </a:solidFill>
                  <a:latin typeface="+mn-lt"/>
                  <a:ea typeface="標楷體" pitchFamily="65" charset="-120"/>
                </a:endParaRPr>
              </a:p>
            </p:txBody>
          </p:sp>
        </p:grpSp>
        <p:grpSp>
          <p:nvGrpSpPr>
            <p:cNvPr id="68615" name="Group 7"/>
            <p:cNvGrpSpPr>
              <a:grpSpLocks/>
            </p:cNvGrpSpPr>
            <p:nvPr/>
          </p:nvGrpSpPr>
          <p:grpSpPr bwMode="auto">
            <a:xfrm>
              <a:off x="236" y="2568"/>
              <a:ext cx="5039" cy="1488"/>
              <a:chOff x="236" y="2568"/>
              <a:chExt cx="5039" cy="1488"/>
            </a:xfrm>
          </p:grpSpPr>
          <p:sp>
            <p:nvSpPr>
              <p:cNvPr id="12" name="AutoShape 8"/>
              <p:cNvSpPr>
                <a:spLocks noChangeArrowheads="1"/>
              </p:cNvSpPr>
              <p:nvPr/>
            </p:nvSpPr>
            <p:spPr bwMode="auto">
              <a:xfrm>
                <a:off x="2971" y="2568"/>
                <a:ext cx="2304" cy="1488"/>
              </a:xfrm>
              <a:prstGeom prst="roundRect">
                <a:avLst>
                  <a:gd name="adj" fmla="val 9495"/>
                </a:avLst>
              </a:prstGeom>
              <a:gradFill rotWithShape="1">
                <a:gsLst>
                  <a:gs pos="0">
                    <a:srgbClr val="F0B590"/>
                  </a:gs>
                  <a:gs pos="100000">
                    <a:srgbClr val="F0B590">
                      <a:gamma/>
                      <a:shade val="72941"/>
                      <a:invGamma/>
                    </a:srgbClr>
                  </a:gs>
                </a:gsLst>
                <a:lin ang="2700000" scaled="1"/>
              </a:gradFill>
              <a:ln w="9525" algn="ctr">
                <a:no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r>
                  <a:rPr kumimoji="0" lang="en-US" altLang="ja-JP" dirty="0">
                    <a:latin typeface="+mn-lt"/>
                    <a:ea typeface="標楷體" pitchFamily="65" charset="-120"/>
                  </a:rPr>
                  <a:t>1.</a:t>
                </a:r>
                <a:r>
                  <a:rPr kumimoji="0" lang="zh-TW" altLang="en-US" dirty="0">
                    <a:latin typeface="+mn-lt"/>
                    <a:ea typeface="標楷體" pitchFamily="65" charset="-120"/>
                  </a:rPr>
                  <a:t>管理決策難以達成共識，易產生</a:t>
                </a:r>
                <a:endParaRPr kumimoji="0" lang="en-US" altLang="zh-TW" dirty="0">
                  <a:latin typeface="+mn-lt"/>
                  <a:ea typeface="標楷體" pitchFamily="65" charset="-120"/>
                </a:endParaRPr>
              </a:p>
              <a:p>
                <a:pPr fontAlgn="auto">
                  <a:spcBef>
                    <a:spcPts val="0"/>
                  </a:spcBef>
                  <a:spcAft>
                    <a:spcPts val="0"/>
                  </a:spcAft>
                  <a:defRPr/>
                </a:pPr>
                <a:r>
                  <a:rPr kumimoji="0" lang="zh-TW" altLang="en-US" dirty="0">
                    <a:latin typeface="+mn-lt"/>
                    <a:ea typeface="標楷體" pitchFamily="65" charset="-120"/>
                  </a:rPr>
                  <a:t>   執行困擾 。</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2.</a:t>
                </a:r>
                <a:r>
                  <a:rPr kumimoji="0" lang="zh-TW" altLang="en-US" dirty="0">
                    <a:latin typeface="+mn-lt"/>
                    <a:ea typeface="標楷體" pitchFamily="65" charset="-120"/>
                  </a:rPr>
                  <a:t>若為中央設置單一窗口業務需地</a:t>
                </a:r>
                <a:endParaRPr kumimoji="0" lang="en-US" altLang="zh-TW" dirty="0">
                  <a:latin typeface="+mn-lt"/>
                  <a:ea typeface="標楷體" pitchFamily="65" charset="-120"/>
                </a:endParaRPr>
              </a:p>
              <a:p>
                <a:pPr fontAlgn="auto">
                  <a:spcBef>
                    <a:spcPts val="0"/>
                  </a:spcBef>
                  <a:spcAft>
                    <a:spcPts val="0"/>
                  </a:spcAft>
                  <a:defRPr/>
                </a:pPr>
                <a:r>
                  <a:rPr kumimoji="0" lang="zh-TW" altLang="en-US" dirty="0">
                    <a:latin typeface="+mn-lt"/>
                    <a:ea typeface="標楷體" pitchFamily="65" charset="-120"/>
                  </a:rPr>
                  <a:t>   方政府配合辦理。</a:t>
                </a:r>
                <a:endParaRPr kumimoji="0" lang="ja-JP" altLang="en-US" dirty="0">
                  <a:latin typeface="+mn-lt"/>
                  <a:ea typeface="標楷體" pitchFamily="65" charset="-120"/>
                </a:endParaRPr>
              </a:p>
            </p:txBody>
          </p:sp>
          <p:sp>
            <p:nvSpPr>
              <p:cNvPr id="13" name="AutoShape 9"/>
              <p:cNvSpPr>
                <a:spLocks noChangeArrowheads="1"/>
              </p:cNvSpPr>
              <p:nvPr/>
            </p:nvSpPr>
            <p:spPr bwMode="auto">
              <a:xfrm rot="16200000">
                <a:off x="-346" y="3196"/>
                <a:ext cx="1404" cy="240"/>
              </a:xfrm>
              <a:prstGeom prst="roundRect">
                <a:avLst>
                  <a:gd name="adj" fmla="val 45833"/>
                </a:avLst>
              </a:prstGeom>
              <a:solidFill>
                <a:srgbClr val="785A48"/>
              </a:solidFill>
              <a:ln w="9525" algn="ctr">
                <a:noFill/>
                <a:round/>
                <a:headEnd/>
                <a:tailEnd/>
              </a:ln>
              <a:effectLst>
                <a:outerShdw dist="35921" dir="2700000" algn="ctr" rotWithShape="0">
                  <a:schemeClr val="bg2"/>
                </a:outerShdw>
              </a:effectLst>
            </p:spPr>
            <p:txBody>
              <a:bodyPr vert="eaVert" wrap="none" anchor="ctr"/>
              <a:lstStyle/>
              <a:p>
                <a:pPr algn="ctr" fontAlgn="auto">
                  <a:spcBef>
                    <a:spcPts val="0"/>
                  </a:spcBef>
                  <a:spcAft>
                    <a:spcPts val="0"/>
                  </a:spcAft>
                  <a:defRPr/>
                </a:pPr>
                <a:r>
                  <a:rPr kumimoji="0" lang="zh-TW" altLang="en-US" sz="2400" dirty="0">
                    <a:solidFill>
                      <a:schemeClr val="bg1"/>
                    </a:solidFill>
                    <a:latin typeface="+mn-lt"/>
                    <a:ea typeface="標楷體" pitchFamily="65" charset="-120"/>
                  </a:rPr>
                  <a:t>公</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私</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分</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離</a:t>
                </a:r>
                <a:endParaRPr kumimoji="0" lang="en-US" altLang="ja-JP" sz="2400" dirty="0">
                  <a:solidFill>
                    <a:schemeClr val="bg1"/>
                  </a:solidFill>
                  <a:latin typeface="+mn-lt"/>
                  <a:ea typeface="標楷體" pitchFamily="65" charset="-120"/>
                </a:endParaRPr>
              </a:p>
            </p:txBody>
          </p:sp>
        </p:grpSp>
        <p:grpSp>
          <p:nvGrpSpPr>
            <p:cNvPr id="68618" name="Group 10"/>
            <p:cNvGrpSpPr>
              <a:grpSpLocks/>
            </p:cNvGrpSpPr>
            <p:nvPr/>
          </p:nvGrpSpPr>
          <p:grpSpPr bwMode="auto">
            <a:xfrm>
              <a:off x="236" y="943"/>
              <a:ext cx="2531" cy="3119"/>
              <a:chOff x="236" y="943"/>
              <a:chExt cx="2531" cy="3119"/>
            </a:xfrm>
          </p:grpSpPr>
          <p:sp>
            <p:nvSpPr>
              <p:cNvPr id="10" name="AutoShape 11"/>
              <p:cNvSpPr>
                <a:spLocks noChangeArrowheads="1"/>
              </p:cNvSpPr>
              <p:nvPr/>
            </p:nvSpPr>
            <p:spPr bwMode="auto">
              <a:xfrm>
                <a:off x="463" y="2574"/>
                <a:ext cx="2304" cy="1488"/>
              </a:xfrm>
              <a:prstGeom prst="roundRect">
                <a:avLst>
                  <a:gd name="adj" fmla="val 9495"/>
                </a:avLst>
              </a:prstGeom>
              <a:gradFill rotWithShape="1">
                <a:gsLst>
                  <a:gs pos="0">
                    <a:srgbClr val="90F090"/>
                  </a:gs>
                  <a:gs pos="100000">
                    <a:srgbClr val="90F090">
                      <a:gamma/>
                      <a:shade val="69804"/>
                      <a:invGamma/>
                    </a:srgbClr>
                  </a:gs>
                </a:gsLst>
                <a:lin ang="2700000" scaled="1"/>
              </a:gradFill>
              <a:ln w="9525" algn="ctr">
                <a:no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r>
                  <a:rPr kumimoji="0" lang="en-US" altLang="ja-JP" dirty="0">
                    <a:latin typeface="+mn-lt"/>
                    <a:ea typeface="標楷體" pitchFamily="65" charset="-120"/>
                  </a:rPr>
                  <a:t>1.</a:t>
                </a:r>
                <a:r>
                  <a:rPr kumimoji="0" lang="zh-TW" altLang="en-US" dirty="0">
                    <a:latin typeface="+mn-lt"/>
                    <a:ea typeface="標楷體" pitchFamily="65" charset="-120"/>
                  </a:rPr>
                  <a:t>展現政府公權力及民間經營特長。</a:t>
                </a:r>
                <a:endParaRPr kumimoji="0" lang="en-US" altLang="zh-TW" dirty="0">
                  <a:latin typeface="+mn-lt"/>
                  <a:ea typeface="標楷體" pitchFamily="65" charset="-120"/>
                </a:endParaRPr>
              </a:p>
              <a:p>
                <a:pPr fontAlgn="auto">
                  <a:spcBef>
                    <a:spcPts val="0"/>
                  </a:spcBef>
                  <a:spcAft>
                    <a:spcPts val="0"/>
                  </a:spcAft>
                  <a:defRPr/>
                </a:pPr>
                <a:r>
                  <a:rPr kumimoji="0" lang="en-US" altLang="zh-TW" dirty="0">
                    <a:latin typeface="+mn-lt"/>
                    <a:ea typeface="標楷體" pitchFamily="65" charset="-120"/>
                  </a:rPr>
                  <a:t>2.</a:t>
                </a:r>
                <a:r>
                  <a:rPr kumimoji="0" lang="zh-TW" altLang="en-US" dirty="0">
                    <a:latin typeface="+mn-lt"/>
                    <a:ea typeface="標楷體" pitchFamily="65" charset="-120"/>
                  </a:rPr>
                  <a:t>降低公務人力需求。</a:t>
                </a:r>
                <a:endParaRPr kumimoji="0" lang="en-US" altLang="zh-TW" dirty="0">
                  <a:latin typeface="+mn-lt"/>
                  <a:ea typeface="標楷體" pitchFamily="65" charset="-120"/>
                </a:endParaRPr>
              </a:p>
              <a:p>
                <a:pPr fontAlgn="auto">
                  <a:spcBef>
                    <a:spcPts val="0"/>
                  </a:spcBef>
                  <a:spcAft>
                    <a:spcPts val="0"/>
                  </a:spcAft>
                  <a:defRPr/>
                </a:pPr>
                <a:r>
                  <a:rPr kumimoji="0" lang="en-US" altLang="zh-TW" dirty="0">
                    <a:latin typeface="+mn-lt"/>
                    <a:ea typeface="標楷體" pitchFamily="65" charset="-120"/>
                  </a:rPr>
                  <a:t>3.</a:t>
                </a:r>
                <a:r>
                  <a:rPr kumimoji="0" lang="zh-TW" altLang="en-US" dirty="0">
                    <a:latin typeface="+mn-lt"/>
                    <a:ea typeface="標楷體" pitchFamily="65" charset="-120"/>
                  </a:rPr>
                  <a:t>降低公部門營運財務負擔。</a:t>
                </a:r>
                <a:endParaRPr kumimoji="0" lang="en-US" altLang="zh-TW" dirty="0">
                  <a:latin typeface="+mn-lt"/>
                  <a:ea typeface="標楷體" pitchFamily="65" charset="-120"/>
                </a:endParaRPr>
              </a:p>
            </p:txBody>
          </p:sp>
          <p:sp>
            <p:nvSpPr>
              <p:cNvPr id="11" name="AutoShape 12"/>
              <p:cNvSpPr>
                <a:spLocks noChangeArrowheads="1"/>
              </p:cNvSpPr>
              <p:nvPr/>
            </p:nvSpPr>
            <p:spPr bwMode="auto">
              <a:xfrm rot="16200000">
                <a:off x="-366" y="1545"/>
                <a:ext cx="1444" cy="240"/>
              </a:xfrm>
              <a:prstGeom prst="roundRect">
                <a:avLst>
                  <a:gd name="adj" fmla="val 45833"/>
                </a:avLst>
              </a:prstGeom>
              <a:solidFill>
                <a:srgbClr val="487848"/>
              </a:solidFill>
              <a:ln w="9525" algn="ctr">
                <a:noFill/>
                <a:round/>
                <a:headEnd/>
                <a:tailEnd/>
              </a:ln>
              <a:effectLst>
                <a:outerShdw dist="35921" dir="2700000" algn="ctr" rotWithShape="0">
                  <a:schemeClr val="bg2"/>
                </a:outerShdw>
              </a:effectLst>
            </p:spPr>
            <p:txBody>
              <a:bodyPr vert="eaVert" wrap="none" anchor="ctr"/>
              <a:lstStyle/>
              <a:p>
                <a:pPr algn="ctr" fontAlgn="auto">
                  <a:spcBef>
                    <a:spcPts val="0"/>
                  </a:spcBef>
                  <a:spcAft>
                    <a:spcPts val="0"/>
                  </a:spcAft>
                  <a:defRPr/>
                </a:pPr>
                <a:r>
                  <a:rPr kumimoji="0" lang="zh-TW" altLang="en-US" sz="2400" dirty="0">
                    <a:solidFill>
                      <a:schemeClr val="bg1"/>
                    </a:solidFill>
                    <a:latin typeface="+mn-lt"/>
                    <a:ea typeface="標楷體" pitchFamily="65" charset="-120"/>
                  </a:rPr>
                  <a:t>公</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私</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合</a:t>
                </a:r>
                <a:endParaRPr kumimoji="0" lang="en-US" altLang="zh-TW" sz="2400" dirty="0">
                  <a:solidFill>
                    <a:schemeClr val="bg1"/>
                  </a:solidFill>
                  <a:latin typeface="+mn-lt"/>
                  <a:ea typeface="標楷體" pitchFamily="65" charset="-120"/>
                </a:endParaRPr>
              </a:p>
              <a:p>
                <a:pPr algn="ctr" fontAlgn="auto">
                  <a:spcBef>
                    <a:spcPts val="0"/>
                  </a:spcBef>
                  <a:spcAft>
                    <a:spcPts val="0"/>
                  </a:spcAft>
                  <a:defRPr/>
                </a:pPr>
                <a:r>
                  <a:rPr kumimoji="0" lang="zh-TW" altLang="en-US" sz="2400" dirty="0">
                    <a:solidFill>
                      <a:schemeClr val="bg1"/>
                    </a:solidFill>
                    <a:latin typeface="+mn-lt"/>
                    <a:ea typeface="標楷體" pitchFamily="65" charset="-120"/>
                  </a:rPr>
                  <a:t>一</a:t>
                </a:r>
                <a:endParaRPr kumimoji="0" lang="en-US" altLang="ja-JP" sz="2400" dirty="0">
                  <a:solidFill>
                    <a:schemeClr val="bg1"/>
                  </a:solidFill>
                  <a:latin typeface="+mn-lt"/>
                  <a:ea typeface="標楷體" pitchFamily="65" charset="-120"/>
                </a:endParaRPr>
              </a:p>
            </p:txBody>
          </p:sp>
        </p:grpSp>
        <p:grpSp>
          <p:nvGrpSpPr>
            <p:cNvPr id="68621" name="Group 13"/>
            <p:cNvGrpSpPr>
              <a:grpSpLocks/>
            </p:cNvGrpSpPr>
            <p:nvPr/>
          </p:nvGrpSpPr>
          <p:grpSpPr bwMode="auto">
            <a:xfrm>
              <a:off x="2971" y="794"/>
              <a:ext cx="2304" cy="1584"/>
              <a:chOff x="2971" y="794"/>
              <a:chExt cx="2304" cy="1584"/>
            </a:xfrm>
          </p:grpSpPr>
          <p:sp>
            <p:nvSpPr>
              <p:cNvPr id="8" name="AutoShape 14"/>
              <p:cNvSpPr>
                <a:spLocks noChangeArrowheads="1"/>
              </p:cNvSpPr>
              <p:nvPr/>
            </p:nvSpPr>
            <p:spPr bwMode="auto">
              <a:xfrm>
                <a:off x="2971" y="890"/>
                <a:ext cx="2304" cy="1488"/>
              </a:xfrm>
              <a:prstGeom prst="roundRect">
                <a:avLst>
                  <a:gd name="adj" fmla="val 9495"/>
                </a:avLst>
              </a:prstGeom>
              <a:gradFill rotWithShape="1">
                <a:gsLst>
                  <a:gs pos="0">
                    <a:srgbClr val="A0A0E0"/>
                  </a:gs>
                  <a:gs pos="100000">
                    <a:srgbClr val="A0A0E0">
                      <a:gamma/>
                      <a:shade val="72941"/>
                      <a:invGamma/>
                    </a:srgbClr>
                  </a:gs>
                </a:gsLst>
                <a:lin ang="2700000" scaled="1"/>
              </a:gradFill>
              <a:ln w="9525" algn="ctr">
                <a:no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r>
                  <a:rPr kumimoji="0" lang="en-US" altLang="ja-JP" dirty="0">
                    <a:latin typeface="+mn-lt"/>
                    <a:ea typeface="標楷體" pitchFamily="65" charset="-120"/>
                  </a:rPr>
                  <a:t>1.</a:t>
                </a:r>
                <a:r>
                  <a:rPr kumimoji="0" lang="zh-TW" altLang="en-US" dirty="0">
                    <a:latin typeface="+mn-lt"/>
                    <a:ea typeface="標楷體" pitchFamily="65" charset="-120"/>
                  </a:rPr>
                  <a:t>公部門過多的干涉，容易造成權</a:t>
                </a:r>
                <a:endParaRPr kumimoji="0" lang="en-US" altLang="zh-TW" dirty="0">
                  <a:latin typeface="+mn-lt"/>
                  <a:ea typeface="標楷體" pitchFamily="65" charset="-120"/>
                </a:endParaRPr>
              </a:p>
              <a:p>
                <a:pPr fontAlgn="auto">
                  <a:spcBef>
                    <a:spcPts val="0"/>
                  </a:spcBef>
                  <a:spcAft>
                    <a:spcPts val="0"/>
                  </a:spcAft>
                  <a:defRPr/>
                </a:pPr>
                <a:r>
                  <a:rPr kumimoji="0" lang="zh-TW" altLang="en-US" dirty="0">
                    <a:latin typeface="+mn-lt"/>
                    <a:ea typeface="標楷體" pitchFamily="65" charset="-120"/>
                  </a:rPr>
                  <a:t>   力的過分集中或相對偏頗，進而</a:t>
                </a:r>
                <a:endParaRPr kumimoji="0" lang="en-US" altLang="zh-TW" dirty="0">
                  <a:latin typeface="+mn-lt"/>
                  <a:ea typeface="標楷體" pitchFamily="65" charset="-120"/>
                </a:endParaRPr>
              </a:p>
              <a:p>
                <a:pPr fontAlgn="auto">
                  <a:spcBef>
                    <a:spcPts val="0"/>
                  </a:spcBef>
                  <a:spcAft>
                    <a:spcPts val="0"/>
                  </a:spcAft>
                  <a:defRPr/>
                </a:pPr>
                <a:r>
                  <a:rPr kumimoji="0" lang="zh-TW" altLang="en-US" dirty="0">
                    <a:latin typeface="+mn-lt"/>
                    <a:ea typeface="標楷體" pitchFamily="65" charset="-120"/>
                  </a:rPr>
                  <a:t>   導致公私不分，整體管理效率降</a:t>
                </a:r>
                <a:endParaRPr kumimoji="0" lang="en-US" altLang="zh-TW" dirty="0">
                  <a:latin typeface="+mn-lt"/>
                  <a:ea typeface="標楷體" pitchFamily="65" charset="-120"/>
                </a:endParaRPr>
              </a:p>
              <a:p>
                <a:pPr fontAlgn="auto">
                  <a:spcBef>
                    <a:spcPts val="0"/>
                  </a:spcBef>
                  <a:spcAft>
                    <a:spcPts val="0"/>
                  </a:spcAft>
                  <a:defRPr/>
                </a:pPr>
                <a:r>
                  <a:rPr kumimoji="0" lang="zh-TW" altLang="en-US" dirty="0">
                    <a:latin typeface="+mn-lt"/>
                    <a:ea typeface="標楷體" pitchFamily="65" charset="-120"/>
                  </a:rPr>
                  <a:t>   低。</a:t>
                </a:r>
                <a:endParaRPr kumimoji="0" lang="en-US" altLang="zh-TW" dirty="0">
                  <a:latin typeface="+mn-lt"/>
                  <a:ea typeface="標楷體" pitchFamily="65" charset="-120"/>
                </a:endParaRPr>
              </a:p>
              <a:p>
                <a:pPr fontAlgn="auto">
                  <a:spcBef>
                    <a:spcPts val="0"/>
                  </a:spcBef>
                  <a:spcAft>
                    <a:spcPts val="0"/>
                  </a:spcAft>
                  <a:defRPr/>
                </a:pPr>
                <a:r>
                  <a:rPr kumimoji="0" lang="en-US" altLang="ja-JP" dirty="0">
                    <a:latin typeface="+mn-lt"/>
                    <a:ea typeface="標楷體" pitchFamily="65" charset="-120"/>
                  </a:rPr>
                  <a:t>2.</a:t>
                </a:r>
                <a:r>
                  <a:rPr kumimoji="0" lang="zh-TW" altLang="en-US" dirty="0">
                    <a:latin typeface="+mn-lt"/>
                    <a:ea typeface="標楷體" pitchFamily="65" charset="-120"/>
                  </a:rPr>
                  <a:t>若為中央設置單一窗口業務需地</a:t>
                </a:r>
                <a:endParaRPr kumimoji="0" lang="en-US" altLang="zh-TW" dirty="0">
                  <a:latin typeface="+mn-lt"/>
                  <a:ea typeface="標楷體" pitchFamily="65" charset="-120"/>
                </a:endParaRPr>
              </a:p>
              <a:p>
                <a:pPr fontAlgn="auto">
                  <a:spcBef>
                    <a:spcPts val="0"/>
                  </a:spcBef>
                  <a:spcAft>
                    <a:spcPts val="0"/>
                  </a:spcAft>
                  <a:defRPr/>
                </a:pPr>
                <a:r>
                  <a:rPr kumimoji="0" lang="zh-TW" altLang="en-US" dirty="0">
                    <a:latin typeface="+mn-lt"/>
                    <a:ea typeface="標楷體" pitchFamily="65" charset="-120"/>
                  </a:rPr>
                  <a:t>   方政府配合辦理。</a:t>
                </a:r>
                <a:endParaRPr kumimoji="0" lang="ja-JP" altLang="en-US" dirty="0">
                  <a:latin typeface="+mn-lt"/>
                  <a:ea typeface="標楷體" pitchFamily="65" charset="-120"/>
                </a:endParaRPr>
              </a:p>
            </p:txBody>
          </p:sp>
          <p:sp>
            <p:nvSpPr>
              <p:cNvPr id="9" name="AutoShape 15"/>
              <p:cNvSpPr>
                <a:spLocks noChangeArrowheads="1"/>
              </p:cNvSpPr>
              <p:nvPr/>
            </p:nvSpPr>
            <p:spPr bwMode="auto">
              <a:xfrm>
                <a:off x="3211" y="794"/>
                <a:ext cx="1824" cy="240"/>
              </a:xfrm>
              <a:prstGeom prst="roundRect">
                <a:avLst>
                  <a:gd name="adj" fmla="val 45833"/>
                </a:avLst>
              </a:prstGeom>
              <a:solidFill>
                <a:srgbClr val="48487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400" dirty="0">
                    <a:solidFill>
                      <a:schemeClr val="bg1"/>
                    </a:solidFill>
                    <a:latin typeface="+mn-lt"/>
                    <a:ea typeface="標楷體" pitchFamily="65" charset="-120"/>
                  </a:rPr>
                  <a:t>缺點</a:t>
                </a:r>
                <a:endParaRPr kumimoji="0" lang="en-US" altLang="ja-JP" sz="2400" dirty="0">
                  <a:solidFill>
                    <a:schemeClr val="bg1"/>
                  </a:solidFill>
                  <a:latin typeface="+mn-lt"/>
                  <a:ea typeface="標楷體" pitchFamily="65" charset="-120"/>
                </a:endParaRPr>
              </a:p>
            </p:txBody>
          </p:sp>
        </p:grpSp>
      </p:grpSp>
      <p:sp>
        <p:nvSpPr>
          <p:cNvPr id="68624" name="文字方塊 15"/>
          <p:cNvSpPr txBox="1">
            <a:spLocks noChangeArrowheads="1"/>
          </p:cNvSpPr>
          <p:nvPr/>
        </p:nvSpPr>
        <p:spPr bwMode="auto">
          <a:xfrm>
            <a:off x="468313" y="260350"/>
            <a:ext cx="8424862"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肆</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大埔美精密機械園區營運管理</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優劣分析</a:t>
            </a:r>
            <a:endParaRPr kumimoji="0" lang="zh-TW" altLang="en-US" sz="2400" b="1" dirty="0">
              <a:latin typeface="標楷體" pitchFamily="65" charset="-120"/>
              <a:ea typeface="標楷體" pitchFamily="65" charset="-120"/>
            </a:endParaRPr>
          </a:p>
        </p:txBody>
      </p:sp>
      <p:sp>
        <p:nvSpPr>
          <p:cNvPr id="68625" name="投影片編號版面配置區 17"/>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76B28D1-6222-4378-85F7-8E90DA87796D}" type="slidenum">
              <a:rPr kumimoji="0" lang="zh-TW" altLang="en-US" sz="1200">
                <a:latin typeface="Calibri" pitchFamily="34" charset="0"/>
              </a:rPr>
              <a:pPr algn="r"/>
              <a:t>21</a:t>
            </a:fld>
            <a:endParaRPr kumimoji="0" lang="en-US" altLang="zh-TW" sz="1200">
              <a:latin typeface="Calibri" pitchFamily="34" charset="0"/>
            </a:endParaRPr>
          </a:p>
        </p:txBody>
      </p:sp>
      <p:sp>
        <p:nvSpPr>
          <p:cNvPr id="2" name="投影片編號版面配置區 1"/>
          <p:cNvSpPr>
            <a:spLocks noGrp="1"/>
          </p:cNvSpPr>
          <p:nvPr>
            <p:ph type="sldNum" sz="quarter" idx="12"/>
          </p:nvPr>
        </p:nvSpPr>
        <p:spPr/>
        <p:txBody>
          <a:bodyPr/>
          <a:lstStyle/>
          <a:p>
            <a:pPr>
              <a:defRPr/>
            </a:pPr>
            <a:fld id="{76B58FEE-51D5-465B-BCD0-C0C898A92C54}" type="slidenum">
              <a:rPr lang="zh-TW" altLang="en-US" smtClean="0">
                <a:solidFill>
                  <a:schemeClr val="tx1"/>
                </a:solidFill>
              </a:rPr>
              <a:pPr>
                <a:defRPr/>
              </a:pPr>
              <a:t>21</a:t>
            </a:fld>
            <a:endParaRPr lang="zh-TW" altLang="en-US" dirty="0">
              <a:solidFill>
                <a:schemeClr val="tx1"/>
              </a:solidFill>
            </a:endParaRPr>
          </a:p>
        </p:txBody>
      </p:sp>
    </p:spTree>
    <p:extLst>
      <p:ext uri="{BB962C8B-B14F-4D97-AF65-F5344CB8AC3E}">
        <p14:creationId xmlns:p14="http://schemas.microsoft.com/office/powerpoint/2010/main" val="2125287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27384"/>
            <a:ext cx="9142413" cy="6856413"/>
          </a:xfrm>
          <a:prstGeom prst="rect">
            <a:avLst/>
          </a:prstGeom>
          <a:noFill/>
          <a:ln w="9525">
            <a:noFill/>
            <a:miter lim="800000"/>
            <a:headEnd/>
            <a:tailEnd/>
          </a:ln>
        </p:spPr>
      </p:pic>
      <p:sp>
        <p:nvSpPr>
          <p:cNvPr id="65540" name="Rectangle 4"/>
          <p:cNvSpPr>
            <a:spLocks noChangeArrowheads="1"/>
          </p:cNvSpPr>
          <p:nvPr/>
        </p:nvSpPr>
        <p:spPr bwMode="auto">
          <a:xfrm>
            <a:off x="501650" y="1484784"/>
            <a:ext cx="3024188" cy="1871662"/>
          </a:xfrm>
          <a:prstGeom prst="rect">
            <a:avLst/>
          </a:prstGeom>
          <a:solidFill>
            <a:schemeClr val="accent3">
              <a:lumMod val="20000"/>
              <a:lumOff val="80000"/>
            </a:schemeClr>
          </a:solidFill>
          <a:ln w="9525">
            <a:noFill/>
            <a:miter lim="800000"/>
            <a:headEnd/>
            <a:tailEnd/>
          </a:ln>
          <a:effectLst>
            <a:prstShdw prst="shdw17" dist="17961" dir="2700000">
              <a:schemeClr val="accent1">
                <a:gamma/>
                <a:shade val="60000"/>
                <a:invGamma/>
              </a:schemeClr>
            </a:prstShdw>
          </a:effectLst>
        </p:spPr>
        <p:txBody>
          <a:bodyPr/>
          <a:lstStyle/>
          <a:p>
            <a:pPr marL="179388" indent="-179388">
              <a:buFont typeface="Wingdings" pitchFamily="2" charset="2"/>
              <a:buChar char="l"/>
            </a:pPr>
            <a:r>
              <a:rPr kumimoji="0" lang="zh-TW" altLang="en-US" dirty="0">
                <a:latin typeface="標楷體" panose="03000509000000000000" pitchFamily="65" charset="-120"/>
                <a:ea typeface="標楷體" panose="03000509000000000000" pitchFamily="65" charset="-120"/>
              </a:rPr>
              <a:t>管理機構設置以經濟部所屬產業園區管理機構設置規程</a:t>
            </a:r>
          </a:p>
          <a:p>
            <a:pPr marL="179388" indent="-179388">
              <a:buFont typeface="Wingdings" pitchFamily="2" charset="2"/>
              <a:buChar char="l"/>
            </a:pPr>
            <a:r>
              <a:rPr kumimoji="0" lang="zh-TW" altLang="en-US" dirty="0">
                <a:latin typeface="標楷體" panose="03000509000000000000" pitchFamily="65" charset="-120"/>
                <a:ea typeface="標楷體" panose="03000509000000000000" pitchFamily="65" charset="-120"/>
              </a:rPr>
              <a:t>各管理機構所轄業務，係循經濟部工業局所屬工業區管理機構辦事要點</a:t>
            </a:r>
          </a:p>
        </p:txBody>
      </p:sp>
      <p:sp>
        <p:nvSpPr>
          <p:cNvPr id="65541" name="Line 5"/>
          <p:cNvSpPr>
            <a:spLocks noChangeShapeType="1"/>
          </p:cNvSpPr>
          <p:nvPr/>
        </p:nvSpPr>
        <p:spPr bwMode="auto">
          <a:xfrm flipH="1">
            <a:off x="4875213" y="2348235"/>
            <a:ext cx="26987" cy="224790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65542" name="Line 6"/>
          <p:cNvSpPr>
            <a:spLocks noChangeShapeType="1"/>
          </p:cNvSpPr>
          <p:nvPr/>
        </p:nvSpPr>
        <p:spPr bwMode="auto">
          <a:xfrm>
            <a:off x="2017713" y="3802385"/>
            <a:ext cx="5616575"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65543" name="Rectangle 7"/>
          <p:cNvSpPr>
            <a:spLocks noChangeArrowheads="1"/>
          </p:cNvSpPr>
          <p:nvPr/>
        </p:nvSpPr>
        <p:spPr bwMode="auto">
          <a:xfrm>
            <a:off x="4284663" y="1844824"/>
            <a:ext cx="1222375" cy="50323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主任</a:t>
            </a:r>
          </a:p>
        </p:txBody>
      </p:sp>
      <p:sp>
        <p:nvSpPr>
          <p:cNvPr id="65544" name="Line 8"/>
          <p:cNvSpPr>
            <a:spLocks noChangeShapeType="1"/>
          </p:cNvSpPr>
          <p:nvPr/>
        </p:nvSpPr>
        <p:spPr bwMode="auto">
          <a:xfrm>
            <a:off x="7669213" y="3802385"/>
            <a:ext cx="0" cy="43180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65545" name="Rectangle 9"/>
          <p:cNvSpPr>
            <a:spLocks noChangeArrowheads="1"/>
          </p:cNvSpPr>
          <p:nvPr/>
        </p:nvSpPr>
        <p:spPr bwMode="auto">
          <a:xfrm>
            <a:off x="4284663" y="4307210"/>
            <a:ext cx="1222375" cy="50323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服務組</a:t>
            </a:r>
          </a:p>
        </p:txBody>
      </p:sp>
      <p:sp>
        <p:nvSpPr>
          <p:cNvPr id="65546" name="Rectangle 10"/>
          <p:cNvSpPr>
            <a:spLocks noChangeArrowheads="1"/>
          </p:cNvSpPr>
          <p:nvPr/>
        </p:nvSpPr>
        <p:spPr bwMode="auto">
          <a:xfrm>
            <a:off x="1476375" y="4307210"/>
            <a:ext cx="1222375" cy="50323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行政組</a:t>
            </a:r>
          </a:p>
        </p:txBody>
      </p:sp>
      <p:sp>
        <p:nvSpPr>
          <p:cNvPr id="65547" name="Line 11"/>
          <p:cNvSpPr>
            <a:spLocks noChangeShapeType="1"/>
          </p:cNvSpPr>
          <p:nvPr/>
        </p:nvSpPr>
        <p:spPr bwMode="auto">
          <a:xfrm>
            <a:off x="1981200" y="3802385"/>
            <a:ext cx="0" cy="43180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65548" name="Rectangle 12"/>
          <p:cNvSpPr>
            <a:spLocks noChangeArrowheads="1"/>
          </p:cNvSpPr>
          <p:nvPr/>
        </p:nvSpPr>
        <p:spPr bwMode="auto">
          <a:xfrm>
            <a:off x="7021513" y="4234185"/>
            <a:ext cx="1222375" cy="50323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環保組</a:t>
            </a:r>
          </a:p>
        </p:txBody>
      </p:sp>
      <p:sp>
        <p:nvSpPr>
          <p:cNvPr id="65549" name="Rectangle 13"/>
          <p:cNvSpPr>
            <a:spLocks noChangeArrowheads="1"/>
          </p:cNvSpPr>
          <p:nvPr/>
        </p:nvSpPr>
        <p:spPr bwMode="auto">
          <a:xfrm>
            <a:off x="4284663" y="2853060"/>
            <a:ext cx="1222375" cy="50323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副主任</a:t>
            </a:r>
          </a:p>
        </p:txBody>
      </p:sp>
      <p:sp>
        <p:nvSpPr>
          <p:cNvPr id="13" name="Rectangle 4"/>
          <p:cNvSpPr>
            <a:spLocks noChangeArrowheads="1"/>
          </p:cNvSpPr>
          <p:nvPr/>
        </p:nvSpPr>
        <p:spPr bwMode="auto">
          <a:xfrm>
            <a:off x="575468" y="5085184"/>
            <a:ext cx="3024188" cy="1183604"/>
          </a:xfrm>
          <a:prstGeom prst="rect">
            <a:avLst/>
          </a:prstGeom>
          <a:solidFill>
            <a:schemeClr val="accent6">
              <a:lumMod val="20000"/>
              <a:lumOff val="80000"/>
            </a:schemeClr>
          </a:solidFill>
          <a:ln w="9525">
            <a:noFill/>
            <a:miter lim="800000"/>
            <a:headEnd/>
            <a:tailEnd/>
          </a:ln>
          <a:effectLst>
            <a:prstShdw prst="shdw17" dist="17961" dir="2700000">
              <a:schemeClr val="accent1">
                <a:gamma/>
                <a:shade val="60000"/>
                <a:invGamma/>
              </a:schemeClr>
            </a:prstShdw>
          </a:effectLst>
        </p:spPr>
        <p:txBody>
          <a:bodyPr/>
          <a:lstStyle/>
          <a:p>
            <a:pPr marL="179388" indent="-179388">
              <a:buFont typeface="Wingdings" pitchFamily="2" charset="2"/>
              <a:buChar char="l"/>
            </a:pPr>
            <a:r>
              <a:rPr kumimoji="0" lang="zh-TW" altLang="en-US" dirty="0" smtClean="0">
                <a:latin typeface="標楷體" panose="03000509000000000000" pitchFamily="65" charset="-120"/>
                <a:ea typeface="標楷體" panose="03000509000000000000" pitchFamily="65" charset="-120"/>
              </a:rPr>
              <a:t>園區管理相關業務</a:t>
            </a:r>
            <a:endParaRPr kumimoji="0" lang="en-US" altLang="zh-TW" dirty="0" smtClean="0">
              <a:latin typeface="標楷體" panose="03000509000000000000" pitchFamily="65" charset="-120"/>
              <a:ea typeface="標楷體" panose="03000509000000000000" pitchFamily="65" charset="-120"/>
            </a:endParaRPr>
          </a:p>
          <a:p>
            <a:pPr marL="179388" indent="-179388">
              <a:buFont typeface="Wingdings" pitchFamily="2" charset="2"/>
              <a:buChar char="l"/>
            </a:pPr>
            <a:r>
              <a:rPr kumimoji="0" lang="zh-TW" altLang="en-US" dirty="0" smtClean="0">
                <a:latin typeface="標楷體" panose="03000509000000000000" pitchFamily="65" charset="-120"/>
                <a:ea typeface="標楷體" panose="03000509000000000000" pitchFamily="65" charset="-120"/>
              </a:rPr>
              <a:t>區內污水處理相關業務</a:t>
            </a:r>
            <a:endParaRPr kumimoji="0" lang="en-US" altLang="zh-TW" dirty="0" smtClean="0">
              <a:latin typeface="標楷體" panose="03000509000000000000" pitchFamily="65" charset="-120"/>
              <a:ea typeface="標楷體" panose="03000509000000000000" pitchFamily="65" charset="-120"/>
            </a:endParaRPr>
          </a:p>
          <a:p>
            <a:pPr marL="179388" indent="-179388">
              <a:buFont typeface="Wingdings" pitchFamily="2" charset="2"/>
              <a:buChar char="l"/>
            </a:pPr>
            <a:r>
              <a:rPr kumimoji="0" lang="zh-TW" altLang="en-US" dirty="0" smtClean="0">
                <a:latin typeface="標楷體" panose="03000509000000000000" pitchFamily="65" charset="-120"/>
                <a:ea typeface="標楷體" panose="03000509000000000000" pitchFamily="65" charset="-120"/>
              </a:rPr>
              <a:t>建築執照及工廠登記證由縣府發放</a:t>
            </a:r>
            <a:endParaRPr kumimoji="0" lang="zh-TW" altLang="en-US" dirty="0">
              <a:latin typeface="標楷體" panose="03000509000000000000" pitchFamily="65" charset="-120"/>
              <a:ea typeface="標楷體" panose="03000509000000000000" pitchFamily="65" charset="-120"/>
            </a:endParaRPr>
          </a:p>
        </p:txBody>
      </p:sp>
      <p:sp>
        <p:nvSpPr>
          <p:cNvPr id="14" name="文字方塊 4"/>
          <p:cNvSpPr txBox="1">
            <a:spLocks noChangeArrowheads="1"/>
          </p:cNvSpPr>
          <p:nvPr/>
        </p:nvSpPr>
        <p:spPr bwMode="auto">
          <a:xfrm>
            <a:off x="468313" y="260350"/>
            <a:ext cx="8424862" cy="107721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肆</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大埔美精密機械園區營運</a:t>
            </a:r>
            <a:r>
              <a:rPr kumimoji="0" lang="zh-TW" altLang="en-US" sz="3200" b="1" dirty="0" smtClean="0">
                <a:latin typeface="標楷體" pitchFamily="65" charset="-120"/>
                <a:ea typeface="標楷體" pitchFamily="65" charset="-120"/>
              </a:rPr>
              <a:t>管理</a:t>
            </a:r>
            <a:r>
              <a:rPr kumimoji="0" lang="en-US" altLang="zh-TW" sz="3200" b="1" dirty="0" smtClean="0">
                <a:latin typeface="標楷體" pitchFamily="65" charset="-120"/>
                <a:ea typeface="標楷體" pitchFamily="65" charset="-120"/>
              </a:rPr>
              <a:t>—</a:t>
            </a:r>
          </a:p>
          <a:p>
            <a:r>
              <a:rPr kumimoji="0" lang="zh-TW" altLang="en-US" sz="3200" b="1" dirty="0">
                <a:latin typeface="標楷體" pitchFamily="65" charset="-120"/>
                <a:ea typeface="標楷體" pitchFamily="65" charset="-120"/>
              </a:rPr>
              <a:t> </a:t>
            </a:r>
            <a:r>
              <a:rPr kumimoji="0" lang="zh-TW" altLang="en-US" sz="3200" b="1" dirty="0" smtClean="0">
                <a:latin typeface="標楷體" pitchFamily="65" charset="-120"/>
                <a:ea typeface="標楷體" pitchFamily="65" charset="-120"/>
              </a:rPr>
              <a:t>         經濟部工業局各服務中心組織架構</a:t>
            </a:r>
            <a:endParaRPr kumimoji="0" lang="zh-TW" altLang="en-US" sz="2400" b="1" dirty="0">
              <a:latin typeface="標楷體" pitchFamily="65" charset="-120"/>
              <a:ea typeface="標楷體" pitchFamily="65" charset="-120"/>
            </a:endParaRPr>
          </a:p>
        </p:txBody>
      </p:sp>
      <p:sp>
        <p:nvSpPr>
          <p:cNvPr id="17" name="投影片編號版面配置區 7"/>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TW" dirty="0" smtClean="0">
                <a:solidFill>
                  <a:schemeClr val="tx1"/>
                </a:solidFill>
              </a:rPr>
              <a:t>21</a:t>
            </a:r>
            <a:endParaRPr lang="en-US" altLang="zh-TW" dirty="0">
              <a:solidFill>
                <a:schemeClr val="tx1"/>
              </a:solidFill>
            </a:endParaRPr>
          </a:p>
        </p:txBody>
      </p:sp>
    </p:spTree>
    <p:extLst>
      <p:ext uri="{BB962C8B-B14F-4D97-AF65-F5344CB8AC3E}">
        <p14:creationId xmlns:p14="http://schemas.microsoft.com/office/powerpoint/2010/main" val="2512955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C:\Users\adminpc\Desktop\105年度縣政人才培訓躍升計畫\1050601專題成果數位教材製作教學\11簡報母片\第一組母片.PNG"/>
          <p:cNvPicPr>
            <a:picLocks noChangeAspect="1" noChangeArrowheads="1"/>
          </p:cNvPicPr>
          <p:nvPr/>
        </p:nvPicPr>
        <p:blipFill>
          <a:blip r:embed="rId3"/>
          <a:srcRect/>
          <a:stretch>
            <a:fillRect/>
          </a:stretch>
        </p:blipFill>
        <p:spPr bwMode="auto">
          <a:xfrm>
            <a:off x="0" y="1588"/>
            <a:ext cx="9142413" cy="6856412"/>
          </a:xfrm>
          <a:prstGeom prst="rect">
            <a:avLst/>
          </a:prstGeom>
          <a:noFill/>
          <a:ln w="9525">
            <a:noFill/>
            <a:miter lim="800000"/>
            <a:headEnd/>
            <a:tailEnd/>
          </a:ln>
        </p:spPr>
      </p:pic>
      <p:sp>
        <p:nvSpPr>
          <p:cNvPr id="43013"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A8CEE5-60E2-4BF2-9631-9CCFD5525029}" type="slidenum">
              <a:rPr lang="zh-TW" altLang="en-US">
                <a:solidFill>
                  <a:schemeClr val="tx1"/>
                </a:solidFill>
              </a:rPr>
              <a:pPr fontAlgn="base">
                <a:spcBef>
                  <a:spcPct val="0"/>
                </a:spcBef>
                <a:spcAft>
                  <a:spcPct val="0"/>
                </a:spcAft>
              </a:pPr>
              <a:t>23</a:t>
            </a:fld>
            <a:endParaRPr lang="en-US" altLang="zh-TW" dirty="0">
              <a:solidFill>
                <a:schemeClr val="tx1"/>
              </a:solidFill>
            </a:endParaRPr>
          </a:p>
        </p:txBody>
      </p:sp>
      <p:grpSp>
        <p:nvGrpSpPr>
          <p:cNvPr id="43039" name="Group 31"/>
          <p:cNvGrpSpPr>
            <a:grpSpLocks/>
          </p:cNvGrpSpPr>
          <p:nvPr/>
        </p:nvGrpSpPr>
        <p:grpSpPr bwMode="auto">
          <a:xfrm>
            <a:off x="611188" y="1673448"/>
            <a:ext cx="7415212" cy="3987800"/>
            <a:chOff x="385" y="754"/>
            <a:chExt cx="4671" cy="2512"/>
          </a:xfrm>
        </p:grpSpPr>
        <p:sp>
          <p:nvSpPr>
            <p:cNvPr id="43018" name="Rectangle 10"/>
            <p:cNvSpPr>
              <a:spLocks noChangeArrowheads="1"/>
            </p:cNvSpPr>
            <p:nvPr/>
          </p:nvSpPr>
          <p:spPr bwMode="auto">
            <a:xfrm>
              <a:off x="385" y="754"/>
              <a:ext cx="1905" cy="1179"/>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a:lstStyle/>
            <a:p>
              <a:pPr marL="179388" indent="-179388"/>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依嘉義大埔美智慧型工業園區服務中心設置要點</a:t>
              </a:r>
              <a:r>
                <a:rPr lang="zh-TW" altLang="en-US" dirty="0" smtClean="0">
                  <a:latin typeface="標楷體" panose="03000509000000000000" pitchFamily="65" charset="-120"/>
                  <a:ea typeface="標楷體" panose="03000509000000000000" pitchFamily="65" charset="-120"/>
                </a:rPr>
                <a:t>設立。 </a:t>
              </a:r>
              <a:endParaRPr lang="zh-TW" altLang="en-US" dirty="0">
                <a:latin typeface="標楷體" panose="03000509000000000000" pitchFamily="65" charset="-120"/>
                <a:ea typeface="標楷體" panose="03000509000000000000" pitchFamily="65" charset="-120"/>
              </a:endParaRPr>
            </a:p>
            <a:p>
              <a:pPr marL="179388" indent="-179388"/>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服務中心屬縣府經濟發展處下轄一組織，與開發科共存。</a:t>
              </a:r>
            </a:p>
          </p:txBody>
        </p:sp>
        <p:sp>
          <p:nvSpPr>
            <p:cNvPr id="43019" name="Line 11"/>
            <p:cNvSpPr>
              <a:spLocks noChangeShapeType="1"/>
            </p:cNvSpPr>
            <p:nvPr/>
          </p:nvSpPr>
          <p:spPr bwMode="auto">
            <a:xfrm>
              <a:off x="2884" y="1207"/>
              <a:ext cx="0" cy="408"/>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43020" name="Line 12"/>
            <p:cNvSpPr>
              <a:spLocks noChangeShapeType="1"/>
            </p:cNvSpPr>
            <p:nvPr/>
          </p:nvSpPr>
          <p:spPr bwMode="auto">
            <a:xfrm>
              <a:off x="2880" y="2432"/>
              <a:ext cx="0" cy="27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43021" name="Line 13"/>
            <p:cNvSpPr>
              <a:spLocks noChangeShapeType="1"/>
            </p:cNvSpPr>
            <p:nvPr/>
          </p:nvSpPr>
          <p:spPr bwMode="auto">
            <a:xfrm>
              <a:off x="1111" y="2704"/>
              <a:ext cx="3538"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43015" name="Rectangle 7"/>
            <p:cNvSpPr>
              <a:spLocks noChangeArrowheads="1"/>
            </p:cNvSpPr>
            <p:nvPr/>
          </p:nvSpPr>
          <p:spPr bwMode="auto">
            <a:xfrm>
              <a:off x="2495" y="935"/>
              <a:ext cx="770" cy="31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主任</a:t>
              </a:r>
            </a:p>
          </p:txBody>
        </p:sp>
        <p:sp>
          <p:nvSpPr>
            <p:cNvPr id="43025" name="Line 17"/>
            <p:cNvSpPr>
              <a:spLocks noChangeShapeType="1"/>
            </p:cNvSpPr>
            <p:nvPr/>
          </p:nvSpPr>
          <p:spPr bwMode="auto">
            <a:xfrm flipH="1">
              <a:off x="2875" y="1797"/>
              <a:ext cx="5" cy="363"/>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43022" name="Rectangle 14"/>
            <p:cNvSpPr>
              <a:spLocks noChangeArrowheads="1"/>
            </p:cNvSpPr>
            <p:nvPr/>
          </p:nvSpPr>
          <p:spPr bwMode="auto">
            <a:xfrm>
              <a:off x="2495" y="2115"/>
              <a:ext cx="770" cy="31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組長</a:t>
              </a:r>
            </a:p>
          </p:txBody>
        </p:sp>
        <p:sp>
          <p:nvSpPr>
            <p:cNvPr id="43026" name="Line 18"/>
            <p:cNvSpPr>
              <a:spLocks noChangeShapeType="1"/>
            </p:cNvSpPr>
            <p:nvPr/>
          </p:nvSpPr>
          <p:spPr bwMode="auto">
            <a:xfrm>
              <a:off x="1905" y="2708"/>
              <a:ext cx="0" cy="27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43027" name="Line 19"/>
            <p:cNvSpPr>
              <a:spLocks noChangeShapeType="1"/>
            </p:cNvSpPr>
            <p:nvPr/>
          </p:nvSpPr>
          <p:spPr bwMode="auto">
            <a:xfrm>
              <a:off x="4643" y="2685"/>
              <a:ext cx="0" cy="27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43029" name="Rectangle 21"/>
            <p:cNvSpPr>
              <a:spLocks noChangeArrowheads="1"/>
            </p:cNvSpPr>
            <p:nvPr/>
          </p:nvSpPr>
          <p:spPr bwMode="auto">
            <a:xfrm>
              <a:off x="1569" y="2949"/>
              <a:ext cx="770" cy="31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組員</a:t>
              </a:r>
            </a:p>
          </p:txBody>
        </p:sp>
        <p:sp>
          <p:nvSpPr>
            <p:cNvPr id="43031" name="Line 23"/>
            <p:cNvSpPr>
              <a:spLocks noChangeShapeType="1"/>
            </p:cNvSpPr>
            <p:nvPr/>
          </p:nvSpPr>
          <p:spPr bwMode="auto">
            <a:xfrm>
              <a:off x="2880" y="2704"/>
              <a:ext cx="0" cy="27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43032" name="Rectangle 24"/>
            <p:cNvSpPr>
              <a:spLocks noChangeArrowheads="1"/>
            </p:cNvSpPr>
            <p:nvPr/>
          </p:nvSpPr>
          <p:spPr bwMode="auto">
            <a:xfrm>
              <a:off x="2495" y="2931"/>
              <a:ext cx="770" cy="31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組員</a:t>
              </a:r>
            </a:p>
          </p:txBody>
        </p:sp>
        <p:sp>
          <p:nvSpPr>
            <p:cNvPr id="43033" name="Rectangle 25"/>
            <p:cNvSpPr>
              <a:spLocks noChangeArrowheads="1"/>
            </p:cNvSpPr>
            <p:nvPr/>
          </p:nvSpPr>
          <p:spPr bwMode="auto">
            <a:xfrm>
              <a:off x="712" y="2941"/>
              <a:ext cx="770" cy="31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組員</a:t>
              </a:r>
            </a:p>
          </p:txBody>
        </p:sp>
        <p:sp>
          <p:nvSpPr>
            <p:cNvPr id="43034" name="Line 26"/>
            <p:cNvSpPr>
              <a:spLocks noChangeShapeType="1"/>
            </p:cNvSpPr>
            <p:nvPr/>
          </p:nvSpPr>
          <p:spPr bwMode="auto">
            <a:xfrm>
              <a:off x="1111" y="2704"/>
              <a:ext cx="0" cy="27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43035" name="Line 27"/>
            <p:cNvSpPr>
              <a:spLocks noChangeShapeType="1"/>
            </p:cNvSpPr>
            <p:nvPr/>
          </p:nvSpPr>
          <p:spPr bwMode="auto">
            <a:xfrm>
              <a:off x="3787" y="2704"/>
              <a:ext cx="0" cy="27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endParaRPr lang="zh-TW" altLang="en-US">
                <a:latin typeface="標楷體" panose="03000509000000000000" pitchFamily="65" charset="-120"/>
                <a:ea typeface="標楷體" panose="03000509000000000000" pitchFamily="65" charset="-120"/>
              </a:endParaRPr>
            </a:p>
          </p:txBody>
        </p:sp>
        <p:sp>
          <p:nvSpPr>
            <p:cNvPr id="43036" name="Rectangle 28"/>
            <p:cNvSpPr>
              <a:spLocks noChangeArrowheads="1"/>
            </p:cNvSpPr>
            <p:nvPr/>
          </p:nvSpPr>
          <p:spPr bwMode="auto">
            <a:xfrm>
              <a:off x="4286" y="2931"/>
              <a:ext cx="770" cy="31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組員</a:t>
              </a:r>
            </a:p>
          </p:txBody>
        </p:sp>
        <p:sp>
          <p:nvSpPr>
            <p:cNvPr id="43030" name="Rectangle 22"/>
            <p:cNvSpPr>
              <a:spLocks noChangeArrowheads="1"/>
            </p:cNvSpPr>
            <p:nvPr/>
          </p:nvSpPr>
          <p:spPr bwMode="auto">
            <a:xfrm>
              <a:off x="3414" y="2941"/>
              <a:ext cx="770" cy="31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組員</a:t>
              </a:r>
            </a:p>
          </p:txBody>
        </p:sp>
        <p:sp>
          <p:nvSpPr>
            <p:cNvPr id="43023" name="Rectangle 15"/>
            <p:cNvSpPr>
              <a:spLocks noChangeArrowheads="1"/>
            </p:cNvSpPr>
            <p:nvPr/>
          </p:nvSpPr>
          <p:spPr bwMode="auto">
            <a:xfrm>
              <a:off x="2495" y="1525"/>
              <a:ext cx="770" cy="317"/>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zh-TW" altLang="en-US">
                  <a:latin typeface="標楷體" panose="03000509000000000000" pitchFamily="65" charset="-120"/>
                  <a:ea typeface="標楷體" panose="03000509000000000000" pitchFamily="65" charset="-120"/>
                </a:rPr>
                <a:t>副主任</a:t>
              </a:r>
            </a:p>
          </p:txBody>
        </p:sp>
      </p:grpSp>
      <p:sp>
        <p:nvSpPr>
          <p:cNvPr id="25" name="文字方塊 4"/>
          <p:cNvSpPr txBox="1">
            <a:spLocks noChangeArrowheads="1"/>
          </p:cNvSpPr>
          <p:nvPr/>
        </p:nvSpPr>
        <p:spPr bwMode="auto">
          <a:xfrm>
            <a:off x="468313" y="548680"/>
            <a:ext cx="8424862"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肆</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大埔美精密機械園區營運管理</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組織架構</a:t>
            </a:r>
            <a:endParaRPr kumimoji="0" lang="zh-TW" altLang="en-US" sz="2400" b="1" dirty="0">
              <a:latin typeface="標楷體" pitchFamily="65" charset="-120"/>
              <a:ea typeface="標楷體" pitchFamily="65" charset="-120"/>
            </a:endParaRPr>
          </a:p>
        </p:txBody>
      </p:sp>
    </p:spTree>
    <p:extLst>
      <p:ext uri="{BB962C8B-B14F-4D97-AF65-F5344CB8AC3E}">
        <p14:creationId xmlns:p14="http://schemas.microsoft.com/office/powerpoint/2010/main" val="3467559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1588"/>
            <a:ext cx="9142413" cy="6856412"/>
          </a:xfrm>
          <a:prstGeom prst="rect">
            <a:avLst/>
          </a:prstGeom>
          <a:noFill/>
          <a:ln w="9525">
            <a:noFill/>
            <a:miter lim="800000"/>
            <a:headEnd/>
            <a:tailEnd/>
          </a:ln>
        </p:spPr>
      </p:pic>
      <p:grpSp>
        <p:nvGrpSpPr>
          <p:cNvPr id="47106" name="Group 3"/>
          <p:cNvGrpSpPr>
            <a:grpSpLocks/>
          </p:cNvGrpSpPr>
          <p:nvPr/>
        </p:nvGrpSpPr>
        <p:grpSpPr bwMode="auto">
          <a:xfrm>
            <a:off x="323850" y="1143000"/>
            <a:ext cx="5943600" cy="5410200"/>
            <a:chOff x="1008" y="720"/>
            <a:chExt cx="3744" cy="3408"/>
          </a:xfrm>
        </p:grpSpPr>
        <p:sp>
          <p:nvSpPr>
            <p:cNvPr id="47117" name="AutoShape 4"/>
            <p:cNvSpPr>
              <a:spLocks noChangeArrowheads="1"/>
            </p:cNvSpPr>
            <p:nvPr/>
          </p:nvSpPr>
          <p:spPr bwMode="auto">
            <a:xfrm>
              <a:off x="1152" y="720"/>
              <a:ext cx="3456" cy="2990"/>
            </a:xfrm>
            <a:prstGeom prst="triangle">
              <a:avLst>
                <a:gd name="adj" fmla="val 50000"/>
              </a:avLst>
            </a:prstGeom>
            <a:solidFill>
              <a:srgbClr val="008080"/>
            </a:solidFill>
            <a:ln w="9525">
              <a:noFill/>
              <a:miter lim="800000"/>
              <a:headEnd/>
              <a:tailEnd/>
            </a:ln>
          </p:spPr>
          <p:txBody>
            <a:bodyPr wrap="none" anchor="ctr"/>
            <a:lstStyle/>
            <a:p>
              <a:endParaRPr kumimoji="0" lang="zh-TW" altLang="en-US">
                <a:latin typeface="Calibri" pitchFamily="34" charset="0"/>
              </a:endParaRPr>
            </a:p>
          </p:txBody>
        </p:sp>
        <p:grpSp>
          <p:nvGrpSpPr>
            <p:cNvPr id="47118" name="Group 5"/>
            <p:cNvGrpSpPr>
              <a:grpSpLocks/>
            </p:cNvGrpSpPr>
            <p:nvPr/>
          </p:nvGrpSpPr>
          <p:grpSpPr bwMode="auto">
            <a:xfrm>
              <a:off x="2033" y="720"/>
              <a:ext cx="1680" cy="1680"/>
              <a:chOff x="2033" y="720"/>
              <a:chExt cx="1680" cy="1680"/>
            </a:xfrm>
          </p:grpSpPr>
          <p:sp>
            <p:nvSpPr>
              <p:cNvPr id="47125" name="Oval 6"/>
              <p:cNvSpPr>
                <a:spLocks noChangeArrowheads="1"/>
              </p:cNvSpPr>
              <p:nvPr/>
            </p:nvSpPr>
            <p:spPr bwMode="auto">
              <a:xfrm>
                <a:off x="2033" y="720"/>
                <a:ext cx="1680" cy="1680"/>
              </a:xfrm>
              <a:prstGeom prst="ellipse">
                <a:avLst/>
              </a:prstGeom>
              <a:gradFill rotWithShape="0">
                <a:gsLst>
                  <a:gs pos="0">
                    <a:srgbClr val="009999"/>
                  </a:gs>
                  <a:gs pos="50000">
                    <a:srgbClr val="BCD8DA"/>
                  </a:gs>
                  <a:gs pos="100000">
                    <a:srgbClr val="009999"/>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47126" name="Oval 7"/>
              <p:cNvSpPr>
                <a:spLocks noChangeArrowheads="1"/>
              </p:cNvSpPr>
              <p:nvPr/>
            </p:nvSpPr>
            <p:spPr bwMode="auto">
              <a:xfrm>
                <a:off x="2105" y="792"/>
                <a:ext cx="1536" cy="1536"/>
              </a:xfrm>
              <a:prstGeom prst="ellipse">
                <a:avLst/>
              </a:prstGeom>
              <a:solidFill>
                <a:srgbClr val="BCD8DA"/>
              </a:solidFill>
              <a:ln w="9525">
                <a:noFill/>
                <a:round/>
                <a:headEnd/>
                <a:tailEnd/>
              </a:ln>
            </p:spPr>
            <p:txBody>
              <a:bodyPr wrap="none" anchor="ctr"/>
              <a:lstStyle/>
              <a:p>
                <a:pPr algn="ctr"/>
                <a:r>
                  <a:rPr kumimoji="0" lang="zh-TW" altLang="en-US" sz="3200">
                    <a:latin typeface="Calibri" pitchFamily="34" charset="0"/>
                    <a:ea typeface="標楷體" pitchFamily="65" charset="-120"/>
                  </a:rPr>
                  <a:t>法制建立</a:t>
                </a:r>
                <a:endParaRPr kumimoji="0" lang="ja-JP" altLang="en-US" sz="3200">
                  <a:latin typeface="Calibri" pitchFamily="34" charset="0"/>
                  <a:ea typeface="標楷體" pitchFamily="65" charset="-120"/>
                </a:endParaRPr>
              </a:p>
            </p:txBody>
          </p:sp>
        </p:grpSp>
        <p:grpSp>
          <p:nvGrpSpPr>
            <p:cNvPr id="47119" name="Group 8"/>
            <p:cNvGrpSpPr>
              <a:grpSpLocks/>
            </p:cNvGrpSpPr>
            <p:nvPr/>
          </p:nvGrpSpPr>
          <p:grpSpPr bwMode="auto">
            <a:xfrm>
              <a:off x="1008" y="2448"/>
              <a:ext cx="1680" cy="1680"/>
              <a:chOff x="1008" y="2448"/>
              <a:chExt cx="1680" cy="1680"/>
            </a:xfrm>
          </p:grpSpPr>
          <p:sp>
            <p:nvSpPr>
              <p:cNvPr id="47123" name="Oval 9"/>
              <p:cNvSpPr>
                <a:spLocks noChangeArrowheads="1"/>
              </p:cNvSpPr>
              <p:nvPr/>
            </p:nvSpPr>
            <p:spPr bwMode="auto">
              <a:xfrm>
                <a:off x="1008" y="2448"/>
                <a:ext cx="1680" cy="1680"/>
              </a:xfrm>
              <a:prstGeom prst="ellipse">
                <a:avLst/>
              </a:prstGeom>
              <a:gradFill rotWithShape="0">
                <a:gsLst>
                  <a:gs pos="0">
                    <a:srgbClr val="009999"/>
                  </a:gs>
                  <a:gs pos="50000">
                    <a:srgbClr val="BCD8DA"/>
                  </a:gs>
                  <a:gs pos="100000">
                    <a:srgbClr val="009999"/>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47124" name="Oval 10"/>
              <p:cNvSpPr>
                <a:spLocks noChangeArrowheads="1"/>
              </p:cNvSpPr>
              <p:nvPr/>
            </p:nvSpPr>
            <p:spPr bwMode="auto">
              <a:xfrm>
                <a:off x="1080" y="2520"/>
                <a:ext cx="1536" cy="1536"/>
              </a:xfrm>
              <a:prstGeom prst="ellipse">
                <a:avLst/>
              </a:prstGeom>
              <a:solidFill>
                <a:srgbClr val="BCD8DA"/>
              </a:solidFill>
              <a:ln w="9525">
                <a:noFill/>
                <a:round/>
                <a:headEnd/>
                <a:tailEnd/>
              </a:ln>
            </p:spPr>
            <p:txBody>
              <a:bodyPr wrap="none" anchor="ctr"/>
              <a:lstStyle/>
              <a:p>
                <a:pPr algn="ctr"/>
                <a:r>
                  <a:rPr kumimoji="0" lang="zh-TW" altLang="en-US" sz="3200">
                    <a:latin typeface="Calibri" pitchFamily="34" charset="0"/>
                    <a:ea typeface="標楷體" pitchFamily="65" charset="-120"/>
                  </a:rPr>
                  <a:t>教育訓練</a:t>
                </a:r>
                <a:endParaRPr kumimoji="0" lang="ja-JP" altLang="en-US" sz="3200">
                  <a:latin typeface="Calibri" pitchFamily="34" charset="0"/>
                  <a:ea typeface="標楷體" pitchFamily="65" charset="-120"/>
                </a:endParaRPr>
              </a:p>
            </p:txBody>
          </p:sp>
        </p:grpSp>
        <p:grpSp>
          <p:nvGrpSpPr>
            <p:cNvPr id="47120" name="Group 11"/>
            <p:cNvGrpSpPr>
              <a:grpSpLocks/>
            </p:cNvGrpSpPr>
            <p:nvPr/>
          </p:nvGrpSpPr>
          <p:grpSpPr bwMode="auto">
            <a:xfrm>
              <a:off x="3072" y="2448"/>
              <a:ext cx="1680" cy="1680"/>
              <a:chOff x="3072" y="2448"/>
              <a:chExt cx="1680" cy="1680"/>
            </a:xfrm>
          </p:grpSpPr>
          <p:sp>
            <p:nvSpPr>
              <p:cNvPr id="47121" name="Oval 12"/>
              <p:cNvSpPr>
                <a:spLocks noChangeArrowheads="1"/>
              </p:cNvSpPr>
              <p:nvPr/>
            </p:nvSpPr>
            <p:spPr bwMode="auto">
              <a:xfrm>
                <a:off x="3072" y="2448"/>
                <a:ext cx="1680" cy="1680"/>
              </a:xfrm>
              <a:prstGeom prst="ellipse">
                <a:avLst/>
              </a:prstGeom>
              <a:gradFill rotWithShape="0">
                <a:gsLst>
                  <a:gs pos="0">
                    <a:srgbClr val="009999"/>
                  </a:gs>
                  <a:gs pos="50000">
                    <a:srgbClr val="BCD8DA"/>
                  </a:gs>
                  <a:gs pos="100000">
                    <a:srgbClr val="009999"/>
                  </a:gs>
                </a:gsLst>
                <a:lin ang="2700000" scaled="1"/>
              </a:gradFill>
              <a:ln w="9525">
                <a:noFill/>
                <a:round/>
                <a:headEnd/>
                <a:tailEnd/>
              </a:ln>
            </p:spPr>
            <p:txBody>
              <a:bodyPr wrap="none" anchor="ctr"/>
              <a:lstStyle/>
              <a:p>
                <a:endParaRPr kumimoji="0" lang="zh-TW" altLang="en-US">
                  <a:latin typeface="Calibri" pitchFamily="34" charset="0"/>
                </a:endParaRPr>
              </a:p>
            </p:txBody>
          </p:sp>
          <p:sp>
            <p:nvSpPr>
              <p:cNvPr id="47122" name="Oval 13"/>
              <p:cNvSpPr>
                <a:spLocks noChangeArrowheads="1"/>
              </p:cNvSpPr>
              <p:nvPr/>
            </p:nvSpPr>
            <p:spPr bwMode="auto">
              <a:xfrm>
                <a:off x="3144" y="2520"/>
                <a:ext cx="1536" cy="1536"/>
              </a:xfrm>
              <a:prstGeom prst="ellipse">
                <a:avLst/>
              </a:prstGeom>
              <a:solidFill>
                <a:srgbClr val="BCD8DA"/>
              </a:solidFill>
              <a:ln w="9525">
                <a:noFill/>
                <a:round/>
                <a:headEnd/>
                <a:tailEnd/>
              </a:ln>
            </p:spPr>
            <p:txBody>
              <a:bodyPr wrap="none" anchor="ctr"/>
              <a:lstStyle/>
              <a:p>
                <a:pPr algn="ctr"/>
                <a:r>
                  <a:rPr kumimoji="0" lang="zh-TW" altLang="en-US" sz="3200" dirty="0" smtClean="0">
                    <a:latin typeface="Calibri" pitchFamily="34" charset="0"/>
                    <a:ea typeface="標楷體" pitchFamily="65" charset="-120"/>
                  </a:rPr>
                  <a:t>服務廠商</a:t>
                </a:r>
                <a:endParaRPr kumimoji="0" lang="ja-JP" altLang="en-US" sz="3200" dirty="0">
                  <a:latin typeface="Calibri" pitchFamily="34" charset="0"/>
                  <a:ea typeface="標楷體" pitchFamily="65" charset="-120"/>
                </a:endParaRPr>
              </a:p>
            </p:txBody>
          </p:sp>
        </p:grpSp>
      </p:grpSp>
      <p:grpSp>
        <p:nvGrpSpPr>
          <p:cNvPr id="47107" name="Group 14"/>
          <p:cNvGrpSpPr>
            <a:grpSpLocks/>
          </p:cNvGrpSpPr>
          <p:nvPr/>
        </p:nvGrpSpPr>
        <p:grpSpPr bwMode="auto">
          <a:xfrm>
            <a:off x="5327650" y="2492375"/>
            <a:ext cx="3816350" cy="627063"/>
            <a:chOff x="158" y="3748"/>
            <a:chExt cx="2404" cy="395"/>
          </a:xfrm>
        </p:grpSpPr>
        <p:sp>
          <p:nvSpPr>
            <p:cNvPr id="47115" name="AutoShape 15"/>
            <p:cNvSpPr>
              <a:spLocks noChangeArrowheads="1"/>
            </p:cNvSpPr>
            <p:nvPr/>
          </p:nvSpPr>
          <p:spPr bwMode="auto">
            <a:xfrm>
              <a:off x="158" y="3748"/>
              <a:ext cx="2404" cy="395"/>
            </a:xfrm>
            <a:prstGeom prst="roundRect">
              <a:avLst>
                <a:gd name="adj" fmla="val 50000"/>
              </a:avLst>
            </a:prstGeom>
            <a:gradFill rotWithShape="1">
              <a:gsLst>
                <a:gs pos="0">
                  <a:srgbClr val="007000"/>
                </a:gs>
                <a:gs pos="50000">
                  <a:srgbClr val="33CC33"/>
                </a:gs>
                <a:gs pos="100000">
                  <a:srgbClr val="007000"/>
                </a:gs>
              </a:gsLst>
              <a:lin ang="18900000" scaled="1"/>
            </a:gradFill>
            <a:ln w="9525" algn="ctr">
              <a:noFill/>
              <a:round/>
              <a:headEnd/>
              <a:tailEnd/>
            </a:ln>
          </p:spPr>
          <p:txBody>
            <a:bodyPr wrap="none" anchor="ctr"/>
            <a:lstStyle/>
            <a:p>
              <a:endParaRPr kumimoji="0" lang="zh-TW" altLang="en-US">
                <a:latin typeface="Calibri" pitchFamily="34" charset="0"/>
              </a:endParaRPr>
            </a:p>
          </p:txBody>
        </p:sp>
        <p:sp>
          <p:nvSpPr>
            <p:cNvPr id="47116" name="AutoShape 16"/>
            <p:cNvSpPr>
              <a:spLocks noChangeArrowheads="1"/>
            </p:cNvSpPr>
            <p:nvPr/>
          </p:nvSpPr>
          <p:spPr bwMode="auto">
            <a:xfrm>
              <a:off x="298" y="3771"/>
              <a:ext cx="2125" cy="349"/>
            </a:xfrm>
            <a:prstGeom prst="roundRect">
              <a:avLst>
                <a:gd name="adj" fmla="val 50000"/>
              </a:avLst>
            </a:prstGeom>
            <a:solidFill>
              <a:srgbClr val="66FF66"/>
            </a:solidFill>
            <a:ln w="9525">
              <a:noFill/>
              <a:round/>
              <a:headEnd/>
              <a:tailEnd/>
            </a:ln>
          </p:spPr>
          <p:txBody>
            <a:bodyPr wrap="none" anchor="ctr"/>
            <a:lstStyle/>
            <a:p>
              <a:r>
                <a:rPr kumimoji="0" lang="en-US" altLang="zh-TW">
                  <a:latin typeface="Calibri" pitchFamily="34" charset="0"/>
                  <a:ea typeface="標楷體" pitchFamily="65" charset="-120"/>
                </a:rPr>
                <a:t>1.</a:t>
              </a:r>
              <a:r>
                <a:rPr kumimoji="0" lang="zh-TW" altLang="en-US">
                  <a:latin typeface="Calibri" pitchFamily="34" charset="0"/>
                  <a:ea typeface="標楷體" pitchFamily="65" charset="-120"/>
                </a:rPr>
                <a:t>工業區服務單一化</a:t>
              </a:r>
              <a:endParaRPr kumimoji="0" lang="zh-TW" altLang="zh-TW">
                <a:latin typeface="Calibri" pitchFamily="34" charset="0"/>
                <a:ea typeface="標楷體" pitchFamily="65" charset="-120"/>
              </a:endParaRPr>
            </a:p>
          </p:txBody>
        </p:sp>
      </p:grpSp>
      <p:grpSp>
        <p:nvGrpSpPr>
          <p:cNvPr id="47108" name="Group 14"/>
          <p:cNvGrpSpPr>
            <a:grpSpLocks/>
          </p:cNvGrpSpPr>
          <p:nvPr/>
        </p:nvGrpSpPr>
        <p:grpSpPr bwMode="auto">
          <a:xfrm>
            <a:off x="5327650" y="3284538"/>
            <a:ext cx="3816350" cy="627062"/>
            <a:chOff x="158" y="3748"/>
            <a:chExt cx="2404" cy="395"/>
          </a:xfrm>
        </p:grpSpPr>
        <p:sp>
          <p:nvSpPr>
            <p:cNvPr id="47113" name="AutoShape 15"/>
            <p:cNvSpPr>
              <a:spLocks noChangeArrowheads="1"/>
            </p:cNvSpPr>
            <p:nvPr/>
          </p:nvSpPr>
          <p:spPr bwMode="auto">
            <a:xfrm>
              <a:off x="158" y="3748"/>
              <a:ext cx="2404" cy="395"/>
            </a:xfrm>
            <a:prstGeom prst="roundRect">
              <a:avLst>
                <a:gd name="adj" fmla="val 50000"/>
              </a:avLst>
            </a:prstGeom>
            <a:gradFill rotWithShape="1">
              <a:gsLst>
                <a:gs pos="0">
                  <a:srgbClr val="007000"/>
                </a:gs>
                <a:gs pos="50000">
                  <a:srgbClr val="33CC33"/>
                </a:gs>
                <a:gs pos="100000">
                  <a:srgbClr val="007000"/>
                </a:gs>
              </a:gsLst>
              <a:lin ang="18900000" scaled="1"/>
            </a:gradFill>
            <a:ln w="9525" algn="ctr">
              <a:noFill/>
              <a:round/>
              <a:headEnd/>
              <a:tailEnd/>
            </a:ln>
          </p:spPr>
          <p:txBody>
            <a:bodyPr wrap="none" anchor="ctr"/>
            <a:lstStyle/>
            <a:p>
              <a:endParaRPr kumimoji="0" lang="zh-TW" altLang="en-US">
                <a:latin typeface="Calibri" pitchFamily="34" charset="0"/>
              </a:endParaRPr>
            </a:p>
          </p:txBody>
        </p:sp>
        <p:sp>
          <p:nvSpPr>
            <p:cNvPr id="47114" name="AutoShape 16"/>
            <p:cNvSpPr>
              <a:spLocks noChangeArrowheads="1"/>
            </p:cNvSpPr>
            <p:nvPr/>
          </p:nvSpPr>
          <p:spPr bwMode="auto">
            <a:xfrm>
              <a:off x="298" y="3771"/>
              <a:ext cx="2125" cy="349"/>
            </a:xfrm>
            <a:prstGeom prst="roundRect">
              <a:avLst>
                <a:gd name="adj" fmla="val 50000"/>
              </a:avLst>
            </a:prstGeom>
            <a:solidFill>
              <a:srgbClr val="66FF66"/>
            </a:solidFill>
            <a:ln w="9525">
              <a:noFill/>
              <a:round/>
              <a:headEnd/>
              <a:tailEnd/>
            </a:ln>
          </p:spPr>
          <p:txBody>
            <a:bodyPr wrap="none" anchor="ctr"/>
            <a:lstStyle/>
            <a:p>
              <a:r>
                <a:rPr kumimoji="0" lang="en-US" altLang="zh-TW">
                  <a:latin typeface="Calibri" pitchFamily="34" charset="0"/>
                  <a:ea typeface="標楷體" pitchFamily="65" charset="-120"/>
                </a:rPr>
                <a:t>2.</a:t>
              </a:r>
              <a:r>
                <a:rPr kumimoji="0" lang="zh-TW" altLang="en-US">
                  <a:latin typeface="Calibri" pitchFamily="34" charset="0"/>
                  <a:ea typeface="標楷體" pitchFamily="65" charset="-120"/>
                </a:rPr>
                <a:t>廠商申請設廠案件審查聯合化</a:t>
              </a:r>
              <a:endParaRPr kumimoji="0" lang="zh-TW" altLang="zh-TW">
                <a:latin typeface="Calibri" pitchFamily="34" charset="0"/>
                <a:ea typeface="標楷體" pitchFamily="65" charset="-120"/>
              </a:endParaRPr>
            </a:p>
          </p:txBody>
        </p:sp>
      </p:grpSp>
      <p:sp>
        <p:nvSpPr>
          <p:cNvPr id="24" name="手繪多邊形 23"/>
          <p:cNvSpPr/>
          <p:nvPr/>
        </p:nvSpPr>
        <p:spPr>
          <a:xfrm>
            <a:off x="4914900" y="2794000"/>
            <a:ext cx="444500" cy="1168400"/>
          </a:xfrm>
          <a:custGeom>
            <a:avLst/>
            <a:gdLst>
              <a:gd name="connsiteX0" fmla="*/ 12700 w 444500"/>
              <a:gd name="connsiteY0" fmla="*/ 1168400 h 1168400"/>
              <a:gd name="connsiteX1" fmla="*/ 0 w 444500"/>
              <a:gd name="connsiteY1" fmla="*/ 0 h 1168400"/>
              <a:gd name="connsiteX2" fmla="*/ 444500 w 444500"/>
              <a:gd name="connsiteY2" fmla="*/ 0 h 1168400"/>
            </a:gdLst>
            <a:ahLst/>
            <a:cxnLst>
              <a:cxn ang="0">
                <a:pos x="connsiteX0" y="connsiteY0"/>
              </a:cxn>
              <a:cxn ang="0">
                <a:pos x="connsiteX1" y="connsiteY1"/>
              </a:cxn>
              <a:cxn ang="0">
                <a:pos x="connsiteX2" y="connsiteY2"/>
              </a:cxn>
            </a:cxnLst>
            <a:rect l="l" t="t" r="r" b="b"/>
            <a:pathLst>
              <a:path w="444500" h="1168400">
                <a:moveTo>
                  <a:pt x="12700" y="1168400"/>
                </a:moveTo>
                <a:lnTo>
                  <a:pt x="0" y="0"/>
                </a:lnTo>
                <a:lnTo>
                  <a:pt x="444500" y="0"/>
                </a:lnTo>
              </a:path>
            </a:pathLst>
          </a:cu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cxnSp>
        <p:nvCxnSpPr>
          <p:cNvPr id="26" name="直線接點 25"/>
          <p:cNvCxnSpPr/>
          <p:nvPr/>
        </p:nvCxnSpPr>
        <p:spPr>
          <a:xfrm>
            <a:off x="4932363" y="3644900"/>
            <a:ext cx="4318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111" name="文字方塊 26"/>
          <p:cNvSpPr txBox="1">
            <a:spLocks noChangeArrowheads="1"/>
          </p:cNvSpPr>
          <p:nvPr/>
        </p:nvSpPr>
        <p:spPr bwMode="auto">
          <a:xfrm>
            <a:off x="468313" y="260350"/>
            <a:ext cx="8424862"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肆</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大埔美精密機械園區營運管理</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未來發展</a:t>
            </a:r>
            <a:endParaRPr kumimoji="0" lang="zh-TW" altLang="en-US" sz="2400" b="1" dirty="0">
              <a:latin typeface="標楷體" pitchFamily="65" charset="-120"/>
              <a:ea typeface="標楷體" pitchFamily="65" charset="-120"/>
            </a:endParaRPr>
          </a:p>
        </p:txBody>
      </p:sp>
      <p:sp>
        <p:nvSpPr>
          <p:cNvPr id="47112" name="投影片編號版面配置區 2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8AD8F1-B052-4610-AC3B-162A37AF6FF1}" type="slidenum">
              <a:rPr lang="zh-TW" altLang="en-US">
                <a:solidFill>
                  <a:schemeClr val="tx1"/>
                </a:solidFill>
              </a:rPr>
              <a:pPr fontAlgn="base">
                <a:spcBef>
                  <a:spcPct val="0"/>
                </a:spcBef>
                <a:spcAft>
                  <a:spcPct val="0"/>
                </a:spcAft>
              </a:pPr>
              <a:t>24</a:t>
            </a:fld>
            <a:endParaRPr lang="en-US" altLang="zh-TW">
              <a:solidFill>
                <a:schemeClr val="tx1"/>
              </a:solidFill>
            </a:endParaRPr>
          </a:p>
        </p:txBody>
      </p:sp>
    </p:spTree>
    <p:extLst>
      <p:ext uri="{BB962C8B-B14F-4D97-AF65-F5344CB8AC3E}">
        <p14:creationId xmlns:p14="http://schemas.microsoft.com/office/powerpoint/2010/main" val="3991043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1588" y="1588"/>
            <a:ext cx="9142412" cy="6856412"/>
          </a:xfrm>
          <a:prstGeom prst="rect">
            <a:avLst/>
          </a:prstGeom>
          <a:noFill/>
          <a:ln w="9525">
            <a:noFill/>
            <a:miter lim="800000"/>
            <a:headEnd/>
            <a:tailEnd/>
          </a:ln>
        </p:spPr>
      </p:pic>
      <p:grpSp>
        <p:nvGrpSpPr>
          <p:cNvPr id="48130" name="Group 2"/>
          <p:cNvGrpSpPr>
            <a:grpSpLocks/>
          </p:cNvGrpSpPr>
          <p:nvPr/>
        </p:nvGrpSpPr>
        <p:grpSpPr bwMode="auto">
          <a:xfrm>
            <a:off x="1258888" y="1268413"/>
            <a:ext cx="7451725" cy="3744912"/>
            <a:chOff x="793" y="799"/>
            <a:chExt cx="4694" cy="2359"/>
          </a:xfrm>
        </p:grpSpPr>
        <p:sp>
          <p:nvSpPr>
            <p:cNvPr id="48141" name="AutoShape 3"/>
            <p:cNvSpPr>
              <a:spLocks noChangeArrowheads="1"/>
            </p:cNvSpPr>
            <p:nvPr/>
          </p:nvSpPr>
          <p:spPr bwMode="gray">
            <a:xfrm rot="5400000">
              <a:off x="1702" y="847"/>
              <a:ext cx="677" cy="589"/>
            </a:xfrm>
            <a:prstGeom prst="triangle">
              <a:avLst>
                <a:gd name="adj" fmla="val 50000"/>
              </a:avLst>
            </a:prstGeom>
            <a:solidFill>
              <a:srgbClr val="E0AD12"/>
            </a:solidFill>
            <a:ln w="25400" algn="ctr">
              <a:noFill/>
              <a:miter lim="800000"/>
              <a:headEnd/>
              <a:tailEnd/>
            </a:ln>
          </p:spPr>
          <p:txBody>
            <a:bodyPr lIns="45720" tIns="44450" rIns="45720" bIns="44450" anchor="ctr" anchorCtr="1"/>
            <a:lstStyle/>
            <a:p>
              <a:endParaRPr kumimoji="0" lang="zh-TW" altLang="en-US" sz="1600">
                <a:latin typeface="標楷體" pitchFamily="65" charset="-120"/>
                <a:ea typeface="標楷體" pitchFamily="65" charset="-120"/>
              </a:endParaRPr>
            </a:p>
          </p:txBody>
        </p:sp>
        <p:sp>
          <p:nvSpPr>
            <p:cNvPr id="48142" name="AutoShape 4"/>
            <p:cNvSpPr>
              <a:spLocks noChangeArrowheads="1"/>
            </p:cNvSpPr>
            <p:nvPr/>
          </p:nvSpPr>
          <p:spPr bwMode="gray">
            <a:xfrm>
              <a:off x="793" y="935"/>
              <a:ext cx="1044" cy="409"/>
            </a:xfrm>
            <a:prstGeom prst="flowChartAlternateProcess">
              <a:avLst/>
            </a:prstGeom>
            <a:solidFill>
              <a:srgbClr val="6399AB"/>
            </a:solidFill>
            <a:ln w="25400" algn="ctr">
              <a:noFill/>
              <a:miter lim="800000"/>
              <a:headEnd/>
              <a:tailEnd/>
            </a:ln>
          </p:spPr>
          <p:txBody>
            <a:bodyPr lIns="45720" tIns="44450" rIns="45720" bIns="44450" anchor="ctr" anchorCtr="1"/>
            <a:lstStyle/>
            <a:p>
              <a:r>
                <a:rPr kumimoji="0" lang="zh-TW" altLang="en-US" sz="1600">
                  <a:latin typeface="標楷體" pitchFamily="65" charset="-120"/>
                  <a:ea typeface="標楷體" pitchFamily="65" charset="-120"/>
                </a:rPr>
                <a:t>組織設計</a:t>
              </a:r>
            </a:p>
          </p:txBody>
        </p:sp>
        <p:sp>
          <p:nvSpPr>
            <p:cNvPr id="48143" name="AutoShape 5"/>
            <p:cNvSpPr>
              <a:spLocks noChangeArrowheads="1"/>
            </p:cNvSpPr>
            <p:nvPr/>
          </p:nvSpPr>
          <p:spPr bwMode="gray">
            <a:xfrm>
              <a:off x="2426" y="799"/>
              <a:ext cx="3061" cy="204"/>
            </a:xfrm>
            <a:prstGeom prst="roundRect">
              <a:avLst>
                <a:gd name="adj" fmla="val 16667"/>
              </a:avLst>
            </a:prstGeom>
            <a:solidFill>
              <a:srgbClr val="00B050"/>
            </a:solidFill>
            <a:ln w="25400" algn="ctr">
              <a:noFill/>
              <a:round/>
              <a:headEnd/>
              <a:tailEnd/>
            </a:ln>
          </p:spPr>
          <p:txBody>
            <a:bodyPr lIns="45720" tIns="44450" rIns="45720" bIns="44450" anchor="ctr" anchorCtr="1"/>
            <a:lstStyle/>
            <a:p>
              <a:pPr algn="dist" defTabSz="0"/>
              <a:r>
                <a:rPr kumimoji="0" lang="en-US" altLang="zh-TW" sz="1600" dirty="0" smtClean="0">
                  <a:latin typeface="標楷體" pitchFamily="65" charset="-120"/>
                  <a:ea typeface="標楷體" pitchFamily="65" charset="-120"/>
                </a:rPr>
                <a:t>1.</a:t>
              </a:r>
              <a:r>
                <a:rPr kumimoji="0" lang="zh-TW" altLang="en-US" sz="1600" dirty="0" smtClean="0">
                  <a:latin typeface="標楷體" pitchFamily="65" charset="-120"/>
                  <a:ea typeface="標楷體" pitchFamily="65" charset="-120"/>
                </a:rPr>
                <a:t>編制</a:t>
              </a:r>
              <a:r>
                <a:rPr kumimoji="0" lang="zh-TW" altLang="en-US" sz="1600" dirty="0">
                  <a:latin typeface="標楷體" pitchFamily="65" charset="-120"/>
                  <a:ea typeface="標楷體" pitchFamily="65" charset="-120"/>
                </a:rPr>
                <a:t>上自開發科獨立</a:t>
              </a:r>
            </a:p>
          </p:txBody>
        </p:sp>
        <p:sp>
          <p:nvSpPr>
            <p:cNvPr id="48144" name="AutoShape 6"/>
            <p:cNvSpPr>
              <a:spLocks noChangeArrowheads="1"/>
            </p:cNvSpPr>
            <p:nvPr/>
          </p:nvSpPr>
          <p:spPr bwMode="gray">
            <a:xfrm>
              <a:off x="2426" y="1026"/>
              <a:ext cx="3061" cy="204"/>
            </a:xfrm>
            <a:prstGeom prst="roundRect">
              <a:avLst>
                <a:gd name="adj" fmla="val 16667"/>
              </a:avLst>
            </a:prstGeom>
            <a:solidFill>
              <a:srgbClr val="00B050"/>
            </a:solidFill>
            <a:ln w="25400" algn="ctr">
              <a:noFill/>
              <a:round/>
              <a:headEnd/>
              <a:tailEnd/>
            </a:ln>
          </p:spPr>
          <p:txBody>
            <a:bodyPr lIns="45720" tIns="44450" rIns="45720" bIns="44450" anchor="ctr" anchorCtr="1"/>
            <a:lstStyle/>
            <a:p>
              <a:pPr algn="dist"/>
              <a:r>
                <a:rPr kumimoji="0" lang="en-US" altLang="zh-TW" sz="1600" dirty="0" smtClean="0">
                  <a:latin typeface="標楷體" pitchFamily="65" charset="-120"/>
                  <a:ea typeface="標楷體" pitchFamily="65" charset="-120"/>
                </a:rPr>
                <a:t>2.</a:t>
              </a:r>
              <a:r>
                <a:rPr kumimoji="0" lang="zh-TW" altLang="en-US" sz="1600" dirty="0" smtClean="0">
                  <a:latin typeface="標楷體" pitchFamily="65" charset="-120"/>
                  <a:ea typeface="標楷體" pitchFamily="65" charset="-120"/>
                </a:rPr>
                <a:t>考量</a:t>
              </a:r>
              <a:r>
                <a:rPr kumimoji="0" lang="zh-TW" altLang="en-US" sz="1600" dirty="0">
                  <a:latin typeface="標楷體" pitchFamily="65" charset="-120"/>
                  <a:ea typeface="標楷體" pitchFamily="65" charset="-120"/>
                </a:rPr>
                <a:t>大埔美及馬稠後兩園區管理</a:t>
              </a:r>
            </a:p>
          </p:txBody>
        </p:sp>
        <p:sp>
          <p:nvSpPr>
            <p:cNvPr id="48145" name="AutoShape 7"/>
            <p:cNvSpPr>
              <a:spLocks noChangeArrowheads="1"/>
            </p:cNvSpPr>
            <p:nvPr/>
          </p:nvSpPr>
          <p:spPr bwMode="gray">
            <a:xfrm>
              <a:off x="2426" y="1321"/>
              <a:ext cx="3061" cy="204"/>
            </a:xfrm>
            <a:prstGeom prst="roundRect">
              <a:avLst>
                <a:gd name="adj" fmla="val 16667"/>
              </a:avLst>
            </a:prstGeom>
            <a:solidFill>
              <a:srgbClr val="FFC000"/>
            </a:solidFill>
            <a:ln w="25400" algn="ctr">
              <a:noFill/>
              <a:round/>
              <a:headEnd/>
              <a:tailEnd/>
            </a:ln>
          </p:spPr>
          <p:txBody>
            <a:bodyPr lIns="45720" tIns="44450" rIns="45720" bIns="44450" anchor="ctr" anchorCtr="1"/>
            <a:lstStyle/>
            <a:p>
              <a:pPr algn="dist"/>
              <a:r>
                <a:rPr kumimoji="0" lang="en-US" altLang="zh-TW" sz="1600">
                  <a:latin typeface="標楷體" pitchFamily="65" charset="-120"/>
                  <a:ea typeface="標楷體" pitchFamily="65" charset="-120"/>
                </a:rPr>
                <a:t>1.</a:t>
              </a:r>
              <a:r>
                <a:rPr kumimoji="0" lang="zh-TW" altLang="en-US" sz="1600">
                  <a:latin typeface="標楷體" pitchFamily="65" charset="-120"/>
                  <a:ea typeface="標楷體" pitchFamily="65" charset="-120"/>
                </a:rPr>
                <a:t>擬訂各園區相關法規及要點</a:t>
              </a:r>
            </a:p>
          </p:txBody>
        </p:sp>
        <p:sp>
          <p:nvSpPr>
            <p:cNvPr id="48146" name="AutoShape 10"/>
            <p:cNvSpPr>
              <a:spLocks noChangeArrowheads="1"/>
            </p:cNvSpPr>
            <p:nvPr/>
          </p:nvSpPr>
          <p:spPr bwMode="gray">
            <a:xfrm>
              <a:off x="2426" y="1570"/>
              <a:ext cx="3061" cy="363"/>
            </a:xfrm>
            <a:prstGeom prst="roundRect">
              <a:avLst>
                <a:gd name="adj" fmla="val 16667"/>
              </a:avLst>
            </a:prstGeom>
            <a:solidFill>
              <a:srgbClr val="FFC000"/>
            </a:solidFill>
            <a:ln w="25400" algn="ctr">
              <a:noFill/>
              <a:round/>
              <a:headEnd/>
              <a:tailEnd/>
            </a:ln>
          </p:spPr>
          <p:txBody>
            <a:bodyPr lIns="45720" tIns="44450" rIns="45720" bIns="44450" anchor="ctr" anchorCtr="1"/>
            <a:lstStyle/>
            <a:p>
              <a:pPr algn="dist"/>
              <a:r>
                <a:rPr kumimoji="0" lang="en-US" altLang="zh-TW" sz="1600">
                  <a:latin typeface="標楷體" pitchFamily="65" charset="-120"/>
                  <a:ea typeface="標楷體" pitchFamily="65" charset="-120"/>
                </a:rPr>
                <a:t>2</a:t>
              </a:r>
              <a:r>
                <a:rPr kumimoji="0" lang="zh-TW" altLang="en-US" sz="1600">
                  <a:latin typeface="標楷體" pitchFamily="65" charset="-120"/>
                  <a:ea typeface="標楷體" pitchFamily="65" charset="-120"/>
                </a:rPr>
                <a:t>公共設施維護費及污水費收取</a:t>
              </a:r>
            </a:p>
          </p:txBody>
        </p:sp>
        <p:sp>
          <p:nvSpPr>
            <p:cNvPr id="48147" name="AutoShape 11"/>
            <p:cNvSpPr>
              <a:spLocks noChangeArrowheads="1"/>
            </p:cNvSpPr>
            <p:nvPr/>
          </p:nvSpPr>
          <p:spPr bwMode="gray">
            <a:xfrm>
              <a:off x="2426" y="1979"/>
              <a:ext cx="3061" cy="363"/>
            </a:xfrm>
            <a:prstGeom prst="roundRect">
              <a:avLst>
                <a:gd name="adj" fmla="val 16667"/>
              </a:avLst>
            </a:prstGeom>
            <a:solidFill>
              <a:srgbClr val="FFC000"/>
            </a:solidFill>
            <a:ln w="25400" algn="ctr">
              <a:noFill/>
              <a:round/>
              <a:headEnd/>
              <a:tailEnd/>
            </a:ln>
          </p:spPr>
          <p:txBody>
            <a:bodyPr lIns="45720" tIns="44450" rIns="45720" bIns="44450" anchor="ctr" anchorCtr="1"/>
            <a:lstStyle/>
            <a:p>
              <a:pPr algn="dist"/>
              <a:r>
                <a:rPr kumimoji="0" lang="en-US" altLang="zh-TW" sz="1600">
                  <a:latin typeface="標楷體" pitchFamily="65" charset="-120"/>
                  <a:ea typeface="標楷體" pitchFamily="65" charset="-120"/>
                </a:rPr>
                <a:t>3</a:t>
              </a:r>
              <a:r>
                <a:rPr kumimoji="0" lang="zh-TW" altLang="en-US" sz="1600">
                  <a:latin typeface="標楷體" pitchFamily="65" charset="-120"/>
                  <a:ea typeface="標楷體" pitchFamily="65" charset="-120"/>
                </a:rPr>
                <a:t>區內公共設施維護</a:t>
              </a:r>
            </a:p>
          </p:txBody>
        </p:sp>
        <p:sp>
          <p:nvSpPr>
            <p:cNvPr id="48148" name="AutoShape 12"/>
            <p:cNvSpPr>
              <a:spLocks noChangeArrowheads="1"/>
            </p:cNvSpPr>
            <p:nvPr/>
          </p:nvSpPr>
          <p:spPr bwMode="gray">
            <a:xfrm>
              <a:off x="2426" y="2795"/>
              <a:ext cx="3061" cy="363"/>
            </a:xfrm>
            <a:prstGeom prst="roundRect">
              <a:avLst>
                <a:gd name="adj" fmla="val 16667"/>
              </a:avLst>
            </a:prstGeom>
            <a:solidFill>
              <a:srgbClr val="FFC000"/>
            </a:solidFill>
            <a:ln w="25400" algn="ctr">
              <a:noFill/>
              <a:round/>
              <a:headEnd/>
              <a:tailEnd/>
            </a:ln>
          </p:spPr>
          <p:txBody>
            <a:bodyPr lIns="45720" tIns="44450" rIns="45720" bIns="44450" anchor="ctr" anchorCtr="1"/>
            <a:lstStyle/>
            <a:p>
              <a:pPr algn="dist"/>
              <a:r>
                <a:rPr kumimoji="0" lang="en-US" altLang="zh-TW" sz="1600">
                  <a:latin typeface="標楷體" pitchFamily="65" charset="-120"/>
                  <a:ea typeface="標楷體" pitchFamily="65" charset="-120"/>
                </a:rPr>
                <a:t>5.</a:t>
              </a:r>
              <a:r>
                <a:rPr kumimoji="0" lang="zh-TW" altLang="en-US" sz="1600">
                  <a:latin typeface="標楷體" pitchFamily="65" charset="-120"/>
                  <a:ea typeface="標楷體" pitchFamily="65" charset="-120"/>
                </a:rPr>
                <a:t>強化廠商服務單一窗口機制</a:t>
              </a:r>
            </a:p>
          </p:txBody>
        </p:sp>
      </p:grpSp>
      <p:sp>
        <p:nvSpPr>
          <p:cNvPr id="48131" name="AutoShape 10"/>
          <p:cNvSpPr>
            <a:spLocks noChangeArrowheads="1"/>
          </p:cNvSpPr>
          <p:nvPr/>
        </p:nvSpPr>
        <p:spPr bwMode="gray">
          <a:xfrm>
            <a:off x="3851275" y="3789363"/>
            <a:ext cx="4860925" cy="576262"/>
          </a:xfrm>
          <a:prstGeom prst="roundRect">
            <a:avLst>
              <a:gd name="adj" fmla="val 16667"/>
            </a:avLst>
          </a:prstGeom>
          <a:solidFill>
            <a:srgbClr val="FFC000"/>
          </a:solidFill>
          <a:ln w="25400" algn="ctr">
            <a:noFill/>
            <a:round/>
            <a:headEnd/>
            <a:tailEnd/>
          </a:ln>
        </p:spPr>
        <p:txBody>
          <a:bodyPr lIns="45720" tIns="44450" rIns="45720" bIns="44450" anchor="ctr" anchorCtr="1"/>
          <a:lstStyle/>
          <a:p>
            <a:pPr algn="dist"/>
            <a:r>
              <a:rPr kumimoji="0" lang="en-US" altLang="zh-TW" sz="1600">
                <a:latin typeface="標楷體" pitchFamily="65" charset="-120"/>
                <a:ea typeface="標楷體" pitchFamily="65" charset="-120"/>
              </a:rPr>
              <a:t>4</a:t>
            </a:r>
            <a:r>
              <a:rPr kumimoji="0" lang="zh-TW" altLang="en-US" sz="1600">
                <a:latin typeface="標楷體" pitchFamily="65" charset="-120"/>
                <a:ea typeface="標楷體" pitchFamily="65" charset="-120"/>
              </a:rPr>
              <a:t>環評承諾追蹤及廠商污染防制</a:t>
            </a:r>
            <a:r>
              <a:rPr kumimoji="0" lang="en-US" altLang="zh-TW" sz="1600">
                <a:latin typeface="標楷體" pitchFamily="65" charset="-120"/>
                <a:ea typeface="標楷體" pitchFamily="65" charset="-120"/>
              </a:rPr>
              <a:t>(</a:t>
            </a:r>
            <a:r>
              <a:rPr kumimoji="0" lang="zh-TW" altLang="en-US" sz="1600">
                <a:latin typeface="標楷體" pitchFamily="65" charset="-120"/>
                <a:ea typeface="標楷體" pitchFamily="65" charset="-120"/>
              </a:rPr>
              <a:t>治</a:t>
            </a:r>
            <a:r>
              <a:rPr kumimoji="0" lang="en-US" altLang="zh-TW" sz="1600">
                <a:latin typeface="標楷體" pitchFamily="65" charset="-120"/>
                <a:ea typeface="標楷體" pitchFamily="65" charset="-120"/>
              </a:rPr>
              <a:t>)</a:t>
            </a:r>
          </a:p>
        </p:txBody>
      </p:sp>
      <p:sp>
        <p:nvSpPr>
          <p:cNvPr id="48132" name="AutoShape 11"/>
          <p:cNvSpPr>
            <a:spLocks noChangeArrowheads="1"/>
          </p:cNvSpPr>
          <p:nvPr/>
        </p:nvSpPr>
        <p:spPr bwMode="gray">
          <a:xfrm>
            <a:off x="3851275" y="5157788"/>
            <a:ext cx="4860925" cy="323850"/>
          </a:xfrm>
          <a:prstGeom prst="roundRect">
            <a:avLst>
              <a:gd name="adj" fmla="val 16667"/>
            </a:avLst>
          </a:prstGeom>
          <a:solidFill>
            <a:srgbClr val="B1A35D"/>
          </a:solidFill>
          <a:ln w="25400" algn="ctr">
            <a:noFill/>
            <a:round/>
            <a:headEnd/>
            <a:tailEnd/>
          </a:ln>
        </p:spPr>
        <p:txBody>
          <a:bodyPr lIns="45720" tIns="44450" rIns="45720" bIns="44450" anchor="ctr" anchorCtr="1"/>
          <a:lstStyle/>
          <a:p>
            <a:pPr algn="dist"/>
            <a:r>
              <a:rPr kumimoji="0" lang="en-US" altLang="zh-TW" sz="1600">
                <a:latin typeface="標楷體" pitchFamily="65" charset="-120"/>
                <a:ea typeface="標楷體" pitchFamily="65" charset="-120"/>
              </a:rPr>
              <a:t>1.</a:t>
            </a:r>
            <a:r>
              <a:rPr kumimoji="0" lang="zh-TW" altLang="en-US" sz="1600">
                <a:latin typeface="標楷體" pitchFamily="65" charset="-120"/>
                <a:ea typeface="標楷體" pitchFamily="65" charset="-120"/>
              </a:rPr>
              <a:t>人員專責於園區管理業務</a:t>
            </a:r>
          </a:p>
        </p:txBody>
      </p:sp>
      <p:sp>
        <p:nvSpPr>
          <p:cNvPr id="48133" name="AutoShape 12"/>
          <p:cNvSpPr>
            <a:spLocks noChangeArrowheads="1"/>
          </p:cNvSpPr>
          <p:nvPr/>
        </p:nvSpPr>
        <p:spPr bwMode="gray">
          <a:xfrm>
            <a:off x="3851275" y="5516563"/>
            <a:ext cx="4860925" cy="576262"/>
          </a:xfrm>
          <a:prstGeom prst="roundRect">
            <a:avLst>
              <a:gd name="adj" fmla="val 16667"/>
            </a:avLst>
          </a:prstGeom>
          <a:solidFill>
            <a:srgbClr val="B1A35D"/>
          </a:solidFill>
          <a:ln w="25400" algn="ctr">
            <a:noFill/>
            <a:round/>
            <a:headEnd/>
            <a:tailEnd/>
          </a:ln>
        </p:spPr>
        <p:txBody>
          <a:bodyPr lIns="45720" tIns="44450" rIns="45720" bIns="44450" anchor="ctr" anchorCtr="1"/>
          <a:lstStyle/>
          <a:p>
            <a:pPr algn="dist"/>
            <a:r>
              <a:rPr kumimoji="0" lang="en-US" altLang="zh-TW" sz="1600">
                <a:latin typeface="標楷體" pitchFamily="65" charset="-120"/>
                <a:ea typeface="標楷體" pitchFamily="65" charset="-120"/>
              </a:rPr>
              <a:t>2.</a:t>
            </a:r>
            <a:r>
              <a:rPr kumimoji="0" lang="zh-TW" altLang="en-US" sz="1600">
                <a:latin typeface="標楷體" pitchFamily="65" charset="-120"/>
                <a:ea typeface="標楷體" pitchFamily="65" charset="-120"/>
              </a:rPr>
              <a:t>上班地點非縣府之單位差勤管理</a:t>
            </a:r>
          </a:p>
        </p:txBody>
      </p:sp>
      <p:sp>
        <p:nvSpPr>
          <p:cNvPr id="48134" name="AutoShape 12"/>
          <p:cNvSpPr>
            <a:spLocks noChangeArrowheads="1"/>
          </p:cNvSpPr>
          <p:nvPr/>
        </p:nvSpPr>
        <p:spPr bwMode="gray">
          <a:xfrm>
            <a:off x="3851275" y="6129338"/>
            <a:ext cx="4860925" cy="323850"/>
          </a:xfrm>
          <a:prstGeom prst="roundRect">
            <a:avLst>
              <a:gd name="adj" fmla="val 16667"/>
            </a:avLst>
          </a:prstGeom>
          <a:solidFill>
            <a:srgbClr val="B1A35D"/>
          </a:solidFill>
          <a:ln w="25400" algn="ctr">
            <a:noFill/>
            <a:round/>
            <a:headEnd/>
            <a:tailEnd/>
          </a:ln>
        </p:spPr>
        <p:txBody>
          <a:bodyPr lIns="45720" tIns="44450" rIns="45720" bIns="44450" anchor="ctr" anchorCtr="1"/>
          <a:lstStyle/>
          <a:p>
            <a:pPr algn="dist"/>
            <a:r>
              <a:rPr kumimoji="0" lang="en-US" altLang="zh-TW" sz="1600">
                <a:latin typeface="標楷體" pitchFamily="65" charset="-120"/>
                <a:ea typeface="標楷體" pitchFamily="65" charset="-120"/>
              </a:rPr>
              <a:t>3</a:t>
            </a:r>
            <a:r>
              <a:rPr kumimoji="0" lang="en-US" altLang="zh-TW"/>
              <a:t>.</a:t>
            </a:r>
            <a:r>
              <a:rPr kumimoji="0" lang="zh-TW" altLang="en-US" sz="1600">
                <a:latin typeface="標楷體" pitchFamily="65" charset="-120"/>
                <a:ea typeface="標楷體" pitchFamily="65" charset="-120"/>
              </a:rPr>
              <a:t>提高約聘雇人員新資</a:t>
            </a:r>
          </a:p>
        </p:txBody>
      </p:sp>
      <p:sp>
        <p:nvSpPr>
          <p:cNvPr id="48135" name="AutoShape 3"/>
          <p:cNvSpPr>
            <a:spLocks noChangeArrowheads="1"/>
          </p:cNvSpPr>
          <p:nvPr/>
        </p:nvSpPr>
        <p:spPr bwMode="gray">
          <a:xfrm rot="5400000">
            <a:off x="2701925" y="3216275"/>
            <a:ext cx="1074738" cy="935038"/>
          </a:xfrm>
          <a:prstGeom prst="triangle">
            <a:avLst>
              <a:gd name="adj" fmla="val 50000"/>
            </a:avLst>
          </a:prstGeom>
          <a:solidFill>
            <a:srgbClr val="E0AD12"/>
          </a:solidFill>
          <a:ln w="25400" algn="ctr">
            <a:noFill/>
            <a:miter lim="800000"/>
            <a:headEnd/>
            <a:tailEnd/>
          </a:ln>
        </p:spPr>
        <p:txBody>
          <a:bodyPr lIns="45720" tIns="44450" rIns="45720" bIns="44450" anchor="ctr" anchorCtr="1"/>
          <a:lstStyle/>
          <a:p>
            <a:endParaRPr kumimoji="0" lang="zh-TW" altLang="en-US" sz="1600">
              <a:latin typeface="標楷體" pitchFamily="65" charset="-120"/>
              <a:ea typeface="標楷體" pitchFamily="65" charset="-120"/>
            </a:endParaRPr>
          </a:p>
        </p:txBody>
      </p:sp>
      <p:sp>
        <p:nvSpPr>
          <p:cNvPr id="48136" name="AutoShape 4"/>
          <p:cNvSpPr>
            <a:spLocks noChangeArrowheads="1"/>
          </p:cNvSpPr>
          <p:nvPr/>
        </p:nvSpPr>
        <p:spPr bwMode="gray">
          <a:xfrm>
            <a:off x="1258888" y="3355975"/>
            <a:ext cx="1657350" cy="649288"/>
          </a:xfrm>
          <a:prstGeom prst="flowChartAlternateProcess">
            <a:avLst/>
          </a:prstGeom>
          <a:solidFill>
            <a:srgbClr val="6399AB"/>
          </a:solidFill>
          <a:ln w="25400" algn="ctr">
            <a:noFill/>
            <a:miter lim="800000"/>
            <a:headEnd/>
            <a:tailEnd/>
          </a:ln>
        </p:spPr>
        <p:txBody>
          <a:bodyPr lIns="45720" tIns="44450" rIns="45720" bIns="44450" anchor="ctr" anchorCtr="1"/>
          <a:lstStyle/>
          <a:p>
            <a:r>
              <a:rPr kumimoji="0" lang="zh-TW" altLang="en-US" sz="1600">
                <a:latin typeface="標楷體" pitchFamily="65" charset="-120"/>
                <a:ea typeface="標楷體" pitchFamily="65" charset="-120"/>
              </a:rPr>
              <a:t>工作推動</a:t>
            </a:r>
          </a:p>
        </p:txBody>
      </p:sp>
      <p:sp>
        <p:nvSpPr>
          <p:cNvPr id="48137" name="AutoShape 3"/>
          <p:cNvSpPr>
            <a:spLocks noChangeArrowheads="1"/>
          </p:cNvSpPr>
          <p:nvPr/>
        </p:nvSpPr>
        <p:spPr bwMode="gray">
          <a:xfrm rot="5400000">
            <a:off x="2701925" y="5232400"/>
            <a:ext cx="1074738" cy="935038"/>
          </a:xfrm>
          <a:prstGeom prst="triangle">
            <a:avLst>
              <a:gd name="adj" fmla="val 50000"/>
            </a:avLst>
          </a:prstGeom>
          <a:solidFill>
            <a:srgbClr val="E0AD12"/>
          </a:solidFill>
          <a:ln w="25400" algn="ctr">
            <a:noFill/>
            <a:miter lim="800000"/>
            <a:headEnd/>
            <a:tailEnd/>
          </a:ln>
        </p:spPr>
        <p:txBody>
          <a:bodyPr lIns="45720" tIns="44450" rIns="45720" bIns="44450" anchor="ctr" anchorCtr="1"/>
          <a:lstStyle/>
          <a:p>
            <a:endParaRPr kumimoji="0" lang="zh-TW" altLang="en-US" sz="1600">
              <a:latin typeface="標楷體" pitchFamily="65" charset="-120"/>
              <a:ea typeface="標楷體" pitchFamily="65" charset="-120"/>
            </a:endParaRPr>
          </a:p>
        </p:txBody>
      </p:sp>
      <p:sp>
        <p:nvSpPr>
          <p:cNvPr id="48138" name="AutoShape 4"/>
          <p:cNvSpPr>
            <a:spLocks noChangeArrowheads="1"/>
          </p:cNvSpPr>
          <p:nvPr/>
        </p:nvSpPr>
        <p:spPr bwMode="gray">
          <a:xfrm>
            <a:off x="1258888" y="5372100"/>
            <a:ext cx="1657350" cy="649288"/>
          </a:xfrm>
          <a:prstGeom prst="flowChartAlternateProcess">
            <a:avLst/>
          </a:prstGeom>
          <a:solidFill>
            <a:srgbClr val="6399AB"/>
          </a:solidFill>
          <a:ln w="25400" algn="ctr">
            <a:noFill/>
            <a:miter lim="800000"/>
            <a:headEnd/>
            <a:tailEnd/>
          </a:ln>
        </p:spPr>
        <p:txBody>
          <a:bodyPr lIns="45720" tIns="44450" rIns="45720" bIns="44450" anchor="ctr" anchorCtr="1"/>
          <a:lstStyle/>
          <a:p>
            <a:r>
              <a:rPr kumimoji="0" lang="zh-TW" altLang="en-US" sz="1600">
                <a:latin typeface="標楷體" pitchFamily="65" charset="-120"/>
                <a:ea typeface="標楷體" pitchFamily="65" charset="-120"/>
              </a:rPr>
              <a:t>人員管理</a:t>
            </a:r>
          </a:p>
        </p:txBody>
      </p:sp>
      <p:sp>
        <p:nvSpPr>
          <p:cNvPr id="48139" name="文字方塊 19"/>
          <p:cNvSpPr txBox="1">
            <a:spLocks noChangeArrowheads="1"/>
          </p:cNvSpPr>
          <p:nvPr/>
        </p:nvSpPr>
        <p:spPr bwMode="auto">
          <a:xfrm>
            <a:off x="468313" y="260350"/>
            <a:ext cx="8424862"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肆</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大埔美精密機械園區營運管理</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未來發展</a:t>
            </a:r>
            <a:endParaRPr kumimoji="0" lang="zh-TW" altLang="en-US" sz="2400" b="1" dirty="0">
              <a:latin typeface="標楷體" pitchFamily="65" charset="-120"/>
              <a:ea typeface="標楷體" pitchFamily="65" charset="-120"/>
            </a:endParaRPr>
          </a:p>
        </p:txBody>
      </p:sp>
      <p:sp>
        <p:nvSpPr>
          <p:cNvPr id="48140" name="投影片編號版面配置區 2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C02DA5-7995-4B42-94CF-6B3268569D72}" type="slidenum">
              <a:rPr lang="zh-TW" altLang="en-US">
                <a:solidFill>
                  <a:schemeClr val="tx1"/>
                </a:solidFill>
              </a:rPr>
              <a:pPr fontAlgn="base">
                <a:spcBef>
                  <a:spcPct val="0"/>
                </a:spcBef>
                <a:spcAft>
                  <a:spcPct val="0"/>
                </a:spcAft>
              </a:pPr>
              <a:t>25</a:t>
            </a:fld>
            <a:endParaRPr lang="en-US" altLang="zh-TW">
              <a:solidFill>
                <a:schemeClr val="tx1"/>
              </a:solidFill>
            </a:endParaRPr>
          </a:p>
        </p:txBody>
      </p:sp>
    </p:spTree>
    <p:extLst>
      <p:ext uri="{BB962C8B-B14F-4D97-AF65-F5344CB8AC3E}">
        <p14:creationId xmlns:p14="http://schemas.microsoft.com/office/powerpoint/2010/main" val="1689064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adminpc\Desktop\105年度縣政人才培訓躍升計畫\1050601專題成果數位教材製作教學\11簡報母片\第一組母片.PNG"/>
          <p:cNvPicPr>
            <a:picLocks noChangeAspect="1" noChangeArrowheads="1"/>
          </p:cNvPicPr>
          <p:nvPr/>
        </p:nvPicPr>
        <p:blipFill>
          <a:blip r:embed="rId3"/>
          <a:srcRect/>
          <a:stretch>
            <a:fillRect/>
          </a:stretch>
        </p:blipFill>
        <p:spPr bwMode="auto">
          <a:xfrm>
            <a:off x="1588" y="1588"/>
            <a:ext cx="9142412" cy="6856412"/>
          </a:xfrm>
          <a:prstGeom prst="rect">
            <a:avLst/>
          </a:prstGeom>
          <a:noFill/>
          <a:ln w="9525">
            <a:noFill/>
            <a:miter lim="800000"/>
            <a:headEnd/>
            <a:tailEnd/>
          </a:ln>
        </p:spPr>
      </p:pic>
      <p:grpSp>
        <p:nvGrpSpPr>
          <p:cNvPr id="19458" name="Group 14"/>
          <p:cNvGrpSpPr>
            <a:grpSpLocks/>
          </p:cNvGrpSpPr>
          <p:nvPr/>
        </p:nvGrpSpPr>
        <p:grpSpPr bwMode="auto">
          <a:xfrm>
            <a:off x="1475656" y="1196752"/>
            <a:ext cx="5904655" cy="842962"/>
            <a:chOff x="158" y="3748"/>
            <a:chExt cx="2404" cy="395"/>
          </a:xfrm>
        </p:grpSpPr>
        <p:sp>
          <p:nvSpPr>
            <p:cNvPr id="19461" name="AutoShape 15"/>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kumimoji="0" lang="zh-TW" altLang="en-US" sz="4400">
                <a:latin typeface="Calibri" pitchFamily="34" charset="0"/>
              </a:endParaRPr>
            </a:p>
          </p:txBody>
        </p:sp>
        <p:sp>
          <p:nvSpPr>
            <p:cNvPr id="19462" name="AutoShape 16"/>
            <p:cNvSpPr>
              <a:spLocks noChangeArrowheads="1"/>
            </p:cNvSpPr>
            <p:nvPr/>
          </p:nvSpPr>
          <p:spPr bwMode="auto">
            <a:xfrm>
              <a:off x="290" y="3771"/>
              <a:ext cx="2125" cy="349"/>
            </a:xfrm>
            <a:prstGeom prst="roundRect">
              <a:avLst>
                <a:gd name="adj" fmla="val 50000"/>
              </a:avLst>
            </a:prstGeom>
            <a:solidFill>
              <a:srgbClr val="FFFF99"/>
            </a:solidFill>
            <a:ln w="9525">
              <a:noFill/>
              <a:round/>
              <a:headEnd/>
              <a:tailEnd/>
            </a:ln>
          </p:spPr>
          <p:txBody>
            <a:bodyPr wrap="none" anchor="ctr"/>
            <a:lstStyle/>
            <a:p>
              <a:pPr algn="ctr"/>
              <a:r>
                <a:rPr kumimoji="0" lang="zh-TW" altLang="en-US" sz="4400" dirty="0" smtClean="0">
                  <a:latin typeface="Calibri" pitchFamily="34" charset="0"/>
                  <a:ea typeface="標楷體" pitchFamily="65" charset="-120"/>
                </a:rPr>
                <a:t>伍、結語</a:t>
              </a:r>
              <a:endParaRPr kumimoji="0" lang="zh-TW" altLang="zh-TW" sz="4400" dirty="0">
                <a:latin typeface="Calibri" pitchFamily="34" charset="0"/>
                <a:ea typeface="標楷體" pitchFamily="65" charset="-120"/>
              </a:endParaRPr>
            </a:p>
          </p:txBody>
        </p:sp>
      </p:grpSp>
      <p:pic>
        <p:nvPicPr>
          <p:cNvPr id="1026" name="Picture 2"/>
          <p:cNvPicPr>
            <a:picLocks noChangeAspect="1" noChangeArrowheads="1"/>
          </p:cNvPicPr>
          <p:nvPr/>
        </p:nvPicPr>
        <p:blipFill>
          <a:blip r:embed="rId4"/>
          <a:srcRect/>
          <a:stretch>
            <a:fillRect/>
          </a:stretch>
        </p:blipFill>
        <p:spPr bwMode="auto">
          <a:xfrm>
            <a:off x="2735113" y="2565400"/>
            <a:ext cx="3421063" cy="3733800"/>
          </a:xfrm>
          <a:prstGeom prst="rect">
            <a:avLst/>
          </a:prstGeom>
          <a:noFill/>
          <a:ln w="9525">
            <a:noFill/>
            <a:miter lim="800000"/>
            <a:headEnd/>
            <a:tailEnd/>
          </a:ln>
          <a:effectLst>
            <a:outerShdw sx="1000" sy="1000" algn="ctr" rotWithShape="0">
              <a:srgbClr val="000000"/>
            </a:outerShdw>
          </a:effectLst>
        </p:spPr>
      </p:pic>
      <p:sp>
        <p:nvSpPr>
          <p:cNvPr id="19460"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4B4E4A-3E9E-494F-AD32-8C77B67C887B}" type="slidenum">
              <a:rPr lang="zh-TW" altLang="en-US">
                <a:solidFill>
                  <a:schemeClr val="tx1"/>
                </a:solidFill>
              </a:rPr>
              <a:pPr fontAlgn="base">
                <a:spcBef>
                  <a:spcPct val="0"/>
                </a:spcBef>
                <a:spcAft>
                  <a:spcPct val="0"/>
                </a:spcAft>
              </a:pPr>
              <a:t>26</a:t>
            </a:fld>
            <a:endParaRPr lang="en-US" altLang="zh-TW" dirty="0">
              <a:solidFill>
                <a:schemeClr val="tx1"/>
              </a:solidFill>
            </a:endParaRPr>
          </a:p>
        </p:txBody>
      </p:sp>
    </p:spTree>
    <p:extLst>
      <p:ext uri="{BB962C8B-B14F-4D97-AF65-F5344CB8AC3E}">
        <p14:creationId xmlns:p14="http://schemas.microsoft.com/office/powerpoint/2010/main" val="2397896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sp>
        <p:nvSpPr>
          <p:cNvPr id="3" name="內容版面配置區 2"/>
          <p:cNvSpPr>
            <a:spLocks noGrp="1"/>
          </p:cNvSpPr>
          <p:nvPr>
            <p:ph idx="1"/>
          </p:nvPr>
        </p:nvSpPr>
        <p:spPr>
          <a:xfrm>
            <a:off x="457200" y="1196752"/>
            <a:ext cx="8229600" cy="4525963"/>
          </a:xfrm>
        </p:spPr>
        <p:txBody>
          <a:bodyPr/>
          <a:lstStyle/>
          <a:p>
            <a:pPr marL="0" indent="0">
              <a:buNone/>
            </a:pPr>
            <a:r>
              <a:rPr lang="zh-TW" altLang="en-US" dirty="0" smtClean="0">
                <a:latin typeface="標楷體" panose="03000509000000000000" pitchFamily="65" charset="-120"/>
                <a:ea typeface="標楷體" panose="03000509000000000000" pitchFamily="65" charset="-120"/>
              </a:rPr>
              <a:t>一、</a:t>
            </a:r>
            <a:r>
              <a:rPr lang="zh-TW" altLang="zh-TW" dirty="0" smtClean="0">
                <a:latin typeface="標楷體" panose="03000509000000000000" pitchFamily="65" charset="-120"/>
                <a:ea typeface="標楷體" panose="03000509000000000000" pitchFamily="65" charset="-120"/>
              </a:rPr>
              <a:t>本</a:t>
            </a:r>
            <a:r>
              <a:rPr lang="zh-TW" altLang="zh-TW" dirty="0">
                <a:latin typeface="標楷體" panose="03000509000000000000" pitchFamily="65" charset="-120"/>
                <a:ea typeface="標楷體" panose="03000509000000000000" pitchFamily="65" charset="-120"/>
              </a:rPr>
              <a:t>縣產業升級，開發工業區是方法之一</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但</a:t>
            </a:r>
            <a:r>
              <a:rPr lang="zh-TW" altLang="zh-TW" dirty="0">
                <a:latin typeface="標楷體" panose="03000509000000000000" pitchFamily="65" charset="-120"/>
                <a:ea typeface="標楷體" panose="03000509000000000000" pitchFamily="65" charset="-120"/>
              </a:rPr>
              <a:t>後續工業區管理亦是一重要課題。</a:t>
            </a:r>
          </a:p>
          <a:p>
            <a:pPr marL="0" indent="0">
              <a:buNone/>
            </a:pPr>
            <a:r>
              <a:rPr lang="zh-TW" altLang="en-US" dirty="0" smtClean="0">
                <a:latin typeface="標楷體" panose="03000509000000000000" pitchFamily="65" charset="-120"/>
                <a:ea typeface="標楷體" panose="03000509000000000000" pitchFamily="65" charset="-120"/>
              </a:rPr>
              <a:t>二、</a:t>
            </a:r>
            <a:r>
              <a:rPr lang="zh-TW" altLang="zh-TW" dirty="0" smtClean="0">
                <a:latin typeface="標楷體" panose="03000509000000000000" pitchFamily="65" charset="-120"/>
                <a:ea typeface="標楷體" panose="03000509000000000000" pitchFamily="65" charset="-120"/>
              </a:rPr>
              <a:t>園區</a:t>
            </a:r>
            <a:r>
              <a:rPr lang="zh-TW" altLang="zh-TW" dirty="0">
                <a:latin typeface="標楷體" panose="03000509000000000000" pitchFamily="65" charset="-120"/>
                <a:ea typeface="標楷體" panose="03000509000000000000" pitchFamily="65" charset="-120"/>
              </a:rPr>
              <a:t>開發背景及管理方式各有差異，</a:t>
            </a:r>
            <a:r>
              <a:rPr lang="zh-TW" altLang="zh-TW" dirty="0" smtClean="0">
                <a:latin typeface="標楷體" panose="03000509000000000000" pitchFamily="65" charset="-120"/>
                <a:ea typeface="標楷體" panose="03000509000000000000" pitchFamily="65" charset="-120"/>
              </a:rPr>
              <a:t>惟</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如何</a:t>
            </a:r>
            <a:r>
              <a:rPr lang="zh-TW" altLang="zh-TW" dirty="0">
                <a:latin typeface="標楷體" panose="03000509000000000000" pitchFamily="65" charset="-120"/>
                <a:ea typeface="標楷體" panose="03000509000000000000" pitchFamily="65" charset="-120"/>
              </a:rPr>
              <a:t>配合產業需求進而創造本縣經濟</a:t>
            </a:r>
            <a:r>
              <a:rPr lang="zh-TW" altLang="zh-TW" dirty="0" smtClean="0">
                <a:latin typeface="標楷體" panose="03000509000000000000" pitchFamily="65" charset="-120"/>
                <a:ea typeface="標楷體" panose="03000509000000000000" pitchFamily="65" charset="-120"/>
              </a:rPr>
              <a:t>發</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展</a:t>
            </a:r>
            <a:r>
              <a:rPr lang="zh-TW" altLang="zh-TW" dirty="0">
                <a:latin typeface="標楷體" panose="03000509000000000000" pitchFamily="65" charset="-120"/>
                <a:ea typeface="標楷體" panose="03000509000000000000" pitchFamily="65" charset="-120"/>
              </a:rPr>
              <a:t>，亦為工業區服務中心在組織編制</a:t>
            </a:r>
            <a:r>
              <a:rPr lang="zh-TW" altLang="zh-TW" dirty="0" smtClean="0">
                <a:latin typeface="標楷體" panose="03000509000000000000" pitchFamily="65" charset="-120"/>
                <a:ea typeface="標楷體" panose="03000509000000000000" pitchFamily="65" charset="-120"/>
              </a:rPr>
              <a:t>及</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業務</a:t>
            </a:r>
            <a:r>
              <a:rPr lang="zh-TW" altLang="zh-TW" dirty="0">
                <a:latin typeface="標楷體" panose="03000509000000000000" pitchFamily="65" charset="-120"/>
                <a:ea typeface="標楷體" panose="03000509000000000000" pitchFamily="65" charset="-120"/>
              </a:rPr>
              <a:t>工作上的重點。</a:t>
            </a:r>
          </a:p>
          <a:p>
            <a:pPr marL="0" indent="0">
              <a:buNone/>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0A107355-E19E-4D85-B4C7-BB388A0C5CB7}" type="slidenum">
              <a:rPr lang="zh-TW" altLang="en-US" smtClean="0"/>
              <a:pPr>
                <a:defRPr/>
              </a:pPr>
              <a:t>27</a:t>
            </a:fld>
            <a:endParaRPr lang="zh-TW" altLang="en-US"/>
          </a:p>
        </p:txBody>
      </p:sp>
      <p:sp>
        <p:nvSpPr>
          <p:cNvPr id="7" name="投影片編號版面配置區 7"/>
          <p:cNvSpPr txBox="1">
            <a:spLocks/>
          </p:cNvSpPr>
          <p:nvPr/>
        </p:nvSpPr>
        <p:spPr bwMode="auto">
          <a:xfrm>
            <a:off x="6553200" y="6241257"/>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zh-TW"/>
            </a:defPPr>
            <a:lvl1pPr algn="r" rtl="0" fontAlgn="auto">
              <a:spcBef>
                <a:spcPts val="0"/>
              </a:spcBef>
              <a:spcAft>
                <a:spcPts val="0"/>
              </a:spcAft>
              <a:defRPr kumimoji="0"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fontAlgn="base">
              <a:spcBef>
                <a:spcPct val="0"/>
              </a:spcBef>
              <a:spcAft>
                <a:spcPct val="0"/>
              </a:spcAft>
            </a:pPr>
            <a:r>
              <a:rPr lang="en-US" altLang="zh-TW" dirty="0" smtClean="0">
                <a:solidFill>
                  <a:schemeClr val="tx1"/>
                </a:solidFill>
              </a:rPr>
              <a:t>27</a:t>
            </a:r>
            <a:endParaRPr lang="en-US" altLang="zh-TW" dirty="0">
              <a:solidFill>
                <a:schemeClr val="tx1"/>
              </a:solidFill>
            </a:endParaRPr>
          </a:p>
        </p:txBody>
      </p:sp>
    </p:spTree>
    <p:extLst>
      <p:ext uri="{BB962C8B-B14F-4D97-AF65-F5344CB8AC3E}">
        <p14:creationId xmlns:p14="http://schemas.microsoft.com/office/powerpoint/2010/main" val="183698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sp>
        <p:nvSpPr>
          <p:cNvPr id="2" name="標題 1"/>
          <p:cNvSpPr>
            <a:spLocks noGrp="1"/>
          </p:cNvSpPr>
          <p:nvPr>
            <p:ph type="title"/>
          </p:nvPr>
        </p:nvSpPr>
        <p:spPr/>
        <p:txBody>
          <a:bodyPr/>
          <a:lstStyle/>
          <a:p>
            <a:pPr algn="l"/>
            <a:r>
              <a:rPr lang="zh-TW" altLang="en-US" sz="4000" dirty="0" smtClean="0">
                <a:latin typeface="標楷體" panose="03000509000000000000" pitchFamily="65" charset="-120"/>
                <a:ea typeface="標楷體" panose="03000509000000000000" pitchFamily="65" charset="-120"/>
              </a:rPr>
              <a:t>陸、</a:t>
            </a:r>
            <a:r>
              <a:rPr lang="zh-TW" altLang="zh-TW" sz="4000" dirty="0" smtClean="0">
                <a:latin typeface="標楷體" panose="03000509000000000000" pitchFamily="65" charset="-120"/>
                <a:ea typeface="標楷體" panose="03000509000000000000" pitchFamily="65" charset="-120"/>
              </a:rPr>
              <a:t>課</a:t>
            </a:r>
            <a:r>
              <a:rPr lang="zh-TW" altLang="en-US" sz="4000" dirty="0" smtClean="0">
                <a:latin typeface="標楷體" panose="03000509000000000000" pitchFamily="65" charset="-120"/>
                <a:ea typeface="標楷體" panose="03000509000000000000" pitchFamily="65" charset="-120"/>
              </a:rPr>
              <a:t>程</a:t>
            </a:r>
            <a:r>
              <a:rPr lang="zh-TW" altLang="zh-TW" sz="4000" dirty="0" smtClean="0">
                <a:latin typeface="標楷體" panose="03000509000000000000" pitchFamily="65" charset="-120"/>
                <a:ea typeface="標楷體" panose="03000509000000000000" pitchFamily="65" charset="-120"/>
              </a:rPr>
              <a:t>諮詢</a:t>
            </a:r>
            <a:r>
              <a:rPr lang="zh-TW" altLang="en-US" sz="4000" dirty="0" smtClean="0">
                <a:latin typeface="標楷體" panose="03000509000000000000" pitchFamily="65" charset="-120"/>
                <a:ea typeface="標楷體" panose="03000509000000000000" pitchFamily="65" charset="-120"/>
              </a:rPr>
              <a:t>方式</a:t>
            </a:r>
            <a:r>
              <a:rPr lang="zh-TW" altLang="zh-TW" sz="4000" dirty="0" smtClean="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zh-TW" dirty="0" smtClean="0">
                <a:latin typeface="標楷體" panose="03000509000000000000" pitchFamily="65" charset="-120"/>
                <a:ea typeface="標楷體" panose="03000509000000000000" pitchFamily="65" charset="-120"/>
              </a:rPr>
              <a:t>可</a:t>
            </a:r>
            <a:r>
              <a:rPr lang="zh-TW" altLang="zh-TW" dirty="0">
                <a:latin typeface="標楷體" panose="03000509000000000000" pitchFamily="65" charset="-120"/>
                <a:ea typeface="標楷體" panose="03000509000000000000" pitchFamily="65" charset="-120"/>
              </a:rPr>
              <a:t>洽嘉義縣政府經濟發展處開發科</a:t>
            </a:r>
            <a:r>
              <a:rPr lang="en-US" altLang="zh-TW" dirty="0">
                <a:latin typeface="標楷體" panose="03000509000000000000" pitchFamily="65" charset="-120"/>
                <a:ea typeface="標楷體" panose="03000509000000000000" pitchFamily="65" charset="-120"/>
              </a:rPr>
              <a:t>(05-3620123#159</a:t>
            </a:r>
            <a:r>
              <a:rPr lang="zh-TW" altLang="zh-TW"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E-nail</a:t>
            </a:r>
            <a:r>
              <a:rPr lang="zh-TW" altLang="zh-TW" dirty="0">
                <a:latin typeface="標楷體" panose="03000509000000000000" pitchFamily="65" charset="-120"/>
                <a:ea typeface="標楷體" panose="03000509000000000000" pitchFamily="65" charset="-120"/>
              </a:rPr>
              <a:t>：</a:t>
            </a:r>
            <a:r>
              <a:rPr lang="en-US" altLang="zh-TW" u="sng" dirty="0">
                <a:latin typeface="標楷體" panose="03000509000000000000" pitchFamily="65" charset="-120"/>
                <a:ea typeface="標楷體" panose="03000509000000000000" pitchFamily="65" charset="-120"/>
              </a:rPr>
              <a:t>wenjie@mail.cyhg.gov.tw</a:t>
            </a:r>
            <a:r>
              <a:rPr lang="zh-TW" altLang="zh-TW" dirty="0">
                <a:latin typeface="標楷體" panose="03000509000000000000" pitchFamily="65" charset="-120"/>
                <a:ea typeface="標楷體" panose="03000509000000000000" pitchFamily="65" charset="-120"/>
              </a:rPr>
              <a:t>，蘇文傑科長</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或大埔美服務中心</a:t>
            </a:r>
            <a:r>
              <a:rPr lang="en-US" altLang="zh-TW" dirty="0">
                <a:latin typeface="標楷體" panose="03000509000000000000" pitchFamily="65" charset="-120"/>
                <a:ea typeface="標楷體" panose="03000509000000000000" pitchFamily="65" charset="-120"/>
              </a:rPr>
              <a:t>(05-2955640</a:t>
            </a:r>
            <a:r>
              <a:rPr lang="zh-TW" altLang="zh-TW"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E-nail</a:t>
            </a:r>
            <a:r>
              <a:rPr lang="zh-TW" altLang="zh-TW" dirty="0">
                <a:latin typeface="標楷體" panose="03000509000000000000" pitchFamily="65" charset="-120"/>
                <a:ea typeface="標楷體" panose="03000509000000000000" pitchFamily="65" charset="-120"/>
              </a:rPr>
              <a:t>：</a:t>
            </a:r>
            <a:r>
              <a:rPr lang="en-US" altLang="zh-TW" u="sng" dirty="0" smtClean="0">
                <a:latin typeface="標楷體" panose="03000509000000000000" pitchFamily="65" charset="-120"/>
                <a:ea typeface="標楷體" panose="03000509000000000000" pitchFamily="65" charset="-120"/>
              </a:rPr>
              <a:t>james@mail.cyhg.gov.tw</a:t>
            </a:r>
            <a:r>
              <a:rPr lang="zh-TW" altLang="zh-TW" dirty="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林政欣</a:t>
            </a:r>
            <a:r>
              <a:rPr lang="zh-TW" altLang="zh-TW" dirty="0">
                <a:latin typeface="標楷體" panose="03000509000000000000" pitchFamily="65" charset="-120"/>
                <a:ea typeface="標楷體" panose="03000509000000000000" pitchFamily="65" charset="-120"/>
              </a:rPr>
              <a:t>組長，</a:t>
            </a:r>
            <a:r>
              <a:rPr lang="en-US" altLang="zh-TW"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r>
              <a:rPr lang="zh-TW" altLang="zh-TW" dirty="0">
                <a:latin typeface="標楷體" panose="03000509000000000000" pitchFamily="65" charset="-120"/>
                <a:ea typeface="標楷體" panose="03000509000000000000" pitchFamily="65" charset="-120"/>
              </a:rPr>
              <a:t>相關網站：嘉義縣政府工商投資招商網</a:t>
            </a:r>
            <a:r>
              <a:rPr lang="en-US" altLang="zh-TW" u="sng" dirty="0">
                <a:latin typeface="標楷體" panose="03000509000000000000" pitchFamily="65" charset="-120"/>
                <a:ea typeface="標楷體" panose="03000509000000000000" pitchFamily="65" charset="-120"/>
              </a:rPr>
              <a:t>http://</a:t>
            </a:r>
            <a:r>
              <a:rPr lang="en-US" altLang="zh-TW" u="sng" dirty="0" smtClean="0">
                <a:latin typeface="標楷體" panose="03000509000000000000" pitchFamily="65" charset="-120"/>
                <a:ea typeface="標楷體" panose="03000509000000000000" pitchFamily="65" charset="-120"/>
              </a:rPr>
              <a:t>invest.cyhg.gov.tw/chinese/index.aspx</a:t>
            </a:r>
            <a:endParaRPr lang="zh-TW" altLang="zh-TW" u="sng"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0A107355-E19E-4D85-B4C7-BB388A0C5CB7}" type="slidenum">
              <a:rPr lang="zh-TW" altLang="en-US" smtClean="0"/>
              <a:pPr>
                <a:defRPr/>
              </a:pPr>
              <a:t>28</a:t>
            </a:fld>
            <a:endParaRPr lang="zh-TW" altLang="en-US"/>
          </a:p>
        </p:txBody>
      </p:sp>
      <p:sp>
        <p:nvSpPr>
          <p:cNvPr id="6" name="投影片編號版面配置區 7"/>
          <p:cNvSpPr txBox="1">
            <a:spLocks/>
          </p:cNvSpPr>
          <p:nvPr/>
        </p:nvSpPr>
        <p:spPr bwMode="auto">
          <a:xfrm>
            <a:off x="6588224" y="6309320"/>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zh-TW"/>
            </a:defPPr>
            <a:lvl1pPr algn="r" rtl="0" fontAlgn="auto">
              <a:spcBef>
                <a:spcPts val="0"/>
              </a:spcBef>
              <a:spcAft>
                <a:spcPts val="0"/>
              </a:spcAft>
              <a:defRPr kumimoji="0"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fontAlgn="base">
              <a:spcBef>
                <a:spcPct val="0"/>
              </a:spcBef>
              <a:spcAft>
                <a:spcPct val="0"/>
              </a:spcAft>
            </a:pPr>
            <a:r>
              <a:rPr lang="en-US" altLang="zh-TW" dirty="0" smtClean="0">
                <a:solidFill>
                  <a:schemeClr val="tx1"/>
                </a:solidFill>
              </a:rPr>
              <a:t>28</a:t>
            </a:r>
            <a:endParaRPr lang="en-US" altLang="zh-TW" dirty="0">
              <a:solidFill>
                <a:schemeClr val="tx1"/>
              </a:solidFill>
            </a:endParaRPr>
          </a:p>
        </p:txBody>
      </p:sp>
    </p:spTree>
    <p:extLst>
      <p:ext uri="{BB962C8B-B14F-4D97-AF65-F5344CB8AC3E}">
        <p14:creationId xmlns:p14="http://schemas.microsoft.com/office/powerpoint/2010/main" val="4072038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76B58FEE-51D5-465B-BCD0-C0C898A92C54}" type="slidenum">
              <a:rPr lang="zh-TW" altLang="en-US" smtClean="0"/>
              <a:pPr>
                <a:defRPr/>
              </a:pPr>
              <a:t>29</a:t>
            </a:fld>
            <a:endParaRPr lang="zh-TW" altLang="en-US"/>
          </a:p>
        </p:txBody>
      </p:sp>
      <p:sp>
        <p:nvSpPr>
          <p:cNvPr id="7" name="標題 1"/>
          <p:cNvSpPr txBox="1">
            <a:spLocks/>
          </p:cNvSpPr>
          <p:nvPr/>
        </p:nvSpPr>
        <p:spPr>
          <a:xfrm>
            <a:off x="457200" y="413792"/>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a:r>
              <a:rPr kumimoji="0" lang="zh-TW" altLang="en-US" sz="4000" dirty="0">
                <a:latin typeface="標楷體" panose="03000509000000000000" pitchFamily="65" charset="-120"/>
                <a:ea typeface="標楷體" panose="03000509000000000000" pitchFamily="65" charset="-120"/>
              </a:rPr>
              <a:t>柒</a:t>
            </a:r>
            <a:r>
              <a:rPr kumimoji="0" lang="zh-TW" altLang="en-US" sz="4000" dirty="0" smtClean="0">
                <a:latin typeface="標楷體" panose="03000509000000000000" pitchFamily="65" charset="-120"/>
                <a:ea typeface="標楷體" panose="03000509000000000000" pitchFamily="65" charset="-120"/>
              </a:rPr>
              <a:t>、參考資料</a:t>
            </a:r>
            <a:r>
              <a:rPr kumimoji="0" lang="zh-TW" altLang="zh-TW" sz="4000" dirty="0" smtClean="0">
                <a:latin typeface="標楷體" panose="03000509000000000000" pitchFamily="65" charset="-120"/>
                <a:ea typeface="標楷體" panose="03000509000000000000" pitchFamily="65" charset="-120"/>
              </a:rPr>
              <a:t>：</a:t>
            </a:r>
            <a:endParaRPr kumimoji="0" lang="zh-TW" altLang="en-US" sz="4000" dirty="0">
              <a:latin typeface="標楷體" panose="03000509000000000000" pitchFamily="65" charset="-120"/>
              <a:ea typeface="標楷體" panose="03000509000000000000" pitchFamily="65" charset="-120"/>
            </a:endParaRPr>
          </a:p>
        </p:txBody>
      </p:sp>
      <p:sp>
        <p:nvSpPr>
          <p:cNvPr id="8" name="文字方塊 7"/>
          <p:cNvSpPr txBox="1"/>
          <p:nvPr/>
        </p:nvSpPr>
        <p:spPr>
          <a:xfrm>
            <a:off x="755576" y="1364404"/>
            <a:ext cx="7890048" cy="5509200"/>
          </a:xfrm>
          <a:prstGeom prst="rect">
            <a:avLst/>
          </a:prstGeom>
          <a:noFill/>
        </p:spPr>
        <p:txBody>
          <a:bodyPr wrap="square" rtlCol="0">
            <a:spAutoFit/>
          </a:bodyPr>
          <a:lstStyle/>
          <a:p>
            <a:r>
              <a:rPr lang="en-US" altLang="zh-TW" sz="2000" dirty="0"/>
              <a:t>1.http://www.cyhg.gov.tw/</a:t>
            </a:r>
            <a:endParaRPr lang="zh-TW" altLang="zh-TW" sz="2000" dirty="0"/>
          </a:p>
          <a:p>
            <a:pPr marL="180975" indent="-180975"/>
            <a:r>
              <a:rPr lang="en-US" altLang="zh-TW" sz="2000" dirty="0"/>
              <a:t>2.https://</a:t>
            </a:r>
            <a:r>
              <a:rPr lang="en-US" altLang="zh-TW" sz="2000" dirty="0" smtClean="0"/>
              <a:t>zh.wikipedia.org/</a:t>
            </a:r>
            <a:r>
              <a:rPr lang="en-US" altLang="zh-TW" sz="2000" dirty="0" err="1" smtClean="0"/>
              <a:t>zhtw</a:t>
            </a:r>
            <a:r>
              <a:rPr lang="en-US" altLang="zh-TW" sz="2000" dirty="0" smtClean="0"/>
              <a:t>/%E5%98%89%E7%BE%A9%E7%B8%A3</a:t>
            </a:r>
            <a:endParaRPr lang="zh-TW" altLang="zh-TW" sz="2000" dirty="0" smtClean="0"/>
          </a:p>
          <a:p>
            <a:pPr marL="180975" indent="-180975"/>
            <a:r>
              <a:rPr lang="en-US" altLang="zh-TW" sz="2000" dirty="0"/>
              <a:t>3.http://www.cy-idipc.org.tw/about.php</a:t>
            </a:r>
            <a:endParaRPr lang="zh-TW" altLang="zh-TW" sz="2000" dirty="0"/>
          </a:p>
          <a:p>
            <a:pPr marL="180975" indent="-180975"/>
            <a:r>
              <a:rPr lang="en-US" altLang="zh-TW" sz="2000" dirty="0"/>
              <a:t>4.https</a:t>
            </a:r>
            <a:r>
              <a:rPr lang="en-US" altLang="zh-TW" sz="2000" dirty="0"/>
              <a:t>://zh.wikipedia.org/</a:t>
            </a:r>
            <a:r>
              <a:rPr lang="en-US" altLang="zh-TW" sz="2000" dirty="0" err="1"/>
              <a:t>zh-tw</a:t>
            </a:r>
            <a:r>
              <a:rPr lang="en-US" altLang="zh-TW" sz="2000" dirty="0"/>
              <a:t>/%E5%8F%B0%E7%81%A3%E7%A7%91%E5%AD%B8%E5%9C%92%E5%8D%80%E5%88%97%E8%A1%A8</a:t>
            </a:r>
            <a:endParaRPr lang="zh-TW" altLang="zh-TW" sz="2000" dirty="0"/>
          </a:p>
          <a:p>
            <a:pPr marL="180975" indent="-180975"/>
            <a:r>
              <a:rPr lang="en-US" altLang="zh-TW" sz="2000" dirty="0"/>
              <a:t>5.http://www.moeaidb.gov.tw/iphw/jiatai/#</a:t>
            </a:r>
            <a:endParaRPr lang="zh-TW" altLang="zh-TW" sz="2000" dirty="0"/>
          </a:p>
          <a:p>
            <a:pPr marL="180975" indent="-180975"/>
            <a:r>
              <a:rPr lang="en-US" altLang="zh-TW" sz="2000" dirty="0"/>
              <a:t>6.http://www.moeaidb.gov.tw/iphw/minsyong/</a:t>
            </a:r>
            <a:endParaRPr lang="zh-TW" altLang="zh-TW" sz="2000" dirty="0"/>
          </a:p>
          <a:p>
            <a:pPr marL="180975" indent="-180975"/>
            <a:r>
              <a:rPr lang="en-US" altLang="zh-TW" sz="2000" dirty="0"/>
              <a:t>7.http://www.moeaidb.gov.tw/iphw/puzih/</a:t>
            </a:r>
            <a:endParaRPr lang="zh-TW" altLang="zh-TW" sz="2000" dirty="0"/>
          </a:p>
          <a:p>
            <a:pPr marL="180975" indent="-180975"/>
            <a:r>
              <a:rPr lang="en-US" altLang="zh-TW" sz="2000" dirty="0"/>
              <a:t>8. </a:t>
            </a:r>
            <a:r>
              <a:rPr lang="zh-TW" altLang="zh-TW" sz="2000" dirty="0"/>
              <a:t>中興工程顧問股份有限公司，嘉義大埔美智慧型工業園區後期</a:t>
            </a:r>
            <a:r>
              <a:rPr lang="en-US" altLang="zh-TW" sz="2000" dirty="0"/>
              <a:t>I</a:t>
            </a:r>
            <a:r>
              <a:rPr lang="zh-TW" altLang="zh-TW" sz="2000" dirty="0"/>
              <a:t>區開發區第一次變更可行性規劃暨細部計畫書，</a:t>
            </a:r>
            <a:r>
              <a:rPr lang="en-US" altLang="zh-TW" sz="2000" dirty="0"/>
              <a:t>2013</a:t>
            </a:r>
            <a:r>
              <a:rPr lang="zh-TW" altLang="zh-TW" sz="2000" dirty="0"/>
              <a:t>年</a:t>
            </a:r>
            <a:r>
              <a:rPr lang="en-US" altLang="zh-TW" sz="2000" dirty="0"/>
              <a:t>7</a:t>
            </a:r>
            <a:r>
              <a:rPr lang="zh-TW" altLang="zh-TW" sz="2000" dirty="0"/>
              <a:t>月。</a:t>
            </a:r>
          </a:p>
          <a:p>
            <a:pPr marL="180975" indent="-180975"/>
            <a:r>
              <a:rPr lang="en-US" altLang="zh-TW" sz="2000" dirty="0"/>
              <a:t>9. </a:t>
            </a:r>
            <a:r>
              <a:rPr lang="zh-TW" altLang="zh-TW" sz="2000" dirty="0"/>
              <a:t>中泱工程顧問股份有限公司，嘉義縣馬稠後工業區開發計畫變更可行性規劃報告暨第一期開發細部計畫書（定稿本），</a:t>
            </a:r>
            <a:r>
              <a:rPr lang="en-US" altLang="zh-TW" sz="2000" dirty="0"/>
              <a:t>2010</a:t>
            </a:r>
            <a:r>
              <a:rPr lang="zh-TW" altLang="zh-TW" sz="2000" dirty="0"/>
              <a:t>年</a:t>
            </a:r>
            <a:r>
              <a:rPr lang="en-US" altLang="zh-TW" sz="2000" dirty="0"/>
              <a:t>7</a:t>
            </a:r>
            <a:r>
              <a:rPr lang="zh-TW" altLang="zh-TW" sz="2000" dirty="0"/>
              <a:t>月。</a:t>
            </a:r>
          </a:p>
          <a:p>
            <a:pPr marL="180975" indent="-180975"/>
            <a:r>
              <a:rPr lang="en-US" altLang="zh-TW" sz="2000" dirty="0"/>
              <a:t>10. </a:t>
            </a:r>
            <a:r>
              <a:rPr lang="zh-TW" altLang="zh-TW" sz="2000" dirty="0"/>
              <a:t>嘉天工程顧問有限公司，嘉義大埔美智慧型工業園區後期</a:t>
            </a:r>
            <a:r>
              <a:rPr lang="en-US" altLang="zh-TW" sz="2000" dirty="0"/>
              <a:t>Ι</a:t>
            </a:r>
            <a:r>
              <a:rPr lang="zh-TW" altLang="zh-TW" sz="2000" dirty="0"/>
              <a:t>區開發、出售</a:t>
            </a:r>
            <a:r>
              <a:rPr lang="en-US" altLang="zh-TW" sz="2000" dirty="0"/>
              <a:t>(</a:t>
            </a:r>
            <a:r>
              <a:rPr lang="zh-TW" altLang="zh-TW" sz="2000" dirty="0"/>
              <a:t>租</a:t>
            </a:r>
            <a:r>
              <a:rPr lang="en-US" altLang="zh-TW" sz="2000" dirty="0"/>
              <a:t>)</a:t>
            </a:r>
            <a:r>
              <a:rPr lang="zh-TW" altLang="zh-TW" sz="2000" dirty="0"/>
              <a:t>及管理案設置營運管理組織探討，</a:t>
            </a:r>
            <a:r>
              <a:rPr lang="en-US" altLang="zh-TW" sz="2000" dirty="0"/>
              <a:t>2012</a:t>
            </a:r>
            <a:r>
              <a:rPr lang="zh-TW" altLang="zh-TW" sz="2000" dirty="0"/>
              <a:t>年</a:t>
            </a:r>
            <a:r>
              <a:rPr lang="en-US" altLang="zh-TW" sz="2000" dirty="0"/>
              <a:t>8</a:t>
            </a:r>
            <a:r>
              <a:rPr lang="zh-TW" altLang="zh-TW" sz="2000" dirty="0"/>
              <a:t>月。</a:t>
            </a:r>
          </a:p>
          <a:p>
            <a:endParaRPr lang="zh-TW" altLang="en-US" sz="3200" dirty="0"/>
          </a:p>
        </p:txBody>
      </p:sp>
      <p:sp>
        <p:nvSpPr>
          <p:cNvPr id="10" name="投影片編號版面配置區 7"/>
          <p:cNvSpPr txBox="1">
            <a:spLocks/>
          </p:cNvSpPr>
          <p:nvPr/>
        </p:nvSpPr>
        <p:spPr bwMode="auto">
          <a:xfrm>
            <a:off x="6588224" y="6165304"/>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zh-TW"/>
            </a:defPPr>
            <a:lvl1pPr algn="r" rtl="0" fontAlgn="auto">
              <a:spcBef>
                <a:spcPts val="0"/>
              </a:spcBef>
              <a:spcAft>
                <a:spcPts val="0"/>
              </a:spcAft>
              <a:defRPr kumimoji="0"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fontAlgn="base">
              <a:spcBef>
                <a:spcPct val="0"/>
              </a:spcBef>
              <a:spcAft>
                <a:spcPct val="0"/>
              </a:spcAft>
            </a:pPr>
            <a:r>
              <a:rPr lang="en-US" altLang="zh-TW" dirty="0" smtClean="0">
                <a:solidFill>
                  <a:schemeClr val="tx1"/>
                </a:solidFill>
              </a:rPr>
              <a:t>29</a:t>
            </a:r>
            <a:endParaRPr lang="en-US" altLang="zh-TW" dirty="0">
              <a:solidFill>
                <a:schemeClr val="tx1"/>
              </a:solidFill>
            </a:endParaRPr>
          </a:p>
        </p:txBody>
      </p:sp>
    </p:spTree>
    <p:extLst>
      <p:ext uri="{BB962C8B-B14F-4D97-AF65-F5344CB8AC3E}">
        <p14:creationId xmlns:p14="http://schemas.microsoft.com/office/powerpoint/2010/main" val="2879678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adminpc\Desktop\105年度縣政人才培訓躍升計畫\1050601專題成果數位教材製作教學\11簡報母片\第一組母片.PNG"/>
          <p:cNvPicPr>
            <a:picLocks noChangeAspect="1" noChangeArrowheads="1"/>
          </p:cNvPicPr>
          <p:nvPr/>
        </p:nvPicPr>
        <p:blipFill>
          <a:blip r:embed="rId3"/>
          <a:srcRect/>
          <a:stretch>
            <a:fillRect/>
          </a:stretch>
        </p:blipFill>
        <p:spPr bwMode="auto">
          <a:xfrm>
            <a:off x="1588" y="1588"/>
            <a:ext cx="9142412" cy="6856412"/>
          </a:xfrm>
          <a:prstGeom prst="rect">
            <a:avLst/>
          </a:prstGeom>
          <a:noFill/>
          <a:ln w="9525">
            <a:noFill/>
            <a:miter lim="800000"/>
            <a:headEnd/>
            <a:tailEnd/>
          </a:ln>
        </p:spPr>
      </p:pic>
      <p:sp>
        <p:nvSpPr>
          <p:cNvPr id="30" name="文字方塊 15"/>
          <p:cNvSpPr txBox="1">
            <a:spLocks noChangeArrowheads="1"/>
          </p:cNvSpPr>
          <p:nvPr/>
        </p:nvSpPr>
        <p:spPr bwMode="auto">
          <a:xfrm>
            <a:off x="3276600" y="333375"/>
            <a:ext cx="2519363" cy="707886"/>
          </a:xfrm>
          <a:prstGeom prst="rect">
            <a:avLst/>
          </a:prstGeom>
          <a:noFill/>
          <a:ln w="9525">
            <a:noFill/>
            <a:miter lim="800000"/>
            <a:headEnd/>
            <a:tailEnd/>
          </a:ln>
        </p:spPr>
        <p:txBody>
          <a:bodyPr>
            <a:spAutoFit/>
          </a:bodyPr>
          <a:lstStyle/>
          <a:p>
            <a:r>
              <a:rPr kumimoji="0" lang="zh-TW" altLang="en-US" sz="4000" dirty="0" smtClean="0">
                <a:latin typeface="標楷體" pitchFamily="65" charset="-120"/>
                <a:ea typeface="標楷體" pitchFamily="65" charset="-120"/>
              </a:rPr>
              <a:t>教學對象</a:t>
            </a:r>
            <a:endParaRPr kumimoji="0" lang="zh-TW" altLang="en-US" sz="4000" dirty="0">
              <a:latin typeface="標楷體" pitchFamily="65" charset="-120"/>
              <a:ea typeface="標楷體" pitchFamily="65" charset="-120"/>
            </a:endParaRPr>
          </a:p>
        </p:txBody>
      </p:sp>
      <p:sp>
        <p:nvSpPr>
          <p:cNvPr id="2" name="文字方塊 1"/>
          <p:cNvSpPr txBox="1"/>
          <p:nvPr/>
        </p:nvSpPr>
        <p:spPr>
          <a:xfrm>
            <a:off x="1043608" y="1916832"/>
            <a:ext cx="7200800" cy="2246769"/>
          </a:xfrm>
          <a:prstGeom prst="rect">
            <a:avLst/>
          </a:prstGeom>
          <a:noFill/>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本課程適用對象：</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一、政府機關公務人員。</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二、初任或不熟悉嘉義縣工業園區發展及管</a:t>
            </a:r>
            <a:endParaRPr lang="en-US" altLang="zh-TW" sz="28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理之相關承辦人員。</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三、對大埔美精密機械園區有興趣之民眾。</a:t>
            </a:r>
            <a:endParaRPr lang="zh-TW" altLang="en-US" sz="28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0A107355-E19E-4D85-B4C7-BB388A0C5CB7}" type="slidenum">
              <a:rPr lang="zh-TW" altLang="en-US" smtClean="0"/>
              <a:pPr>
                <a:defRPr/>
              </a:pPr>
              <a:t>3</a:t>
            </a:fld>
            <a:endParaRPr lang="zh-TW" altLang="en-US"/>
          </a:p>
        </p:txBody>
      </p:sp>
      <p:sp>
        <p:nvSpPr>
          <p:cNvPr id="6" name="投影片編號版面配置區 7"/>
          <p:cNvSpPr txBox="1">
            <a:spLocks/>
          </p:cNvSpPr>
          <p:nvPr/>
        </p:nvSpPr>
        <p:spPr bwMode="auto">
          <a:xfrm>
            <a:off x="6588224" y="6237312"/>
            <a:ext cx="2133600" cy="365125"/>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defPPr>
              <a:defRPr lang="zh-TW"/>
            </a:defPPr>
            <a:lvl1pPr algn="r" rtl="0" fontAlgn="auto">
              <a:spcBef>
                <a:spcPts val="0"/>
              </a:spcBef>
              <a:spcAft>
                <a:spcPts val="0"/>
              </a:spcAft>
              <a:defRPr kumimoji="0"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fontAlgn="base">
              <a:spcBef>
                <a:spcPct val="0"/>
              </a:spcBef>
              <a:spcAft>
                <a:spcPct val="0"/>
              </a:spcAft>
            </a:pPr>
            <a:r>
              <a:rPr lang="en-US" altLang="zh-TW" dirty="0" smtClean="0">
                <a:solidFill>
                  <a:schemeClr val="tx1"/>
                </a:solidFill>
              </a:rPr>
              <a:t>3</a:t>
            </a:r>
            <a:endParaRPr lang="en-US" altLang="zh-TW" dirty="0">
              <a:solidFill>
                <a:schemeClr val="tx1"/>
              </a:solidFill>
            </a:endParaRPr>
          </a:p>
        </p:txBody>
      </p:sp>
    </p:spTree>
    <p:extLst>
      <p:ext uri="{BB962C8B-B14F-4D97-AF65-F5344CB8AC3E}">
        <p14:creationId xmlns:p14="http://schemas.microsoft.com/office/powerpoint/2010/main" val="1611865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adminpc\Desktop\105年度縣政人才培訓躍升計畫\1050601專題成果數位教材製作教學\11簡報母片\第一組母片.PNG"/>
          <p:cNvPicPr>
            <a:picLocks noChangeAspect="1" noChangeArrowheads="1"/>
          </p:cNvPicPr>
          <p:nvPr/>
        </p:nvPicPr>
        <p:blipFill>
          <a:blip r:embed="rId3"/>
          <a:srcRect/>
          <a:stretch>
            <a:fillRect/>
          </a:stretch>
        </p:blipFill>
        <p:spPr bwMode="auto">
          <a:xfrm>
            <a:off x="1588" y="1588"/>
            <a:ext cx="9142412" cy="6856412"/>
          </a:xfrm>
          <a:prstGeom prst="rect">
            <a:avLst/>
          </a:prstGeom>
          <a:noFill/>
          <a:ln w="9525">
            <a:noFill/>
            <a:miter lim="800000"/>
            <a:headEnd/>
            <a:tailEnd/>
          </a:ln>
        </p:spPr>
      </p:pic>
      <p:sp>
        <p:nvSpPr>
          <p:cNvPr id="17410" name="文字方塊 15"/>
          <p:cNvSpPr txBox="1">
            <a:spLocks noChangeArrowheads="1"/>
          </p:cNvSpPr>
          <p:nvPr/>
        </p:nvSpPr>
        <p:spPr bwMode="auto">
          <a:xfrm>
            <a:off x="3276600" y="274290"/>
            <a:ext cx="2519363" cy="706438"/>
          </a:xfrm>
          <a:prstGeom prst="rect">
            <a:avLst/>
          </a:prstGeom>
          <a:noFill/>
          <a:ln w="9525">
            <a:noFill/>
            <a:miter lim="800000"/>
            <a:headEnd/>
            <a:tailEnd/>
          </a:ln>
        </p:spPr>
        <p:txBody>
          <a:bodyPr>
            <a:spAutoFit/>
          </a:bodyPr>
          <a:lstStyle/>
          <a:p>
            <a:r>
              <a:rPr kumimoji="0" lang="zh-TW" altLang="en-US" sz="4000" dirty="0" smtClean="0">
                <a:latin typeface="標楷體" pitchFamily="65" charset="-120"/>
                <a:ea typeface="標楷體" pitchFamily="65" charset="-120"/>
              </a:rPr>
              <a:t>講</a:t>
            </a:r>
            <a:r>
              <a:rPr kumimoji="0" lang="zh-TW" altLang="en-US" sz="4000" dirty="0">
                <a:latin typeface="標楷體" pitchFamily="65" charset="-120"/>
                <a:ea typeface="標楷體" pitchFamily="65" charset="-120"/>
              </a:rPr>
              <a:t>授</a:t>
            </a:r>
            <a:r>
              <a:rPr kumimoji="0" lang="zh-TW" altLang="en-US" sz="4000" dirty="0" smtClean="0">
                <a:latin typeface="標楷體" pitchFamily="65" charset="-120"/>
                <a:ea typeface="標楷體" pitchFamily="65" charset="-120"/>
              </a:rPr>
              <a:t>大綱</a:t>
            </a:r>
            <a:endParaRPr kumimoji="0" lang="zh-TW" altLang="en-US" sz="4000" dirty="0">
              <a:latin typeface="標楷體" pitchFamily="65" charset="-120"/>
              <a:ea typeface="標楷體" pitchFamily="65" charset="-120"/>
            </a:endParaRPr>
          </a:p>
        </p:txBody>
      </p:sp>
      <p:sp>
        <p:nvSpPr>
          <p:cNvPr id="6" name="Rectangle 4"/>
          <p:cNvSpPr>
            <a:spLocks noChangeArrowheads="1"/>
          </p:cNvSpPr>
          <p:nvPr/>
        </p:nvSpPr>
        <p:spPr bwMode="auto">
          <a:xfrm>
            <a:off x="1116013" y="2073052"/>
            <a:ext cx="720725" cy="439737"/>
          </a:xfrm>
          <a:prstGeom prst="rect">
            <a:avLst/>
          </a:prstGeom>
          <a:solidFill>
            <a:srgbClr val="643C64"/>
          </a:solidFill>
          <a:ln w="9525" algn="ctr">
            <a:noFill/>
            <a:miter lim="800000"/>
            <a:headEnd/>
            <a:tailEnd/>
          </a:ln>
          <a:effectLst>
            <a:outerShdw dist="71842" dir="2700000" algn="ctr" rotWithShape="0">
              <a:srgbClr val="660066">
                <a:alpha val="50000"/>
              </a:srgbClr>
            </a:outerShdw>
          </a:effectLst>
        </p:spPr>
        <p:txBody>
          <a:bodyPr wrap="none" anchor="ctr"/>
          <a:lstStyle/>
          <a:p>
            <a:pPr algn="ctr" fontAlgn="auto">
              <a:spcBef>
                <a:spcPts val="0"/>
              </a:spcBef>
              <a:spcAft>
                <a:spcPts val="0"/>
              </a:spcAft>
              <a:defRPr/>
            </a:pPr>
            <a:r>
              <a:rPr kumimoji="0" lang="zh-TW" altLang="en-US" sz="2800" b="1" dirty="0" smtClean="0">
                <a:solidFill>
                  <a:schemeClr val="bg1"/>
                </a:solidFill>
                <a:latin typeface="+mn-lt"/>
                <a:ea typeface="標楷體" pitchFamily="65" charset="-120"/>
                <a:cs typeface="Arial" charset="0"/>
              </a:rPr>
              <a:t>貳</a:t>
            </a:r>
            <a:endParaRPr kumimoji="0" lang="en-US" altLang="ja-JP" sz="2800" b="1" dirty="0">
              <a:solidFill>
                <a:schemeClr val="bg1"/>
              </a:solidFill>
              <a:latin typeface="+mn-lt"/>
              <a:ea typeface="標楷體" pitchFamily="65" charset="-120"/>
              <a:cs typeface="Arial" charset="0"/>
            </a:endParaRPr>
          </a:p>
        </p:txBody>
      </p:sp>
      <p:sp>
        <p:nvSpPr>
          <p:cNvPr id="7" name="Rectangle 5"/>
          <p:cNvSpPr>
            <a:spLocks noChangeArrowheads="1"/>
          </p:cNvSpPr>
          <p:nvPr/>
        </p:nvSpPr>
        <p:spPr bwMode="auto">
          <a:xfrm>
            <a:off x="1836738" y="2073052"/>
            <a:ext cx="6337300" cy="439737"/>
          </a:xfrm>
          <a:prstGeom prst="rect">
            <a:avLst/>
          </a:prstGeom>
          <a:solidFill>
            <a:srgbClr val="F7C1F7"/>
          </a:solidFill>
          <a:ln w="9525" algn="ctr">
            <a:noFill/>
            <a:miter lim="800000"/>
            <a:headEnd/>
            <a:tailEnd/>
          </a:ln>
          <a:effectLst>
            <a:outerShdw dist="71842" dir="2700000" algn="ctr" rotWithShape="0">
              <a:srgbClr val="660066">
                <a:alpha val="50000"/>
              </a:srgbClr>
            </a:outerShdw>
          </a:effectLst>
        </p:spPr>
        <p:txBody>
          <a:bodyPr wrap="none" anchor="ctr"/>
          <a:lstStyle/>
          <a:p>
            <a:pPr fontAlgn="auto">
              <a:spcBef>
                <a:spcPts val="0"/>
              </a:spcBef>
              <a:spcAft>
                <a:spcPts val="0"/>
              </a:spcAft>
              <a:defRPr/>
            </a:pPr>
            <a:r>
              <a:rPr kumimoji="0" lang="zh-TW" altLang="en-US" sz="2800" dirty="0">
                <a:latin typeface="+mn-lt"/>
                <a:ea typeface="標楷體" pitchFamily="65" charset="-120"/>
              </a:rPr>
              <a:t>嘉義縣工業區簡介</a:t>
            </a:r>
            <a:endParaRPr kumimoji="0" lang="zh-TW" altLang="zh-TW" sz="2800" dirty="0">
              <a:latin typeface="+mn-lt"/>
              <a:ea typeface="標楷體" pitchFamily="65" charset="-120"/>
            </a:endParaRPr>
          </a:p>
        </p:txBody>
      </p:sp>
      <p:sp>
        <p:nvSpPr>
          <p:cNvPr id="8" name="Rectangle 6"/>
          <p:cNvSpPr>
            <a:spLocks noChangeArrowheads="1"/>
          </p:cNvSpPr>
          <p:nvPr/>
        </p:nvSpPr>
        <p:spPr bwMode="auto">
          <a:xfrm>
            <a:off x="1116013" y="2793132"/>
            <a:ext cx="720725" cy="439737"/>
          </a:xfrm>
          <a:prstGeom prst="rect">
            <a:avLst/>
          </a:prstGeom>
          <a:solidFill>
            <a:srgbClr val="643C64"/>
          </a:solidFill>
          <a:ln w="9525" algn="ctr">
            <a:noFill/>
            <a:miter lim="800000"/>
            <a:headEnd/>
            <a:tailEnd/>
          </a:ln>
          <a:effectLst>
            <a:outerShdw dist="71842" dir="2700000" algn="ctr" rotWithShape="0">
              <a:srgbClr val="660066">
                <a:alpha val="50000"/>
              </a:srgbClr>
            </a:outerShdw>
          </a:effectLst>
        </p:spPr>
        <p:txBody>
          <a:bodyPr wrap="none" anchor="ctr"/>
          <a:lstStyle/>
          <a:p>
            <a:pPr algn="ctr" fontAlgn="auto">
              <a:spcBef>
                <a:spcPts val="0"/>
              </a:spcBef>
              <a:spcAft>
                <a:spcPts val="0"/>
              </a:spcAft>
              <a:defRPr/>
            </a:pPr>
            <a:r>
              <a:rPr kumimoji="0" lang="zh-TW" altLang="en-US" sz="2800" b="1" dirty="0">
                <a:solidFill>
                  <a:schemeClr val="bg1"/>
                </a:solidFill>
                <a:latin typeface="+mn-lt"/>
                <a:ea typeface="標楷體" pitchFamily="65" charset="-120"/>
                <a:cs typeface="Arial" charset="0"/>
              </a:rPr>
              <a:t>叁</a:t>
            </a:r>
            <a:endParaRPr kumimoji="0" lang="en-US" altLang="ja-JP" sz="2800" b="1" dirty="0">
              <a:solidFill>
                <a:schemeClr val="bg1"/>
              </a:solidFill>
              <a:latin typeface="+mn-lt"/>
              <a:ea typeface="標楷體" pitchFamily="65" charset="-120"/>
              <a:cs typeface="Arial" charset="0"/>
            </a:endParaRPr>
          </a:p>
        </p:txBody>
      </p:sp>
      <p:sp>
        <p:nvSpPr>
          <p:cNvPr id="9" name="Rectangle 7"/>
          <p:cNvSpPr>
            <a:spLocks noChangeArrowheads="1"/>
          </p:cNvSpPr>
          <p:nvPr/>
        </p:nvSpPr>
        <p:spPr bwMode="auto">
          <a:xfrm>
            <a:off x="1836738" y="2793132"/>
            <a:ext cx="6337300" cy="439737"/>
          </a:xfrm>
          <a:prstGeom prst="rect">
            <a:avLst/>
          </a:prstGeom>
          <a:solidFill>
            <a:srgbClr val="F7C1F7"/>
          </a:solidFill>
          <a:ln w="9525" algn="ctr">
            <a:noFill/>
            <a:miter lim="800000"/>
            <a:headEnd/>
            <a:tailEnd/>
          </a:ln>
          <a:effectLst>
            <a:outerShdw dist="71842" dir="2700000" algn="ctr" rotWithShape="0">
              <a:srgbClr val="660066">
                <a:alpha val="50000"/>
              </a:srgbClr>
            </a:outerShdw>
          </a:effectLst>
        </p:spPr>
        <p:txBody>
          <a:bodyPr wrap="none" anchor="ctr"/>
          <a:lstStyle/>
          <a:p>
            <a:pPr fontAlgn="auto">
              <a:spcBef>
                <a:spcPts val="0"/>
              </a:spcBef>
              <a:spcAft>
                <a:spcPts val="0"/>
              </a:spcAft>
              <a:defRPr/>
            </a:pPr>
            <a:r>
              <a:rPr kumimoji="0" lang="zh-TW" altLang="en-US" sz="2800" dirty="0">
                <a:latin typeface="+mn-lt"/>
                <a:ea typeface="標楷體" pitchFamily="65" charset="-120"/>
              </a:rPr>
              <a:t>大埔美精密機械園區開發</a:t>
            </a:r>
            <a:endParaRPr kumimoji="0" lang="zh-TW" altLang="zh-TW" sz="2800" dirty="0">
              <a:latin typeface="+mn-lt"/>
              <a:ea typeface="標楷體" pitchFamily="65" charset="-120"/>
            </a:endParaRPr>
          </a:p>
        </p:txBody>
      </p:sp>
      <p:sp>
        <p:nvSpPr>
          <p:cNvPr id="10" name="Rectangle 8"/>
          <p:cNvSpPr>
            <a:spLocks noChangeArrowheads="1"/>
          </p:cNvSpPr>
          <p:nvPr/>
        </p:nvSpPr>
        <p:spPr bwMode="auto">
          <a:xfrm>
            <a:off x="1116013" y="4234879"/>
            <a:ext cx="720725" cy="438150"/>
          </a:xfrm>
          <a:prstGeom prst="rect">
            <a:avLst/>
          </a:prstGeom>
          <a:solidFill>
            <a:srgbClr val="643C64"/>
          </a:solidFill>
          <a:ln w="9525" algn="ctr">
            <a:noFill/>
            <a:miter lim="800000"/>
            <a:headEnd/>
            <a:tailEnd/>
          </a:ln>
          <a:effectLst>
            <a:outerShdw dist="71842" dir="2700000" algn="ctr" rotWithShape="0">
              <a:srgbClr val="660066">
                <a:alpha val="50000"/>
              </a:srgbClr>
            </a:outerShdw>
          </a:effectLst>
        </p:spPr>
        <p:txBody>
          <a:bodyPr wrap="none" anchor="ctr"/>
          <a:lstStyle/>
          <a:p>
            <a:pPr algn="ctr" fontAlgn="auto">
              <a:spcBef>
                <a:spcPts val="0"/>
              </a:spcBef>
              <a:spcAft>
                <a:spcPts val="0"/>
              </a:spcAft>
              <a:defRPr/>
            </a:pPr>
            <a:r>
              <a:rPr kumimoji="0" lang="zh-TW" altLang="en-US" sz="2800" b="1" dirty="0">
                <a:solidFill>
                  <a:schemeClr val="bg1"/>
                </a:solidFill>
                <a:latin typeface="+mn-lt"/>
                <a:ea typeface="標楷體" pitchFamily="65" charset="-120"/>
                <a:cs typeface="Arial" charset="0"/>
              </a:rPr>
              <a:t>伍</a:t>
            </a:r>
            <a:endParaRPr kumimoji="0" lang="en-US" altLang="ja-JP" sz="2800" b="1" dirty="0">
              <a:solidFill>
                <a:schemeClr val="bg1"/>
              </a:solidFill>
              <a:latin typeface="+mn-lt"/>
              <a:ea typeface="標楷體" pitchFamily="65" charset="-120"/>
              <a:cs typeface="Arial" charset="0"/>
            </a:endParaRPr>
          </a:p>
        </p:txBody>
      </p:sp>
      <p:sp>
        <p:nvSpPr>
          <p:cNvPr id="11" name="Rectangle 9"/>
          <p:cNvSpPr>
            <a:spLocks noChangeArrowheads="1"/>
          </p:cNvSpPr>
          <p:nvPr/>
        </p:nvSpPr>
        <p:spPr bwMode="auto">
          <a:xfrm>
            <a:off x="1836738" y="4234879"/>
            <a:ext cx="6337300" cy="438150"/>
          </a:xfrm>
          <a:prstGeom prst="rect">
            <a:avLst/>
          </a:prstGeom>
          <a:solidFill>
            <a:srgbClr val="F7C1F7"/>
          </a:solidFill>
          <a:ln w="9525" algn="ctr">
            <a:noFill/>
            <a:miter lim="800000"/>
            <a:headEnd/>
            <a:tailEnd/>
          </a:ln>
          <a:effectLst>
            <a:outerShdw dist="71842" dir="2700000" algn="ctr" rotWithShape="0">
              <a:srgbClr val="660066">
                <a:alpha val="50000"/>
              </a:srgbClr>
            </a:outerShdw>
          </a:effectLst>
        </p:spPr>
        <p:txBody>
          <a:bodyPr wrap="none" anchor="ctr"/>
          <a:lstStyle/>
          <a:p>
            <a:pPr fontAlgn="auto">
              <a:spcBef>
                <a:spcPts val="0"/>
              </a:spcBef>
              <a:spcAft>
                <a:spcPts val="0"/>
              </a:spcAft>
              <a:defRPr/>
            </a:pPr>
            <a:r>
              <a:rPr kumimoji="0" lang="zh-TW" altLang="en-US" sz="2800" dirty="0" smtClean="0">
                <a:latin typeface="+mn-lt"/>
                <a:ea typeface="標楷體" pitchFamily="65" charset="-120"/>
              </a:rPr>
              <a:t>結語</a:t>
            </a:r>
            <a:endParaRPr kumimoji="0" lang="zh-TW" altLang="zh-TW" sz="2800" dirty="0">
              <a:latin typeface="+mn-lt"/>
              <a:ea typeface="標楷體" pitchFamily="65" charset="-120"/>
            </a:endParaRPr>
          </a:p>
        </p:txBody>
      </p:sp>
      <p:sp>
        <p:nvSpPr>
          <p:cNvPr id="17431" name="投影片編號版面配置區 29"/>
          <p:cNvSpPr>
            <a:spLocks noGrp="1"/>
          </p:cNvSpPr>
          <p:nvPr>
            <p:ph type="sldNum" sz="quarter" idx="12"/>
          </p:nvPr>
        </p:nvSpPr>
        <p:spPr bwMode="auto">
          <a:xfrm>
            <a:off x="6553200" y="6304235"/>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zh-TW" dirty="0">
                <a:solidFill>
                  <a:schemeClr val="tx1"/>
                </a:solidFill>
              </a:rPr>
              <a:t>4</a:t>
            </a:r>
            <a:endParaRPr lang="zh-TW" altLang="en-US" dirty="0">
              <a:solidFill>
                <a:schemeClr val="tx1"/>
              </a:solidFill>
            </a:endParaRPr>
          </a:p>
        </p:txBody>
      </p:sp>
      <p:sp>
        <p:nvSpPr>
          <p:cNvPr id="30" name="Rectangle 8"/>
          <p:cNvSpPr>
            <a:spLocks noChangeArrowheads="1"/>
          </p:cNvSpPr>
          <p:nvPr/>
        </p:nvSpPr>
        <p:spPr bwMode="auto">
          <a:xfrm>
            <a:off x="1115616" y="4954959"/>
            <a:ext cx="720725" cy="438150"/>
          </a:xfrm>
          <a:prstGeom prst="rect">
            <a:avLst/>
          </a:prstGeom>
          <a:solidFill>
            <a:srgbClr val="643C64"/>
          </a:solidFill>
          <a:ln w="9525" algn="ctr">
            <a:noFill/>
            <a:miter lim="800000"/>
            <a:headEnd/>
            <a:tailEnd/>
          </a:ln>
          <a:effectLst>
            <a:outerShdw dist="71842" dir="2700000" algn="ctr" rotWithShape="0">
              <a:srgbClr val="660066">
                <a:alpha val="50000"/>
              </a:srgbClr>
            </a:outerShdw>
          </a:effectLst>
        </p:spPr>
        <p:txBody>
          <a:bodyPr wrap="none" anchor="ctr"/>
          <a:lstStyle/>
          <a:p>
            <a:pPr algn="ctr" fontAlgn="auto">
              <a:spcBef>
                <a:spcPts val="0"/>
              </a:spcBef>
              <a:spcAft>
                <a:spcPts val="0"/>
              </a:spcAft>
              <a:defRPr/>
            </a:pPr>
            <a:r>
              <a:rPr kumimoji="0" lang="zh-TW" altLang="en-US" sz="2800" b="1" dirty="0">
                <a:solidFill>
                  <a:schemeClr val="bg1"/>
                </a:solidFill>
                <a:latin typeface="+mn-lt"/>
                <a:ea typeface="標楷體" pitchFamily="65" charset="-120"/>
                <a:cs typeface="Arial" charset="0"/>
              </a:rPr>
              <a:t>陸</a:t>
            </a:r>
            <a:endParaRPr kumimoji="0" lang="en-US" altLang="ja-JP" sz="2800" b="1" dirty="0">
              <a:solidFill>
                <a:schemeClr val="bg1"/>
              </a:solidFill>
              <a:latin typeface="+mn-lt"/>
              <a:ea typeface="標楷體" pitchFamily="65" charset="-120"/>
              <a:cs typeface="Arial" charset="0"/>
            </a:endParaRPr>
          </a:p>
        </p:txBody>
      </p:sp>
      <p:sp>
        <p:nvSpPr>
          <p:cNvPr id="31" name="Rectangle 9"/>
          <p:cNvSpPr>
            <a:spLocks noChangeArrowheads="1"/>
          </p:cNvSpPr>
          <p:nvPr/>
        </p:nvSpPr>
        <p:spPr bwMode="auto">
          <a:xfrm>
            <a:off x="1836341" y="4954959"/>
            <a:ext cx="6337300" cy="438150"/>
          </a:xfrm>
          <a:prstGeom prst="rect">
            <a:avLst/>
          </a:prstGeom>
          <a:solidFill>
            <a:srgbClr val="F7C1F7"/>
          </a:solidFill>
          <a:ln w="9525" algn="ctr">
            <a:noFill/>
            <a:miter lim="800000"/>
            <a:headEnd/>
            <a:tailEnd/>
          </a:ln>
          <a:effectLst>
            <a:outerShdw dist="71842" dir="2700000" algn="ctr" rotWithShape="0">
              <a:srgbClr val="660066">
                <a:alpha val="50000"/>
              </a:srgbClr>
            </a:outerShdw>
          </a:effectLst>
        </p:spPr>
        <p:txBody>
          <a:bodyPr wrap="none" anchor="ctr"/>
          <a:lstStyle/>
          <a:p>
            <a:pPr fontAlgn="auto">
              <a:spcBef>
                <a:spcPts val="0"/>
              </a:spcBef>
              <a:spcAft>
                <a:spcPts val="0"/>
              </a:spcAft>
              <a:defRPr/>
            </a:pPr>
            <a:r>
              <a:rPr kumimoji="0" lang="zh-TW" altLang="en-US" sz="2800" dirty="0" smtClean="0">
                <a:latin typeface="+mn-lt"/>
                <a:ea typeface="標楷體" pitchFamily="65" charset="-120"/>
              </a:rPr>
              <a:t>諮詢管道</a:t>
            </a:r>
            <a:endParaRPr kumimoji="0" lang="zh-TW" altLang="zh-TW" sz="2800" dirty="0">
              <a:latin typeface="+mn-lt"/>
              <a:ea typeface="標楷體" pitchFamily="65" charset="-120"/>
            </a:endParaRPr>
          </a:p>
        </p:txBody>
      </p:sp>
      <p:sp>
        <p:nvSpPr>
          <p:cNvPr id="32" name="Rectangle 8"/>
          <p:cNvSpPr>
            <a:spLocks noChangeArrowheads="1"/>
          </p:cNvSpPr>
          <p:nvPr/>
        </p:nvSpPr>
        <p:spPr bwMode="auto">
          <a:xfrm>
            <a:off x="1115616" y="5681141"/>
            <a:ext cx="720725" cy="438150"/>
          </a:xfrm>
          <a:prstGeom prst="rect">
            <a:avLst/>
          </a:prstGeom>
          <a:solidFill>
            <a:srgbClr val="643C64"/>
          </a:solidFill>
          <a:ln w="9525" algn="ctr">
            <a:noFill/>
            <a:miter lim="800000"/>
            <a:headEnd/>
            <a:tailEnd/>
          </a:ln>
          <a:effectLst>
            <a:outerShdw dist="71842" dir="2700000" algn="ctr" rotWithShape="0">
              <a:srgbClr val="660066">
                <a:alpha val="50000"/>
              </a:srgbClr>
            </a:outerShdw>
          </a:effectLst>
        </p:spPr>
        <p:txBody>
          <a:bodyPr wrap="none" anchor="ctr"/>
          <a:lstStyle/>
          <a:p>
            <a:pPr algn="ctr" fontAlgn="auto">
              <a:spcBef>
                <a:spcPts val="0"/>
              </a:spcBef>
              <a:spcAft>
                <a:spcPts val="0"/>
              </a:spcAft>
              <a:defRPr/>
            </a:pPr>
            <a:r>
              <a:rPr kumimoji="0" lang="zh-TW" altLang="en-US" sz="2800" b="1" dirty="0">
                <a:solidFill>
                  <a:schemeClr val="bg1"/>
                </a:solidFill>
                <a:latin typeface="+mn-lt"/>
                <a:ea typeface="標楷體" pitchFamily="65" charset="-120"/>
                <a:cs typeface="Arial" charset="0"/>
              </a:rPr>
              <a:t>柒</a:t>
            </a:r>
            <a:endParaRPr kumimoji="0" lang="en-US" altLang="ja-JP" sz="2800" b="1" dirty="0">
              <a:solidFill>
                <a:schemeClr val="bg1"/>
              </a:solidFill>
              <a:latin typeface="+mn-lt"/>
              <a:ea typeface="標楷體" pitchFamily="65" charset="-120"/>
              <a:cs typeface="Arial" charset="0"/>
            </a:endParaRPr>
          </a:p>
        </p:txBody>
      </p:sp>
      <p:sp>
        <p:nvSpPr>
          <p:cNvPr id="33" name="Rectangle 9"/>
          <p:cNvSpPr>
            <a:spLocks noChangeArrowheads="1"/>
          </p:cNvSpPr>
          <p:nvPr/>
        </p:nvSpPr>
        <p:spPr bwMode="auto">
          <a:xfrm>
            <a:off x="1836341" y="5675039"/>
            <a:ext cx="6337300" cy="438150"/>
          </a:xfrm>
          <a:prstGeom prst="rect">
            <a:avLst/>
          </a:prstGeom>
          <a:solidFill>
            <a:srgbClr val="F7C1F7"/>
          </a:solidFill>
          <a:ln w="9525" algn="ctr">
            <a:noFill/>
            <a:miter lim="800000"/>
            <a:headEnd/>
            <a:tailEnd/>
          </a:ln>
          <a:effectLst>
            <a:outerShdw dist="71842" dir="2700000" algn="ctr" rotWithShape="0">
              <a:srgbClr val="660066">
                <a:alpha val="50000"/>
              </a:srgbClr>
            </a:outerShdw>
          </a:effectLst>
        </p:spPr>
        <p:txBody>
          <a:bodyPr wrap="none" anchor="ctr"/>
          <a:lstStyle/>
          <a:p>
            <a:pPr fontAlgn="auto">
              <a:spcBef>
                <a:spcPts val="0"/>
              </a:spcBef>
              <a:spcAft>
                <a:spcPts val="0"/>
              </a:spcAft>
              <a:defRPr/>
            </a:pPr>
            <a:r>
              <a:rPr kumimoji="0" lang="zh-TW" altLang="en-US" sz="2800" dirty="0" smtClean="0">
                <a:latin typeface="+mn-lt"/>
                <a:ea typeface="標楷體" pitchFamily="65" charset="-120"/>
              </a:rPr>
              <a:t>參考資料</a:t>
            </a:r>
            <a:endParaRPr kumimoji="0" lang="zh-TW" altLang="zh-TW" sz="2800" dirty="0">
              <a:latin typeface="+mn-lt"/>
              <a:ea typeface="標楷體" pitchFamily="65" charset="-120"/>
            </a:endParaRPr>
          </a:p>
        </p:txBody>
      </p:sp>
      <p:sp>
        <p:nvSpPr>
          <p:cNvPr id="34" name="Rectangle 8"/>
          <p:cNvSpPr>
            <a:spLocks noChangeArrowheads="1"/>
          </p:cNvSpPr>
          <p:nvPr/>
        </p:nvSpPr>
        <p:spPr bwMode="auto">
          <a:xfrm>
            <a:off x="1115616" y="3514799"/>
            <a:ext cx="720725" cy="438150"/>
          </a:xfrm>
          <a:prstGeom prst="rect">
            <a:avLst/>
          </a:prstGeom>
          <a:solidFill>
            <a:srgbClr val="643C64"/>
          </a:solidFill>
          <a:ln w="9525" algn="ctr">
            <a:noFill/>
            <a:miter lim="800000"/>
            <a:headEnd/>
            <a:tailEnd/>
          </a:ln>
          <a:effectLst>
            <a:outerShdw dist="71842" dir="2700000" algn="ctr" rotWithShape="0">
              <a:srgbClr val="660066">
                <a:alpha val="50000"/>
              </a:srgbClr>
            </a:outerShdw>
          </a:effectLst>
        </p:spPr>
        <p:txBody>
          <a:bodyPr wrap="none" anchor="ctr"/>
          <a:lstStyle/>
          <a:p>
            <a:pPr algn="ctr" fontAlgn="auto">
              <a:spcBef>
                <a:spcPts val="0"/>
              </a:spcBef>
              <a:spcAft>
                <a:spcPts val="0"/>
              </a:spcAft>
              <a:defRPr/>
            </a:pPr>
            <a:r>
              <a:rPr kumimoji="0" lang="zh-TW" altLang="en-US" sz="2800" b="1" dirty="0">
                <a:solidFill>
                  <a:schemeClr val="bg1"/>
                </a:solidFill>
                <a:latin typeface="+mn-lt"/>
                <a:ea typeface="標楷體" pitchFamily="65" charset="-120"/>
                <a:cs typeface="Arial" charset="0"/>
              </a:rPr>
              <a:t>肆</a:t>
            </a:r>
            <a:endParaRPr kumimoji="0" lang="en-US" altLang="ja-JP" sz="2800" b="1" dirty="0">
              <a:solidFill>
                <a:schemeClr val="bg1"/>
              </a:solidFill>
              <a:latin typeface="+mn-lt"/>
              <a:ea typeface="標楷體" pitchFamily="65" charset="-120"/>
              <a:cs typeface="Arial" charset="0"/>
            </a:endParaRPr>
          </a:p>
        </p:txBody>
      </p:sp>
      <p:sp>
        <p:nvSpPr>
          <p:cNvPr id="35" name="Rectangle 9"/>
          <p:cNvSpPr>
            <a:spLocks noChangeArrowheads="1"/>
          </p:cNvSpPr>
          <p:nvPr/>
        </p:nvSpPr>
        <p:spPr bwMode="auto">
          <a:xfrm>
            <a:off x="1836341" y="3514799"/>
            <a:ext cx="6337300" cy="438150"/>
          </a:xfrm>
          <a:prstGeom prst="rect">
            <a:avLst/>
          </a:prstGeom>
          <a:solidFill>
            <a:srgbClr val="F7C1F7"/>
          </a:solidFill>
          <a:ln w="9525" algn="ctr">
            <a:noFill/>
            <a:miter lim="800000"/>
            <a:headEnd/>
            <a:tailEnd/>
          </a:ln>
          <a:effectLst>
            <a:outerShdw dist="71842" dir="2700000" algn="ctr" rotWithShape="0">
              <a:srgbClr val="660066">
                <a:alpha val="50000"/>
              </a:srgbClr>
            </a:outerShdw>
          </a:effectLst>
        </p:spPr>
        <p:txBody>
          <a:bodyPr wrap="none" anchor="ctr"/>
          <a:lstStyle/>
          <a:p>
            <a:pPr fontAlgn="auto">
              <a:spcBef>
                <a:spcPts val="0"/>
              </a:spcBef>
              <a:spcAft>
                <a:spcPts val="0"/>
              </a:spcAft>
              <a:defRPr/>
            </a:pPr>
            <a:r>
              <a:rPr kumimoji="0" lang="zh-TW" altLang="en-US" sz="2800" dirty="0">
                <a:latin typeface="+mn-lt"/>
                <a:ea typeface="標楷體" pitchFamily="65" charset="-120"/>
              </a:rPr>
              <a:t>大埔美精密機械園區營運管理</a:t>
            </a:r>
            <a:endParaRPr kumimoji="0" lang="zh-TW" altLang="zh-TW" sz="2800" dirty="0">
              <a:latin typeface="+mn-lt"/>
              <a:ea typeface="標楷體" pitchFamily="65" charset="-120"/>
            </a:endParaRPr>
          </a:p>
        </p:txBody>
      </p:sp>
      <p:sp>
        <p:nvSpPr>
          <p:cNvPr id="36" name="Rectangle 4"/>
          <p:cNvSpPr>
            <a:spLocks noChangeArrowheads="1"/>
          </p:cNvSpPr>
          <p:nvPr/>
        </p:nvSpPr>
        <p:spPr bwMode="auto">
          <a:xfrm>
            <a:off x="1115616" y="1412776"/>
            <a:ext cx="720725" cy="439737"/>
          </a:xfrm>
          <a:prstGeom prst="rect">
            <a:avLst/>
          </a:prstGeom>
          <a:solidFill>
            <a:srgbClr val="643C64"/>
          </a:solidFill>
          <a:ln w="9525" algn="ctr">
            <a:noFill/>
            <a:miter lim="800000"/>
            <a:headEnd/>
            <a:tailEnd/>
          </a:ln>
          <a:effectLst>
            <a:outerShdw dist="71842" dir="2700000" algn="ctr" rotWithShape="0">
              <a:srgbClr val="660066">
                <a:alpha val="50000"/>
              </a:srgbClr>
            </a:outerShdw>
          </a:effectLst>
        </p:spPr>
        <p:txBody>
          <a:bodyPr wrap="none" anchor="ctr"/>
          <a:lstStyle/>
          <a:p>
            <a:pPr algn="ctr" fontAlgn="auto">
              <a:spcBef>
                <a:spcPts val="0"/>
              </a:spcBef>
              <a:spcAft>
                <a:spcPts val="0"/>
              </a:spcAft>
              <a:defRPr/>
            </a:pPr>
            <a:r>
              <a:rPr kumimoji="0" lang="zh-TW" altLang="en-US" sz="2800" b="1" dirty="0">
                <a:solidFill>
                  <a:schemeClr val="bg1"/>
                </a:solidFill>
                <a:latin typeface="+mn-lt"/>
                <a:ea typeface="標楷體" pitchFamily="65" charset="-120"/>
                <a:cs typeface="Arial" charset="0"/>
              </a:rPr>
              <a:t>壹</a:t>
            </a:r>
            <a:endParaRPr kumimoji="0" lang="en-US" altLang="ja-JP" sz="2800" b="1" dirty="0">
              <a:solidFill>
                <a:schemeClr val="bg1"/>
              </a:solidFill>
              <a:latin typeface="+mn-lt"/>
              <a:ea typeface="標楷體" pitchFamily="65" charset="-120"/>
              <a:cs typeface="Arial" charset="0"/>
            </a:endParaRPr>
          </a:p>
        </p:txBody>
      </p:sp>
      <p:sp>
        <p:nvSpPr>
          <p:cNvPr id="37" name="Rectangle 5"/>
          <p:cNvSpPr>
            <a:spLocks noChangeArrowheads="1"/>
          </p:cNvSpPr>
          <p:nvPr/>
        </p:nvSpPr>
        <p:spPr bwMode="auto">
          <a:xfrm>
            <a:off x="1836341" y="1412776"/>
            <a:ext cx="6337300" cy="439737"/>
          </a:xfrm>
          <a:prstGeom prst="rect">
            <a:avLst/>
          </a:prstGeom>
          <a:solidFill>
            <a:srgbClr val="F7C1F7"/>
          </a:solidFill>
          <a:ln w="9525" algn="ctr">
            <a:noFill/>
            <a:miter lim="800000"/>
            <a:headEnd/>
            <a:tailEnd/>
          </a:ln>
          <a:effectLst>
            <a:outerShdw dist="71842" dir="2700000" algn="ctr" rotWithShape="0">
              <a:srgbClr val="660066">
                <a:alpha val="50000"/>
              </a:srgbClr>
            </a:outerShdw>
          </a:effectLst>
        </p:spPr>
        <p:txBody>
          <a:bodyPr wrap="none" anchor="ctr"/>
          <a:lstStyle/>
          <a:p>
            <a:pPr fontAlgn="auto">
              <a:spcBef>
                <a:spcPts val="0"/>
              </a:spcBef>
              <a:spcAft>
                <a:spcPts val="0"/>
              </a:spcAft>
              <a:defRPr/>
            </a:pPr>
            <a:r>
              <a:rPr kumimoji="0" lang="zh-TW" altLang="en-US" sz="2800" dirty="0" smtClean="0">
                <a:latin typeface="+mn-lt"/>
                <a:ea typeface="標楷體" pitchFamily="65" charset="-120"/>
              </a:rPr>
              <a:t>前</a:t>
            </a:r>
            <a:r>
              <a:rPr kumimoji="0" lang="zh-TW" altLang="en-US" sz="2800" dirty="0">
                <a:latin typeface="+mn-lt"/>
                <a:ea typeface="標楷體" pitchFamily="65" charset="-120"/>
              </a:rPr>
              <a:t>言</a:t>
            </a:r>
            <a:endParaRPr kumimoji="0" lang="zh-TW" altLang="zh-TW" sz="2800" dirty="0">
              <a:latin typeface="+mn-lt"/>
              <a:ea typeface="標楷體" pitchFamily="65" charset="-120"/>
            </a:endParaRPr>
          </a:p>
        </p:txBody>
      </p:sp>
    </p:spTree>
    <p:extLst>
      <p:ext uri="{BB962C8B-B14F-4D97-AF65-F5344CB8AC3E}">
        <p14:creationId xmlns:p14="http://schemas.microsoft.com/office/powerpoint/2010/main" val="1628426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adminpc\Desktop\105年度縣政人才培訓躍升計畫\1050601專題成果數位教材製作教學\11簡報母片\第一組母片.PNG"/>
          <p:cNvPicPr>
            <a:picLocks noChangeAspect="1" noChangeArrowheads="1"/>
          </p:cNvPicPr>
          <p:nvPr/>
        </p:nvPicPr>
        <p:blipFill>
          <a:blip r:embed="rId3"/>
          <a:srcRect/>
          <a:stretch>
            <a:fillRect/>
          </a:stretch>
        </p:blipFill>
        <p:spPr bwMode="auto">
          <a:xfrm>
            <a:off x="1588" y="1588"/>
            <a:ext cx="9142412" cy="6856412"/>
          </a:xfrm>
          <a:prstGeom prst="rect">
            <a:avLst/>
          </a:prstGeom>
          <a:noFill/>
          <a:ln w="9525">
            <a:noFill/>
            <a:miter lim="800000"/>
            <a:headEnd/>
            <a:tailEnd/>
          </a:ln>
        </p:spPr>
      </p:pic>
      <p:grpSp>
        <p:nvGrpSpPr>
          <p:cNvPr id="19458" name="Group 14"/>
          <p:cNvGrpSpPr>
            <a:grpSpLocks/>
          </p:cNvGrpSpPr>
          <p:nvPr/>
        </p:nvGrpSpPr>
        <p:grpSpPr bwMode="auto">
          <a:xfrm>
            <a:off x="1475656" y="1196752"/>
            <a:ext cx="5904655" cy="842962"/>
            <a:chOff x="158" y="3748"/>
            <a:chExt cx="2404" cy="395"/>
          </a:xfrm>
        </p:grpSpPr>
        <p:sp>
          <p:nvSpPr>
            <p:cNvPr id="19461" name="AutoShape 15"/>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kumimoji="0" lang="zh-TW" altLang="en-US" sz="4400">
                <a:latin typeface="Calibri" pitchFamily="34" charset="0"/>
              </a:endParaRPr>
            </a:p>
          </p:txBody>
        </p:sp>
        <p:sp>
          <p:nvSpPr>
            <p:cNvPr id="19462" name="AutoShape 16"/>
            <p:cNvSpPr>
              <a:spLocks noChangeArrowheads="1"/>
            </p:cNvSpPr>
            <p:nvPr/>
          </p:nvSpPr>
          <p:spPr bwMode="auto">
            <a:xfrm>
              <a:off x="290" y="3771"/>
              <a:ext cx="2125" cy="349"/>
            </a:xfrm>
            <a:prstGeom prst="roundRect">
              <a:avLst>
                <a:gd name="adj" fmla="val 50000"/>
              </a:avLst>
            </a:prstGeom>
            <a:solidFill>
              <a:srgbClr val="FFFF99"/>
            </a:solidFill>
            <a:ln w="9525">
              <a:noFill/>
              <a:round/>
              <a:headEnd/>
              <a:tailEnd/>
            </a:ln>
          </p:spPr>
          <p:txBody>
            <a:bodyPr wrap="none" anchor="ctr"/>
            <a:lstStyle/>
            <a:p>
              <a:pPr algn="ctr"/>
              <a:r>
                <a:rPr kumimoji="0" lang="zh-TW" altLang="en-US" sz="4400" dirty="0">
                  <a:latin typeface="Calibri" pitchFamily="34" charset="0"/>
                  <a:ea typeface="標楷體" pitchFamily="65" charset="-120"/>
                </a:rPr>
                <a:t>壹</a:t>
              </a:r>
              <a:r>
                <a:rPr kumimoji="0" lang="zh-TW" altLang="en-US" sz="4400" dirty="0" smtClean="0">
                  <a:latin typeface="Calibri" pitchFamily="34" charset="0"/>
                  <a:ea typeface="標楷體" pitchFamily="65" charset="-120"/>
                </a:rPr>
                <a:t>、前言</a:t>
              </a:r>
              <a:endParaRPr kumimoji="0" lang="zh-TW" altLang="zh-TW" sz="4400" dirty="0">
                <a:latin typeface="Calibri" pitchFamily="34" charset="0"/>
                <a:ea typeface="標楷體" pitchFamily="65" charset="-120"/>
              </a:endParaRPr>
            </a:p>
          </p:txBody>
        </p:sp>
      </p:grpSp>
      <p:pic>
        <p:nvPicPr>
          <p:cNvPr id="1026" name="Picture 2"/>
          <p:cNvPicPr>
            <a:picLocks noChangeAspect="1" noChangeArrowheads="1"/>
          </p:cNvPicPr>
          <p:nvPr/>
        </p:nvPicPr>
        <p:blipFill>
          <a:blip r:embed="rId4"/>
          <a:srcRect/>
          <a:stretch>
            <a:fillRect/>
          </a:stretch>
        </p:blipFill>
        <p:spPr bwMode="auto">
          <a:xfrm>
            <a:off x="2735113" y="2565400"/>
            <a:ext cx="3421063" cy="3733800"/>
          </a:xfrm>
          <a:prstGeom prst="rect">
            <a:avLst/>
          </a:prstGeom>
          <a:noFill/>
          <a:ln w="9525">
            <a:noFill/>
            <a:miter lim="800000"/>
            <a:headEnd/>
            <a:tailEnd/>
          </a:ln>
          <a:effectLst>
            <a:outerShdw sx="1000" sy="1000" algn="ctr" rotWithShape="0">
              <a:srgbClr val="000000"/>
            </a:outerShdw>
          </a:effectLst>
        </p:spPr>
      </p:pic>
      <p:sp>
        <p:nvSpPr>
          <p:cNvPr id="19460"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4B4E4A-3E9E-494F-AD32-8C77B67C887B}" type="slidenum">
              <a:rPr lang="zh-TW" altLang="en-US">
                <a:solidFill>
                  <a:schemeClr val="tx1"/>
                </a:solidFill>
              </a:rPr>
              <a:pPr fontAlgn="base">
                <a:spcBef>
                  <a:spcPct val="0"/>
                </a:spcBef>
                <a:spcAft>
                  <a:spcPct val="0"/>
                </a:spcAft>
              </a:pPr>
              <a:t>5</a:t>
            </a:fld>
            <a:endParaRPr lang="en-US" altLang="zh-TW" dirty="0">
              <a:solidFill>
                <a:schemeClr val="tx1"/>
              </a:solidFill>
            </a:endParaRPr>
          </a:p>
        </p:txBody>
      </p:sp>
    </p:spTree>
    <p:extLst>
      <p:ext uri="{BB962C8B-B14F-4D97-AF65-F5344CB8AC3E}">
        <p14:creationId xmlns:p14="http://schemas.microsoft.com/office/powerpoint/2010/main" val="68706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adminpc\Desktop\105年度縣政人才培訓躍升計畫\1050601專題成果數位教材製作教學\11簡報母片\第一組母片.PNG"/>
          <p:cNvPicPr>
            <a:picLocks noChangeAspect="1" noChangeArrowheads="1"/>
          </p:cNvPicPr>
          <p:nvPr/>
        </p:nvPicPr>
        <p:blipFill>
          <a:blip r:embed="rId3"/>
          <a:srcRect/>
          <a:stretch>
            <a:fillRect/>
          </a:stretch>
        </p:blipFill>
        <p:spPr bwMode="auto">
          <a:xfrm>
            <a:off x="1588" y="1588"/>
            <a:ext cx="9142412" cy="6856412"/>
          </a:xfrm>
          <a:prstGeom prst="rect">
            <a:avLst/>
          </a:prstGeom>
          <a:noFill/>
          <a:ln w="9525">
            <a:noFill/>
            <a:miter lim="800000"/>
            <a:headEnd/>
            <a:tailEnd/>
          </a:ln>
        </p:spPr>
      </p:pic>
      <p:sp>
        <p:nvSpPr>
          <p:cNvPr id="19460"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4B4E4A-3E9E-494F-AD32-8C77B67C887B}" type="slidenum">
              <a:rPr lang="zh-TW" altLang="en-US">
                <a:solidFill>
                  <a:schemeClr val="tx1"/>
                </a:solidFill>
              </a:rPr>
              <a:pPr fontAlgn="base">
                <a:spcBef>
                  <a:spcPct val="0"/>
                </a:spcBef>
                <a:spcAft>
                  <a:spcPct val="0"/>
                </a:spcAft>
              </a:pPr>
              <a:t>6</a:t>
            </a:fld>
            <a:endParaRPr lang="en-US" altLang="zh-TW">
              <a:solidFill>
                <a:schemeClr val="tx1"/>
              </a:solidFill>
            </a:endParaRPr>
          </a:p>
        </p:txBody>
      </p:sp>
      <p:sp>
        <p:nvSpPr>
          <p:cNvPr id="2" name="文字方塊 1"/>
          <p:cNvSpPr txBox="1"/>
          <p:nvPr/>
        </p:nvSpPr>
        <p:spPr>
          <a:xfrm>
            <a:off x="539552" y="692696"/>
            <a:ext cx="8137798"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    </a:t>
            </a:r>
            <a:endParaRPr lang="zh-TW" altLang="en-US" sz="2400" dirty="0">
              <a:latin typeface="標楷體" panose="03000509000000000000" pitchFamily="65" charset="-120"/>
              <a:ea typeface="標楷體" panose="03000509000000000000" pitchFamily="65" charset="-120"/>
            </a:endParaRPr>
          </a:p>
        </p:txBody>
      </p:sp>
      <p:grpSp>
        <p:nvGrpSpPr>
          <p:cNvPr id="3" name="群組 2"/>
          <p:cNvGrpSpPr/>
          <p:nvPr/>
        </p:nvGrpSpPr>
        <p:grpSpPr>
          <a:xfrm>
            <a:off x="143122" y="1124744"/>
            <a:ext cx="8893374" cy="4742429"/>
            <a:chOff x="0" y="1142984"/>
            <a:chExt cx="8893374" cy="5228245"/>
          </a:xfrm>
        </p:grpSpPr>
        <p:sp>
          <p:nvSpPr>
            <p:cNvPr id="10" name="文字方塊 9"/>
            <p:cNvSpPr txBox="1"/>
            <p:nvPr/>
          </p:nvSpPr>
          <p:spPr>
            <a:xfrm>
              <a:off x="827584" y="1142984"/>
              <a:ext cx="2880320" cy="461665"/>
            </a:xfrm>
            <a:prstGeom prst="rect">
              <a:avLst/>
            </a:prstGeom>
            <a:noFill/>
            <a:ln>
              <a:noFill/>
            </a:ln>
          </p:spPr>
          <p:txBody>
            <a:bodyPr wrap="square" rtlCol="0">
              <a:spAutoFit/>
            </a:bodyPr>
            <a:lstStyle/>
            <a:p>
              <a:pPr algn="ctr"/>
              <a:r>
                <a:rPr lang="zh-TW" altLang="en-US" sz="2400" b="1" dirty="0" smtClean="0">
                  <a:solidFill>
                    <a:srgbClr val="009999"/>
                  </a:solidFill>
                  <a:latin typeface="微軟正黑體" pitchFamily="34" charset="-120"/>
                  <a:ea typeface="微軟正黑體" pitchFamily="34" charset="-120"/>
                </a:rPr>
                <a:t>人口結構老化</a:t>
              </a:r>
              <a:endParaRPr lang="en-US" altLang="zh-TW" sz="2400" b="1" dirty="0">
                <a:solidFill>
                  <a:srgbClr val="009999"/>
                </a:solidFill>
                <a:latin typeface="微軟正黑體" pitchFamily="34" charset="-120"/>
                <a:ea typeface="微軟正黑體" pitchFamily="34" charset="-120"/>
              </a:endParaRPr>
            </a:p>
          </p:txBody>
        </p:sp>
        <p:sp>
          <p:nvSpPr>
            <p:cNvPr id="11" name="文字方塊 10"/>
            <p:cNvSpPr txBox="1"/>
            <p:nvPr/>
          </p:nvSpPr>
          <p:spPr>
            <a:xfrm>
              <a:off x="5004049" y="1142984"/>
              <a:ext cx="2880320" cy="461665"/>
            </a:xfrm>
            <a:prstGeom prst="rect">
              <a:avLst/>
            </a:prstGeom>
            <a:noFill/>
            <a:ln>
              <a:noFill/>
            </a:ln>
          </p:spPr>
          <p:txBody>
            <a:bodyPr wrap="square" rtlCol="0">
              <a:spAutoFit/>
            </a:bodyPr>
            <a:lstStyle/>
            <a:p>
              <a:pPr algn="ctr"/>
              <a:r>
                <a:rPr lang="zh-TW" altLang="en-US" sz="2400" b="1" dirty="0" smtClean="0">
                  <a:solidFill>
                    <a:srgbClr val="009999"/>
                  </a:solidFill>
                  <a:latin typeface="微軟正黑體" pitchFamily="34" charset="-120"/>
                  <a:ea typeface="微軟正黑體" pitchFamily="34" charset="-120"/>
                </a:rPr>
                <a:t>土地利用受限</a:t>
              </a:r>
              <a:endParaRPr lang="zh-TW" altLang="en-US" sz="2400" b="1" dirty="0">
                <a:solidFill>
                  <a:srgbClr val="009999"/>
                </a:solidFill>
                <a:latin typeface="微軟正黑體" pitchFamily="34" charset="-120"/>
                <a:ea typeface="微軟正黑體" pitchFamily="34" charset="-120"/>
              </a:endParaRPr>
            </a:p>
          </p:txBody>
        </p:sp>
        <p:graphicFrame>
          <p:nvGraphicFramePr>
            <p:cNvPr id="12" name="圖表 11"/>
            <p:cNvGraphicFramePr/>
            <p:nvPr>
              <p:extLst>
                <p:ext uri="{D42A27DB-BD31-4B8C-83A1-F6EECF244321}">
                  <p14:modId xmlns:p14="http://schemas.microsoft.com/office/powerpoint/2010/main" val="2268859593"/>
                </p:ext>
              </p:extLst>
            </p:nvPr>
          </p:nvGraphicFramePr>
          <p:xfrm>
            <a:off x="4356870" y="2074959"/>
            <a:ext cx="4392488" cy="3303387"/>
          </p:xfrm>
          <a:graphic>
            <a:graphicData uri="http://schemas.openxmlformats.org/drawingml/2006/chart">
              <c:chart xmlns:c="http://schemas.openxmlformats.org/drawingml/2006/chart" xmlns:r="http://schemas.openxmlformats.org/officeDocument/2006/relationships" r:id="rId4"/>
            </a:graphicData>
          </a:graphic>
        </p:graphicFrame>
        <p:sp>
          <p:nvSpPr>
            <p:cNvPr id="13" name="文字方塊 12"/>
            <p:cNvSpPr txBox="1"/>
            <p:nvPr/>
          </p:nvSpPr>
          <p:spPr>
            <a:xfrm>
              <a:off x="6661126" y="2068289"/>
              <a:ext cx="2232248" cy="646331"/>
            </a:xfrm>
            <a:prstGeom prst="rect">
              <a:avLst/>
            </a:prstGeom>
            <a:noFill/>
          </p:spPr>
          <p:txBody>
            <a:bodyPr wrap="square" rtlCol="0">
              <a:spAutoFit/>
            </a:bodyPr>
            <a:lstStyle/>
            <a:p>
              <a:pPr algn="ctr"/>
              <a:r>
                <a:rPr lang="zh-TW" altLang="en-US" b="1" dirty="0">
                  <a:solidFill>
                    <a:schemeClr val="tx1">
                      <a:lumMod val="50000"/>
                    </a:schemeClr>
                  </a:solidFill>
                  <a:latin typeface="微軟正黑體" pitchFamily="34" charset="-120"/>
                  <a:ea typeface="微軟正黑體" pitchFamily="34" charset="-120"/>
                </a:rPr>
                <a:t>國土保安用地</a:t>
              </a:r>
              <a:r>
                <a:rPr lang="en-US" altLang="zh-TW" b="1" dirty="0">
                  <a:solidFill>
                    <a:schemeClr val="tx1">
                      <a:lumMod val="50000"/>
                    </a:schemeClr>
                  </a:solidFill>
                  <a:latin typeface="微軟正黑體" pitchFamily="34" charset="-120"/>
                  <a:ea typeface="微軟正黑體" pitchFamily="34" charset="-120"/>
                </a:rPr>
                <a:t>(20%)</a:t>
              </a:r>
            </a:p>
            <a:p>
              <a:pPr algn="ctr"/>
              <a:r>
                <a:rPr lang="en-US" altLang="zh-TW" b="1" dirty="0" smtClean="0">
                  <a:solidFill>
                    <a:schemeClr val="tx1">
                      <a:lumMod val="50000"/>
                    </a:schemeClr>
                  </a:solidFill>
                  <a:latin typeface="微軟正黑體" pitchFamily="34" charset="-120"/>
                  <a:ea typeface="微軟正黑體" pitchFamily="34" charset="-120"/>
                </a:rPr>
                <a:t>36,970</a:t>
              </a:r>
              <a:r>
                <a:rPr lang="zh-TW" altLang="en-US" b="1" dirty="0" smtClean="0">
                  <a:solidFill>
                    <a:schemeClr val="tx1">
                      <a:lumMod val="50000"/>
                    </a:schemeClr>
                  </a:solidFill>
                  <a:latin typeface="微軟正黑體" pitchFamily="34" charset="-120"/>
                  <a:ea typeface="微軟正黑體" pitchFamily="34" charset="-120"/>
                </a:rPr>
                <a:t>公頃</a:t>
              </a:r>
              <a:endParaRPr lang="zh-TW" altLang="en-US" b="1" dirty="0">
                <a:solidFill>
                  <a:schemeClr val="tx1">
                    <a:lumMod val="50000"/>
                  </a:schemeClr>
                </a:solidFill>
                <a:latin typeface="微軟正黑體" pitchFamily="34" charset="-120"/>
                <a:ea typeface="微軟正黑體" pitchFamily="34" charset="-120"/>
              </a:endParaRPr>
            </a:p>
          </p:txBody>
        </p:sp>
        <p:sp>
          <p:nvSpPr>
            <p:cNvPr id="14" name="文字方塊 13"/>
            <p:cNvSpPr txBox="1"/>
            <p:nvPr/>
          </p:nvSpPr>
          <p:spPr>
            <a:xfrm>
              <a:off x="6445102" y="3571876"/>
              <a:ext cx="2232248" cy="646331"/>
            </a:xfrm>
            <a:prstGeom prst="rect">
              <a:avLst/>
            </a:prstGeom>
            <a:noFill/>
          </p:spPr>
          <p:txBody>
            <a:bodyPr wrap="square" rtlCol="0">
              <a:spAutoFit/>
            </a:bodyPr>
            <a:lstStyle/>
            <a:p>
              <a:pPr algn="ctr"/>
              <a:r>
                <a:rPr lang="zh-TW" altLang="en-US" b="1" dirty="0">
                  <a:solidFill>
                    <a:schemeClr val="tx1">
                      <a:lumMod val="50000"/>
                    </a:schemeClr>
                  </a:solidFill>
                  <a:latin typeface="微軟正黑體" pitchFamily="34" charset="-120"/>
                  <a:ea typeface="微軟正黑體" pitchFamily="34" charset="-120"/>
                </a:rPr>
                <a:t>農牧用地</a:t>
              </a:r>
              <a:r>
                <a:rPr lang="en-US" altLang="zh-TW" b="1" dirty="0">
                  <a:solidFill>
                    <a:schemeClr val="tx1">
                      <a:lumMod val="50000"/>
                    </a:schemeClr>
                  </a:solidFill>
                  <a:latin typeface="微軟正黑體" pitchFamily="34" charset="-120"/>
                  <a:ea typeface="微軟正黑體" pitchFamily="34" charset="-120"/>
                </a:rPr>
                <a:t>(36%)</a:t>
              </a:r>
            </a:p>
            <a:p>
              <a:pPr algn="ctr"/>
              <a:r>
                <a:rPr lang="en-US" altLang="zh-TW" b="1" dirty="0" smtClean="0">
                  <a:solidFill>
                    <a:schemeClr val="tx1">
                      <a:lumMod val="50000"/>
                    </a:schemeClr>
                  </a:solidFill>
                  <a:latin typeface="微軟正黑體" pitchFamily="34" charset="-120"/>
                  <a:ea typeface="微軟正黑體" pitchFamily="34" charset="-120"/>
                </a:rPr>
                <a:t>66,813</a:t>
              </a:r>
              <a:r>
                <a:rPr lang="zh-TW" altLang="en-US" b="1" dirty="0" smtClean="0">
                  <a:solidFill>
                    <a:schemeClr val="tx1">
                      <a:lumMod val="50000"/>
                    </a:schemeClr>
                  </a:solidFill>
                  <a:latin typeface="微軟正黑體" pitchFamily="34" charset="-120"/>
                  <a:ea typeface="微軟正黑體" pitchFamily="34" charset="-120"/>
                </a:rPr>
                <a:t>公頃</a:t>
              </a:r>
              <a:endParaRPr lang="zh-TW" altLang="en-US" b="1" dirty="0">
                <a:solidFill>
                  <a:schemeClr val="tx1">
                    <a:lumMod val="50000"/>
                  </a:schemeClr>
                </a:solidFill>
                <a:latin typeface="微軟正黑體" pitchFamily="34" charset="-120"/>
                <a:ea typeface="微軟正黑體" pitchFamily="34" charset="-120"/>
              </a:endParaRPr>
            </a:p>
          </p:txBody>
        </p:sp>
        <p:sp>
          <p:nvSpPr>
            <p:cNvPr id="15" name="文字方塊 14"/>
            <p:cNvSpPr txBox="1"/>
            <p:nvPr/>
          </p:nvSpPr>
          <p:spPr>
            <a:xfrm>
              <a:off x="4214810" y="3568487"/>
              <a:ext cx="2232248" cy="646331"/>
            </a:xfrm>
            <a:prstGeom prst="rect">
              <a:avLst/>
            </a:prstGeom>
            <a:noFill/>
          </p:spPr>
          <p:txBody>
            <a:bodyPr wrap="square" rtlCol="0">
              <a:spAutoFit/>
            </a:bodyPr>
            <a:lstStyle/>
            <a:p>
              <a:pPr algn="ctr"/>
              <a:r>
                <a:rPr lang="zh-TW" altLang="en-US" b="1" dirty="0">
                  <a:solidFill>
                    <a:schemeClr val="tx1">
                      <a:lumMod val="50000"/>
                    </a:schemeClr>
                  </a:solidFill>
                  <a:latin typeface="微軟正黑體" pitchFamily="34" charset="-120"/>
                  <a:ea typeface="微軟正黑體" pitchFamily="34" charset="-120"/>
                </a:rPr>
                <a:t>林業用地</a:t>
              </a:r>
              <a:r>
                <a:rPr lang="en-US" altLang="zh-TW" b="1" dirty="0">
                  <a:solidFill>
                    <a:schemeClr val="tx1">
                      <a:lumMod val="50000"/>
                    </a:schemeClr>
                  </a:solidFill>
                  <a:latin typeface="微軟正黑體" pitchFamily="34" charset="-120"/>
                  <a:ea typeface="微軟正黑體" pitchFamily="34" charset="-120"/>
                </a:rPr>
                <a:t>(21%)</a:t>
              </a:r>
            </a:p>
            <a:p>
              <a:pPr algn="ctr"/>
              <a:r>
                <a:rPr lang="en-US" altLang="zh-TW" b="1" dirty="0" smtClean="0">
                  <a:solidFill>
                    <a:schemeClr val="tx1">
                      <a:lumMod val="50000"/>
                    </a:schemeClr>
                  </a:solidFill>
                  <a:latin typeface="微軟正黑體" pitchFamily="34" charset="-120"/>
                  <a:ea typeface="微軟正黑體" pitchFamily="34" charset="-120"/>
                </a:rPr>
                <a:t>39,752</a:t>
              </a:r>
              <a:r>
                <a:rPr lang="zh-TW" altLang="en-US" b="1" dirty="0" smtClean="0">
                  <a:solidFill>
                    <a:schemeClr val="tx1">
                      <a:lumMod val="50000"/>
                    </a:schemeClr>
                  </a:solidFill>
                  <a:latin typeface="微軟正黑體" pitchFamily="34" charset="-120"/>
                  <a:ea typeface="微軟正黑體" pitchFamily="34" charset="-120"/>
                </a:rPr>
                <a:t>公頃</a:t>
              </a:r>
              <a:endParaRPr lang="zh-TW" altLang="en-US" b="1" dirty="0">
                <a:solidFill>
                  <a:schemeClr val="tx1">
                    <a:lumMod val="50000"/>
                  </a:schemeClr>
                </a:solidFill>
                <a:latin typeface="微軟正黑體" pitchFamily="34" charset="-120"/>
                <a:ea typeface="微軟正黑體" pitchFamily="34" charset="-120"/>
              </a:endParaRPr>
            </a:p>
          </p:txBody>
        </p:sp>
        <p:sp>
          <p:nvSpPr>
            <p:cNvPr id="16" name="文字方塊 15"/>
            <p:cNvSpPr txBox="1"/>
            <p:nvPr/>
          </p:nvSpPr>
          <p:spPr>
            <a:xfrm>
              <a:off x="4286248" y="2071678"/>
              <a:ext cx="2232248" cy="646331"/>
            </a:xfrm>
            <a:prstGeom prst="rect">
              <a:avLst/>
            </a:prstGeom>
            <a:noFill/>
          </p:spPr>
          <p:txBody>
            <a:bodyPr wrap="square" rtlCol="0">
              <a:spAutoFit/>
            </a:bodyPr>
            <a:lstStyle/>
            <a:p>
              <a:pPr algn="ctr"/>
              <a:r>
                <a:rPr lang="zh-TW" altLang="en-US" b="1" dirty="0">
                  <a:solidFill>
                    <a:schemeClr val="tx1">
                      <a:lumMod val="50000"/>
                    </a:schemeClr>
                  </a:solidFill>
                  <a:latin typeface="微軟正黑體" pitchFamily="34" charset="-120"/>
                  <a:ea typeface="微軟正黑體" pitchFamily="34" charset="-120"/>
                </a:rPr>
                <a:t>其他</a:t>
              </a:r>
              <a:r>
                <a:rPr lang="en-US" altLang="zh-TW" b="1" dirty="0">
                  <a:solidFill>
                    <a:schemeClr val="tx1">
                      <a:lumMod val="50000"/>
                    </a:schemeClr>
                  </a:solidFill>
                  <a:latin typeface="微軟正黑體" pitchFamily="34" charset="-120"/>
                  <a:ea typeface="微軟正黑體" pitchFamily="34" charset="-120"/>
                </a:rPr>
                <a:t>(23%)</a:t>
              </a:r>
            </a:p>
            <a:p>
              <a:pPr algn="ctr"/>
              <a:r>
                <a:rPr lang="en-US" altLang="zh-TW" b="1" dirty="0" smtClean="0">
                  <a:solidFill>
                    <a:schemeClr val="tx1">
                      <a:lumMod val="50000"/>
                    </a:schemeClr>
                  </a:solidFill>
                  <a:latin typeface="微軟正黑體" pitchFamily="34" charset="-120"/>
                  <a:ea typeface="微軟正黑體" pitchFamily="34" charset="-120"/>
                </a:rPr>
                <a:t>44,185</a:t>
              </a:r>
              <a:r>
                <a:rPr lang="zh-TW" altLang="en-US" b="1" dirty="0" smtClean="0">
                  <a:solidFill>
                    <a:schemeClr val="tx1">
                      <a:lumMod val="50000"/>
                    </a:schemeClr>
                  </a:solidFill>
                  <a:latin typeface="微軟正黑體" pitchFamily="34" charset="-120"/>
                  <a:ea typeface="微軟正黑體" pitchFamily="34" charset="-120"/>
                </a:rPr>
                <a:t>公頃</a:t>
              </a:r>
              <a:endParaRPr lang="zh-TW" altLang="en-US" b="1" dirty="0">
                <a:solidFill>
                  <a:schemeClr val="tx1">
                    <a:lumMod val="50000"/>
                  </a:schemeClr>
                </a:solidFill>
                <a:latin typeface="微軟正黑體" pitchFamily="34" charset="-120"/>
                <a:ea typeface="微軟正黑體" pitchFamily="34" charset="-120"/>
              </a:endParaRPr>
            </a:p>
          </p:txBody>
        </p:sp>
        <p:sp>
          <p:nvSpPr>
            <p:cNvPr id="17" name="文字方塊 16"/>
            <p:cNvSpPr txBox="1"/>
            <p:nvPr/>
          </p:nvSpPr>
          <p:spPr>
            <a:xfrm>
              <a:off x="4355976" y="5059932"/>
              <a:ext cx="4528120" cy="369332"/>
            </a:xfrm>
            <a:prstGeom prst="rect">
              <a:avLst/>
            </a:prstGeom>
            <a:noFill/>
          </p:spPr>
          <p:txBody>
            <a:bodyPr wrap="square" rtlCol="0">
              <a:spAutoFit/>
            </a:bodyPr>
            <a:lstStyle/>
            <a:p>
              <a:pPr algn="ctr"/>
              <a:r>
                <a:rPr lang="zh-TW" altLang="en-US" b="1" dirty="0">
                  <a:solidFill>
                    <a:schemeClr val="tx1">
                      <a:lumMod val="50000"/>
                    </a:schemeClr>
                  </a:solidFill>
                  <a:latin typeface="微軟正黑體" pitchFamily="34" charset="-120"/>
                  <a:ea typeface="微軟正黑體" pitchFamily="34" charset="-120"/>
                </a:rPr>
                <a:t>土地總面積</a:t>
              </a:r>
              <a:r>
                <a:rPr lang="en-US" altLang="zh-TW" b="1" dirty="0" smtClean="0">
                  <a:solidFill>
                    <a:schemeClr val="tx1">
                      <a:lumMod val="50000"/>
                    </a:schemeClr>
                  </a:solidFill>
                  <a:latin typeface="微軟正黑體" pitchFamily="34" charset="-120"/>
                  <a:ea typeface="微軟正黑體" pitchFamily="34" charset="-120"/>
                </a:rPr>
                <a:t>190,637</a:t>
              </a:r>
              <a:r>
                <a:rPr lang="zh-TW" altLang="en-US" b="1" dirty="0" smtClean="0">
                  <a:solidFill>
                    <a:schemeClr val="tx1">
                      <a:lumMod val="50000"/>
                    </a:schemeClr>
                  </a:solidFill>
                  <a:latin typeface="微軟正黑體" pitchFamily="34" charset="-120"/>
                  <a:ea typeface="微軟正黑體" pitchFamily="34" charset="-120"/>
                </a:rPr>
                <a:t>公頃</a:t>
              </a:r>
              <a:endParaRPr lang="zh-TW" altLang="en-US" b="1" dirty="0">
                <a:solidFill>
                  <a:schemeClr val="tx1">
                    <a:lumMod val="50000"/>
                  </a:schemeClr>
                </a:solidFill>
                <a:latin typeface="微軟正黑體" pitchFamily="34" charset="-120"/>
                <a:ea typeface="微軟正黑體" pitchFamily="34" charset="-120"/>
              </a:endParaRPr>
            </a:p>
          </p:txBody>
        </p:sp>
        <p:graphicFrame>
          <p:nvGraphicFramePr>
            <p:cNvPr id="18" name="圖表 17"/>
            <p:cNvGraphicFramePr/>
            <p:nvPr>
              <p:extLst>
                <p:ext uri="{D42A27DB-BD31-4B8C-83A1-F6EECF244321}">
                  <p14:modId xmlns:p14="http://schemas.microsoft.com/office/powerpoint/2010/main" val="4258115658"/>
                </p:ext>
              </p:extLst>
            </p:nvPr>
          </p:nvGraphicFramePr>
          <p:xfrm>
            <a:off x="0" y="2071678"/>
            <a:ext cx="4714876" cy="3214710"/>
          </p:xfrm>
          <a:graphic>
            <a:graphicData uri="http://schemas.openxmlformats.org/drawingml/2006/chart">
              <c:chart xmlns:c="http://schemas.openxmlformats.org/drawingml/2006/chart" xmlns:r="http://schemas.openxmlformats.org/officeDocument/2006/relationships" r:id="rId5"/>
            </a:graphicData>
          </a:graphic>
        </p:graphicFrame>
        <p:sp>
          <p:nvSpPr>
            <p:cNvPr id="19" name="文字方塊 18"/>
            <p:cNvSpPr txBox="1"/>
            <p:nvPr/>
          </p:nvSpPr>
          <p:spPr>
            <a:xfrm>
              <a:off x="2196876" y="1857364"/>
              <a:ext cx="2232248" cy="646331"/>
            </a:xfrm>
            <a:prstGeom prst="rect">
              <a:avLst/>
            </a:prstGeom>
            <a:noFill/>
          </p:spPr>
          <p:txBody>
            <a:bodyPr wrap="square" rtlCol="0">
              <a:spAutoFit/>
            </a:bodyPr>
            <a:lstStyle/>
            <a:p>
              <a:pPr algn="ctr"/>
              <a:r>
                <a:rPr lang="zh-TW" altLang="en-US" b="1" dirty="0" smtClean="0">
                  <a:solidFill>
                    <a:schemeClr val="tx1">
                      <a:lumMod val="50000"/>
                    </a:schemeClr>
                  </a:solidFill>
                  <a:latin typeface="微軟正黑體" pitchFamily="34" charset="-120"/>
                  <a:ea typeface="微軟正黑體" pitchFamily="34" charset="-120"/>
                </a:rPr>
                <a:t>老年人口</a:t>
              </a:r>
              <a:r>
                <a:rPr lang="en-US" altLang="zh-TW" b="1" dirty="0" smtClean="0">
                  <a:solidFill>
                    <a:schemeClr val="tx1">
                      <a:lumMod val="50000"/>
                    </a:schemeClr>
                  </a:solidFill>
                  <a:latin typeface="微軟正黑體" pitchFamily="34" charset="-120"/>
                  <a:ea typeface="微軟正黑體" pitchFamily="34" charset="-120"/>
                </a:rPr>
                <a:t>89,016(17.03%)</a:t>
              </a:r>
              <a:endParaRPr lang="en-US" altLang="zh-TW" b="1" dirty="0">
                <a:solidFill>
                  <a:schemeClr val="tx1">
                    <a:lumMod val="50000"/>
                  </a:schemeClr>
                </a:solidFill>
                <a:latin typeface="微軟正黑體" pitchFamily="34" charset="-120"/>
                <a:ea typeface="微軟正黑體" pitchFamily="34" charset="-120"/>
              </a:endParaRPr>
            </a:p>
          </p:txBody>
        </p:sp>
        <p:sp>
          <p:nvSpPr>
            <p:cNvPr id="20" name="文字方塊 19"/>
            <p:cNvSpPr txBox="1"/>
            <p:nvPr/>
          </p:nvSpPr>
          <p:spPr>
            <a:xfrm>
              <a:off x="1071538" y="5059932"/>
              <a:ext cx="2232248" cy="369332"/>
            </a:xfrm>
            <a:prstGeom prst="rect">
              <a:avLst/>
            </a:prstGeom>
            <a:noFill/>
          </p:spPr>
          <p:txBody>
            <a:bodyPr wrap="square" rtlCol="0">
              <a:spAutoFit/>
            </a:bodyPr>
            <a:lstStyle/>
            <a:p>
              <a:pPr algn="ctr"/>
              <a:r>
                <a:rPr lang="zh-TW" altLang="en-US" b="1" dirty="0" smtClean="0">
                  <a:solidFill>
                    <a:schemeClr val="tx1">
                      <a:lumMod val="50000"/>
                    </a:schemeClr>
                  </a:solidFill>
                  <a:latin typeface="微軟正黑體" pitchFamily="34" charset="-120"/>
                  <a:ea typeface="微軟正黑體" pitchFamily="34" charset="-120"/>
                </a:rPr>
                <a:t>總人口數</a:t>
              </a:r>
              <a:r>
                <a:rPr lang="en-US" altLang="zh-TW" b="1" dirty="0" smtClean="0">
                  <a:solidFill>
                    <a:schemeClr val="tx1">
                      <a:lumMod val="50000"/>
                    </a:schemeClr>
                  </a:solidFill>
                  <a:latin typeface="微軟正黑體" pitchFamily="34" charset="-120"/>
                  <a:ea typeface="微軟正黑體" pitchFamily="34" charset="-120"/>
                </a:rPr>
                <a:t>529,229</a:t>
              </a:r>
              <a:r>
                <a:rPr lang="zh-TW" altLang="en-US" b="1" dirty="0" smtClean="0">
                  <a:solidFill>
                    <a:schemeClr val="tx1">
                      <a:lumMod val="50000"/>
                    </a:schemeClr>
                  </a:solidFill>
                  <a:latin typeface="微軟正黑體" pitchFamily="34" charset="-120"/>
                  <a:ea typeface="微軟正黑體" pitchFamily="34" charset="-120"/>
                </a:rPr>
                <a:t>人</a:t>
              </a:r>
              <a:endParaRPr lang="en-US" altLang="zh-TW" b="1" dirty="0">
                <a:solidFill>
                  <a:schemeClr val="tx1">
                    <a:lumMod val="50000"/>
                  </a:schemeClr>
                </a:solidFill>
                <a:latin typeface="微軟正黑體" pitchFamily="34" charset="-120"/>
                <a:ea typeface="微軟正黑體" pitchFamily="34" charset="-120"/>
              </a:endParaRPr>
            </a:p>
          </p:txBody>
        </p:sp>
        <p:sp>
          <p:nvSpPr>
            <p:cNvPr id="21" name="文字方塊 20"/>
            <p:cNvSpPr txBox="1"/>
            <p:nvPr/>
          </p:nvSpPr>
          <p:spPr>
            <a:xfrm>
              <a:off x="2428860" y="5786454"/>
              <a:ext cx="5143536" cy="584775"/>
            </a:xfrm>
            <a:prstGeom prst="rect">
              <a:avLst/>
            </a:prstGeom>
            <a:noFill/>
          </p:spPr>
          <p:txBody>
            <a:bodyPr wrap="square" rtlCol="0">
              <a:spAutoFit/>
            </a:bodyPr>
            <a:lstStyle/>
            <a:p>
              <a:pPr algn="l"/>
              <a:r>
                <a:rPr lang="zh-TW" altLang="en-US" sz="3200" b="1" dirty="0" smtClean="0">
                  <a:solidFill>
                    <a:srgbClr val="FF3399"/>
                  </a:solidFill>
                  <a:latin typeface="微軟正黑體" pitchFamily="34" charset="-120"/>
                  <a:ea typeface="微軟正黑體" pitchFamily="34" charset="-120"/>
                </a:rPr>
                <a:t>挑戰可能！   翻轉嘉義！</a:t>
              </a:r>
              <a:endParaRPr lang="zh-TW" altLang="en-US" sz="3200" b="1" dirty="0">
                <a:solidFill>
                  <a:srgbClr val="FF3399"/>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297800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adminpc\Desktop\105年度縣政人才培訓躍升計畫\1050601專題成果數位教材製作教學\11簡報母片\第一組母片.PNG"/>
          <p:cNvPicPr>
            <a:picLocks noChangeAspect="1" noChangeArrowheads="1"/>
          </p:cNvPicPr>
          <p:nvPr/>
        </p:nvPicPr>
        <p:blipFill>
          <a:blip r:embed="rId3"/>
          <a:srcRect/>
          <a:stretch>
            <a:fillRect/>
          </a:stretch>
        </p:blipFill>
        <p:spPr bwMode="auto">
          <a:xfrm>
            <a:off x="1588" y="1588"/>
            <a:ext cx="9142412" cy="6856412"/>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3203848" y="2555896"/>
            <a:ext cx="3542041" cy="3751370"/>
          </a:xfrm>
          <a:prstGeom prst="rect">
            <a:avLst/>
          </a:prstGeom>
          <a:noFill/>
          <a:ln w="9525">
            <a:noFill/>
            <a:miter lim="800000"/>
            <a:headEnd/>
            <a:tailEnd/>
          </a:ln>
          <a:effectLst>
            <a:glow rad="127000">
              <a:schemeClr val="accent1">
                <a:alpha val="43000"/>
              </a:schemeClr>
            </a:glow>
            <a:outerShdw sx="1000" sy="1000" algn="ctr" rotWithShape="0">
              <a:srgbClr val="000000"/>
            </a:outerShdw>
          </a:effectLst>
        </p:spPr>
      </p:pic>
      <p:sp>
        <p:nvSpPr>
          <p:cNvPr id="19460" name="投影片編號版面配置區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4B4E4A-3E9E-494F-AD32-8C77B67C887B}" type="slidenum">
              <a:rPr lang="zh-TW" altLang="en-US">
                <a:solidFill>
                  <a:schemeClr val="tx1"/>
                </a:solidFill>
              </a:rPr>
              <a:pPr fontAlgn="base">
                <a:spcBef>
                  <a:spcPct val="0"/>
                </a:spcBef>
                <a:spcAft>
                  <a:spcPct val="0"/>
                </a:spcAft>
              </a:pPr>
              <a:t>7</a:t>
            </a:fld>
            <a:endParaRPr lang="en-US" altLang="zh-TW">
              <a:solidFill>
                <a:schemeClr val="tx1"/>
              </a:solidFill>
            </a:endParaRPr>
          </a:p>
        </p:txBody>
      </p:sp>
      <p:grpSp>
        <p:nvGrpSpPr>
          <p:cNvPr id="19458" name="Group 14"/>
          <p:cNvGrpSpPr>
            <a:grpSpLocks/>
          </p:cNvGrpSpPr>
          <p:nvPr/>
        </p:nvGrpSpPr>
        <p:grpSpPr bwMode="auto">
          <a:xfrm>
            <a:off x="1475656" y="1268760"/>
            <a:ext cx="6768751" cy="842962"/>
            <a:chOff x="158" y="3748"/>
            <a:chExt cx="2404" cy="395"/>
          </a:xfrm>
        </p:grpSpPr>
        <p:sp>
          <p:nvSpPr>
            <p:cNvPr id="19461" name="AutoShape 15"/>
            <p:cNvSpPr>
              <a:spLocks noChangeArrowheads="1"/>
            </p:cNvSpPr>
            <p:nvPr/>
          </p:nvSpPr>
          <p:spPr bwMode="auto">
            <a:xfrm>
              <a:off x="158" y="3748"/>
              <a:ext cx="2404" cy="395"/>
            </a:xfrm>
            <a:prstGeom prst="roundRect">
              <a:avLst>
                <a:gd name="adj" fmla="val 50000"/>
              </a:avLst>
            </a:prstGeom>
            <a:gradFill rotWithShape="1">
              <a:gsLst>
                <a:gs pos="0">
                  <a:srgbClr val="B8B400"/>
                </a:gs>
                <a:gs pos="50000">
                  <a:srgbClr val="FFFF00"/>
                </a:gs>
                <a:gs pos="100000">
                  <a:srgbClr val="B8B400"/>
                </a:gs>
              </a:gsLst>
              <a:lin ang="18900000" scaled="1"/>
            </a:gradFill>
            <a:ln w="9525" algn="ctr">
              <a:noFill/>
              <a:round/>
              <a:headEnd/>
              <a:tailEnd/>
            </a:ln>
          </p:spPr>
          <p:txBody>
            <a:bodyPr wrap="none" anchor="ctr"/>
            <a:lstStyle/>
            <a:p>
              <a:endParaRPr kumimoji="0" lang="zh-TW" altLang="en-US" sz="4400">
                <a:latin typeface="Calibri" pitchFamily="34" charset="0"/>
              </a:endParaRPr>
            </a:p>
          </p:txBody>
        </p:sp>
        <p:sp>
          <p:nvSpPr>
            <p:cNvPr id="19462" name="AutoShape 16"/>
            <p:cNvSpPr>
              <a:spLocks noChangeArrowheads="1"/>
            </p:cNvSpPr>
            <p:nvPr/>
          </p:nvSpPr>
          <p:spPr bwMode="auto">
            <a:xfrm>
              <a:off x="290" y="3771"/>
              <a:ext cx="2125" cy="349"/>
            </a:xfrm>
            <a:prstGeom prst="roundRect">
              <a:avLst>
                <a:gd name="adj" fmla="val 50000"/>
              </a:avLst>
            </a:prstGeom>
            <a:solidFill>
              <a:srgbClr val="FFFF99"/>
            </a:solidFill>
            <a:ln w="9525">
              <a:noFill/>
              <a:round/>
              <a:headEnd/>
              <a:tailEnd/>
            </a:ln>
          </p:spPr>
          <p:txBody>
            <a:bodyPr wrap="none" anchor="ctr"/>
            <a:lstStyle/>
            <a:p>
              <a:pPr algn="ctr"/>
              <a:r>
                <a:rPr kumimoji="0" lang="zh-TW" altLang="en-US" sz="4400" dirty="0">
                  <a:latin typeface="Calibri" pitchFamily="34" charset="0"/>
                  <a:ea typeface="標楷體" pitchFamily="65" charset="-120"/>
                </a:rPr>
                <a:t>貳</a:t>
              </a:r>
              <a:r>
                <a:rPr kumimoji="0" lang="zh-TW" altLang="en-US" sz="4400" dirty="0" smtClean="0">
                  <a:latin typeface="Calibri" pitchFamily="34" charset="0"/>
                  <a:ea typeface="標楷體" pitchFamily="65" charset="-120"/>
                </a:rPr>
                <a:t>、嘉義縣</a:t>
              </a:r>
              <a:r>
                <a:rPr kumimoji="0" lang="zh-TW" altLang="en-US" sz="4400" dirty="0">
                  <a:latin typeface="Calibri" pitchFamily="34" charset="0"/>
                  <a:ea typeface="標楷體" pitchFamily="65" charset="-120"/>
                </a:rPr>
                <a:t>工業區簡介</a:t>
              </a:r>
              <a:endParaRPr kumimoji="0" lang="zh-TW" altLang="zh-TW" sz="4400" dirty="0">
                <a:latin typeface="Calibri" pitchFamily="34" charset="0"/>
                <a:ea typeface="標楷體" pitchFamily="65" charset="-12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pic>
        <p:nvPicPr>
          <p:cNvPr id="21506" name="Picture 2" descr="C:\Users\adminpc\Desktop\105年度縣政人才培訓躍升計畫\1050601專題成果數位教材製作教學\11簡報母片\第一組母片.PNG"/>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sp>
        <p:nvSpPr>
          <p:cNvPr id="21507" name="文字方塊 6"/>
          <p:cNvSpPr txBox="1">
            <a:spLocks noChangeArrowheads="1"/>
          </p:cNvSpPr>
          <p:nvPr/>
        </p:nvSpPr>
        <p:spPr bwMode="auto">
          <a:xfrm>
            <a:off x="1692275" y="260350"/>
            <a:ext cx="6335713"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貳</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嘉義縣工業區簡介</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位置分布</a:t>
            </a:r>
            <a:endParaRPr kumimoji="0" lang="zh-TW" altLang="en-US" sz="2400" b="1" dirty="0">
              <a:latin typeface="標楷體" pitchFamily="65" charset="-120"/>
              <a:ea typeface="標楷體" pitchFamily="65" charset="-120"/>
            </a:endParaRPr>
          </a:p>
        </p:txBody>
      </p:sp>
      <p:sp>
        <p:nvSpPr>
          <p:cNvPr id="21508" name="Rectangle 30"/>
          <p:cNvSpPr txBox="1">
            <a:spLocks noChangeArrowheads="1"/>
          </p:cNvSpPr>
          <p:nvPr/>
        </p:nvSpPr>
        <p:spPr bwMode="gray">
          <a:xfrm>
            <a:off x="6624638" y="5816600"/>
            <a:ext cx="2133600" cy="476250"/>
          </a:xfrm>
          <a:prstGeom prst="rect">
            <a:avLst/>
          </a:prstGeom>
          <a:noFill/>
          <a:ln w="9525">
            <a:noFill/>
            <a:miter lim="800000"/>
            <a:headEnd/>
            <a:tailEnd/>
          </a:ln>
        </p:spPr>
        <p:txBody>
          <a:bodyPr/>
          <a:lstStyle/>
          <a:p>
            <a:pPr algn="ctr"/>
            <a:fld id="{8388B27E-C366-4530-B491-9719BE6D8A29}" type="slidenum">
              <a:rPr kumimoji="0" lang="zh-TW" altLang="en-US" sz="1400">
                <a:solidFill>
                  <a:schemeClr val="bg1"/>
                </a:solidFill>
                <a:ea typeface="宋体" pitchFamily="2" charset="-122"/>
              </a:rPr>
              <a:pPr algn="ctr"/>
              <a:t>8</a:t>
            </a:fld>
            <a:endParaRPr kumimoji="0" lang="en-US" altLang="zh-TW" sz="1400">
              <a:solidFill>
                <a:schemeClr val="bg1"/>
              </a:solidFill>
              <a:ea typeface="宋体" pitchFamily="2" charset="-122"/>
            </a:endParaRPr>
          </a:p>
        </p:txBody>
      </p:sp>
      <p:pic>
        <p:nvPicPr>
          <p:cNvPr id="21509" name="圖片 4"/>
          <p:cNvPicPr>
            <a:picLocks noChangeAspect="1"/>
          </p:cNvPicPr>
          <p:nvPr/>
        </p:nvPicPr>
        <p:blipFill>
          <a:blip r:embed="rId3"/>
          <a:srcRect/>
          <a:stretch>
            <a:fillRect/>
          </a:stretch>
        </p:blipFill>
        <p:spPr bwMode="auto">
          <a:xfrm>
            <a:off x="101600" y="1412875"/>
            <a:ext cx="9042400" cy="5445125"/>
          </a:xfrm>
          <a:prstGeom prst="rect">
            <a:avLst/>
          </a:prstGeom>
          <a:noFill/>
          <a:ln w="9525">
            <a:noFill/>
            <a:miter lim="800000"/>
            <a:headEnd/>
            <a:tailEnd/>
          </a:ln>
        </p:spPr>
      </p:pic>
      <p:sp>
        <p:nvSpPr>
          <p:cNvPr id="10" name="Line 19"/>
          <p:cNvSpPr>
            <a:spLocks noChangeShapeType="1"/>
          </p:cNvSpPr>
          <p:nvPr/>
        </p:nvSpPr>
        <p:spPr bwMode="auto">
          <a:xfrm>
            <a:off x="971550" y="3505200"/>
            <a:ext cx="4176713" cy="287338"/>
          </a:xfrm>
          <a:prstGeom prst="line">
            <a:avLst/>
          </a:prstGeom>
          <a:noFill/>
          <a:ln w="31750">
            <a:solidFill>
              <a:srgbClr val="0000FF"/>
            </a:solidFill>
            <a:prstDash val="dash"/>
            <a:round/>
            <a:headEnd/>
            <a:tailEnd/>
          </a:ln>
        </p:spPr>
        <p:txBody>
          <a:bodyPr/>
          <a:lstStyle/>
          <a:p>
            <a:endParaRPr lang="zh-TW" altLang="en-US"/>
          </a:p>
        </p:txBody>
      </p:sp>
      <p:sp>
        <p:nvSpPr>
          <p:cNvPr id="11" name="Line 20"/>
          <p:cNvSpPr>
            <a:spLocks noChangeShapeType="1"/>
          </p:cNvSpPr>
          <p:nvPr/>
        </p:nvSpPr>
        <p:spPr bwMode="auto">
          <a:xfrm flipH="1">
            <a:off x="2051050" y="1128713"/>
            <a:ext cx="1728788" cy="4535487"/>
          </a:xfrm>
          <a:prstGeom prst="line">
            <a:avLst/>
          </a:prstGeom>
          <a:noFill/>
          <a:ln w="38100">
            <a:solidFill>
              <a:srgbClr val="0000FF"/>
            </a:solidFill>
            <a:prstDash val="sysDot"/>
            <a:round/>
            <a:headEnd/>
            <a:tailEnd/>
          </a:ln>
        </p:spPr>
        <p:txBody>
          <a:bodyPr/>
          <a:lstStyle/>
          <a:p>
            <a:endParaRPr lang="zh-TW" altLang="en-US"/>
          </a:p>
        </p:txBody>
      </p:sp>
      <p:sp>
        <p:nvSpPr>
          <p:cNvPr id="12" name="Line 21"/>
          <p:cNvSpPr>
            <a:spLocks noChangeShapeType="1"/>
          </p:cNvSpPr>
          <p:nvPr/>
        </p:nvSpPr>
        <p:spPr bwMode="auto">
          <a:xfrm flipH="1">
            <a:off x="3357563" y="1571625"/>
            <a:ext cx="1285875" cy="3714750"/>
          </a:xfrm>
          <a:prstGeom prst="line">
            <a:avLst/>
          </a:prstGeom>
          <a:noFill/>
          <a:ln w="38100">
            <a:solidFill>
              <a:srgbClr val="0000FF"/>
            </a:solidFill>
            <a:prstDash val="sysDot"/>
            <a:round/>
            <a:headEnd/>
            <a:tailEnd/>
          </a:ln>
        </p:spPr>
        <p:txBody>
          <a:bodyPr/>
          <a:lstStyle/>
          <a:p>
            <a:endParaRPr lang="zh-TW" altLang="en-US"/>
          </a:p>
        </p:txBody>
      </p:sp>
      <p:sp>
        <p:nvSpPr>
          <p:cNvPr id="13" name="Line 22"/>
          <p:cNvSpPr>
            <a:spLocks noChangeShapeType="1"/>
          </p:cNvSpPr>
          <p:nvPr/>
        </p:nvSpPr>
        <p:spPr bwMode="auto">
          <a:xfrm flipH="1">
            <a:off x="357188" y="2143125"/>
            <a:ext cx="642937" cy="3571875"/>
          </a:xfrm>
          <a:prstGeom prst="line">
            <a:avLst/>
          </a:prstGeom>
          <a:noFill/>
          <a:ln w="38100">
            <a:solidFill>
              <a:srgbClr val="0000FF"/>
            </a:solidFill>
            <a:prstDash val="sysDot"/>
            <a:round/>
            <a:headEnd/>
            <a:tailEnd/>
          </a:ln>
        </p:spPr>
        <p:txBody>
          <a:bodyPr/>
          <a:lstStyle/>
          <a:p>
            <a:endParaRPr lang="zh-TW" altLang="en-US"/>
          </a:p>
        </p:txBody>
      </p:sp>
      <p:sp>
        <p:nvSpPr>
          <p:cNvPr id="21514" name="Text Box 23"/>
          <p:cNvSpPr txBox="1">
            <a:spLocks noChangeArrowheads="1"/>
          </p:cNvSpPr>
          <p:nvPr/>
        </p:nvSpPr>
        <p:spPr bwMode="auto">
          <a:xfrm>
            <a:off x="1887538" y="5541963"/>
            <a:ext cx="184150" cy="457200"/>
          </a:xfrm>
          <a:prstGeom prst="rect">
            <a:avLst/>
          </a:prstGeom>
          <a:noFill/>
          <a:ln w="9525">
            <a:noFill/>
            <a:miter lim="800000"/>
            <a:headEnd/>
            <a:tailEnd/>
          </a:ln>
        </p:spPr>
        <p:txBody>
          <a:bodyPr wrap="none">
            <a:spAutoFit/>
          </a:bodyPr>
          <a:lstStyle/>
          <a:p>
            <a:endParaRPr kumimoji="0" lang="zh-TW" altLang="en-US" sz="2400">
              <a:latin typeface="Calibri" pitchFamily="34" charset="0"/>
            </a:endParaRPr>
          </a:p>
        </p:txBody>
      </p:sp>
      <p:sp>
        <p:nvSpPr>
          <p:cNvPr id="15" name="Text Box 24"/>
          <p:cNvSpPr txBox="1">
            <a:spLocks noChangeArrowheads="1"/>
          </p:cNvSpPr>
          <p:nvPr/>
        </p:nvSpPr>
        <p:spPr bwMode="auto">
          <a:xfrm>
            <a:off x="1287463" y="5357813"/>
            <a:ext cx="954087" cy="400050"/>
          </a:xfrm>
          <a:prstGeom prst="rect">
            <a:avLst/>
          </a:prstGeom>
          <a:noFill/>
          <a:ln w="9525">
            <a:noFill/>
            <a:miter lim="800000"/>
            <a:headEnd/>
            <a:tailEnd/>
          </a:ln>
        </p:spPr>
        <p:txBody>
          <a:bodyPr wrap="none">
            <a:spAutoFit/>
          </a:bodyPr>
          <a:lstStyle/>
          <a:p>
            <a:r>
              <a:rPr kumimoji="0" lang="zh-TW" altLang="en-US" sz="2000" b="1">
                <a:solidFill>
                  <a:srgbClr val="FF3399"/>
                </a:solidFill>
                <a:latin typeface="微軟正黑體"/>
                <a:ea typeface="微軟正黑體"/>
                <a:cs typeface="微軟正黑體"/>
              </a:rPr>
              <a:t>中山高</a:t>
            </a:r>
          </a:p>
        </p:txBody>
      </p:sp>
      <p:sp>
        <p:nvSpPr>
          <p:cNvPr id="16" name="Text Box 25"/>
          <p:cNvSpPr txBox="1">
            <a:spLocks noChangeArrowheads="1"/>
          </p:cNvSpPr>
          <p:nvPr/>
        </p:nvSpPr>
        <p:spPr bwMode="auto">
          <a:xfrm>
            <a:off x="3357563" y="4900613"/>
            <a:ext cx="954087" cy="400050"/>
          </a:xfrm>
          <a:prstGeom prst="rect">
            <a:avLst/>
          </a:prstGeom>
          <a:noFill/>
          <a:ln w="9525">
            <a:noFill/>
            <a:miter lim="800000"/>
            <a:headEnd/>
            <a:tailEnd/>
          </a:ln>
        </p:spPr>
        <p:txBody>
          <a:bodyPr wrap="none">
            <a:spAutoFit/>
          </a:bodyPr>
          <a:lstStyle/>
          <a:p>
            <a:r>
              <a:rPr kumimoji="0" lang="zh-TW" altLang="en-US" sz="2000" b="1">
                <a:solidFill>
                  <a:srgbClr val="FF3399"/>
                </a:solidFill>
                <a:latin typeface="微軟正黑體"/>
                <a:ea typeface="微軟正黑體"/>
                <a:cs typeface="微軟正黑體"/>
              </a:rPr>
              <a:t>南二高</a:t>
            </a:r>
          </a:p>
        </p:txBody>
      </p:sp>
      <p:sp>
        <p:nvSpPr>
          <p:cNvPr id="17" name="Text Box 26"/>
          <p:cNvSpPr txBox="1">
            <a:spLocks noChangeArrowheads="1"/>
          </p:cNvSpPr>
          <p:nvPr/>
        </p:nvSpPr>
        <p:spPr bwMode="auto">
          <a:xfrm>
            <a:off x="71438" y="5715000"/>
            <a:ext cx="1211262" cy="400050"/>
          </a:xfrm>
          <a:prstGeom prst="rect">
            <a:avLst/>
          </a:prstGeom>
          <a:noFill/>
          <a:ln w="9525">
            <a:noFill/>
            <a:miter lim="800000"/>
            <a:headEnd/>
            <a:tailEnd/>
          </a:ln>
        </p:spPr>
        <p:txBody>
          <a:bodyPr wrap="none">
            <a:spAutoFit/>
          </a:bodyPr>
          <a:lstStyle/>
          <a:p>
            <a:r>
              <a:rPr kumimoji="0" lang="zh-TW" altLang="en-US" sz="2000" b="1">
                <a:solidFill>
                  <a:srgbClr val="FF3399"/>
                </a:solidFill>
                <a:latin typeface="微軟正黑體"/>
                <a:ea typeface="微軟正黑體"/>
                <a:cs typeface="微軟正黑體"/>
              </a:rPr>
              <a:t>西濱快速</a:t>
            </a:r>
          </a:p>
        </p:txBody>
      </p:sp>
      <p:sp>
        <p:nvSpPr>
          <p:cNvPr id="18" name="Text Box 27"/>
          <p:cNvSpPr txBox="1">
            <a:spLocks noChangeArrowheads="1"/>
          </p:cNvSpPr>
          <p:nvPr/>
        </p:nvSpPr>
        <p:spPr bwMode="auto">
          <a:xfrm>
            <a:off x="4114800" y="3721100"/>
            <a:ext cx="1211263" cy="400050"/>
          </a:xfrm>
          <a:prstGeom prst="rect">
            <a:avLst/>
          </a:prstGeom>
          <a:noFill/>
          <a:ln w="9525">
            <a:noFill/>
            <a:miter lim="800000"/>
            <a:headEnd/>
            <a:tailEnd/>
          </a:ln>
        </p:spPr>
        <p:txBody>
          <a:bodyPr wrap="none">
            <a:spAutoFit/>
          </a:bodyPr>
          <a:lstStyle/>
          <a:p>
            <a:r>
              <a:rPr kumimoji="0" lang="zh-TW" altLang="en-US" sz="2000" b="1">
                <a:solidFill>
                  <a:srgbClr val="FF3399"/>
                </a:solidFill>
                <a:latin typeface="微軟正黑體"/>
                <a:ea typeface="微軟正黑體"/>
                <a:cs typeface="微軟正黑體"/>
              </a:rPr>
              <a:t>東西快速</a:t>
            </a:r>
          </a:p>
        </p:txBody>
      </p:sp>
      <p:sp>
        <p:nvSpPr>
          <p:cNvPr id="21" name="Oval 28"/>
          <p:cNvSpPr>
            <a:spLocks noChangeArrowheads="1"/>
          </p:cNvSpPr>
          <p:nvPr/>
        </p:nvSpPr>
        <p:spPr bwMode="auto">
          <a:xfrm>
            <a:off x="285750" y="3929063"/>
            <a:ext cx="357188" cy="649287"/>
          </a:xfrm>
          <a:prstGeom prst="ellipse">
            <a:avLst/>
          </a:prstGeom>
          <a:solidFill>
            <a:srgbClr val="0000FF">
              <a:alpha val="42999"/>
            </a:srgbClr>
          </a:solidFill>
          <a:ln w="9525">
            <a:noFill/>
            <a:round/>
            <a:headEnd/>
            <a:tailEnd/>
          </a:ln>
          <a:effectLst/>
        </p:spPr>
        <p:txBody>
          <a:bodyPr wrap="none" anchor="ctr"/>
          <a:lstStyle/>
          <a:p>
            <a:pPr algn="ctr" fontAlgn="auto">
              <a:spcBef>
                <a:spcPts val="0"/>
              </a:spcBef>
              <a:spcAft>
                <a:spcPts val="0"/>
              </a:spcAft>
              <a:defRPr/>
            </a:pPr>
            <a:r>
              <a:rPr kumimoji="0" lang="zh-TW" altLang="en-US" sz="1600" b="1" dirty="0">
                <a:solidFill>
                  <a:srgbClr val="66FFFF"/>
                </a:solidFill>
                <a:effectLst>
                  <a:outerShdw blurRad="38100" dist="38100" dir="2700000" algn="tl">
                    <a:srgbClr val="000000"/>
                  </a:outerShdw>
                </a:effectLst>
                <a:latin typeface="微軟正黑體" pitchFamily="34" charset="-120"/>
                <a:ea typeface="微軟正黑體" pitchFamily="34" charset="-120"/>
              </a:rPr>
              <a:t>商</a:t>
            </a:r>
            <a:endParaRPr kumimoji="0" lang="en-US" altLang="zh-TW" sz="1600" b="1" dirty="0">
              <a:solidFill>
                <a:srgbClr val="66FFFF"/>
              </a:solidFill>
              <a:effectLst>
                <a:outerShdw blurRad="38100" dist="38100" dir="2700000" algn="tl">
                  <a:srgbClr val="000000"/>
                </a:outerShdw>
              </a:effectLst>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srgbClr val="66FFFF"/>
                </a:solidFill>
                <a:effectLst>
                  <a:outerShdw blurRad="38100" dist="38100" dir="2700000" algn="tl">
                    <a:srgbClr val="000000"/>
                  </a:outerShdw>
                </a:effectLst>
                <a:latin typeface="微軟正黑體" pitchFamily="34" charset="-120"/>
                <a:ea typeface="微軟正黑體" pitchFamily="34" charset="-120"/>
              </a:rPr>
              <a:t>港</a:t>
            </a:r>
          </a:p>
        </p:txBody>
      </p:sp>
      <p:grpSp>
        <p:nvGrpSpPr>
          <p:cNvPr id="22" name="群組 21"/>
          <p:cNvGrpSpPr>
            <a:grpSpLocks/>
          </p:cNvGrpSpPr>
          <p:nvPr/>
        </p:nvGrpSpPr>
        <p:grpSpPr bwMode="auto">
          <a:xfrm>
            <a:off x="4071938" y="1285875"/>
            <a:ext cx="928687" cy="857250"/>
            <a:chOff x="4071934" y="1285860"/>
            <a:chExt cx="928694" cy="857256"/>
          </a:xfrm>
        </p:grpSpPr>
        <p:grpSp>
          <p:nvGrpSpPr>
            <p:cNvPr id="21560" name="Group 40"/>
            <p:cNvGrpSpPr>
              <a:grpSpLocks/>
            </p:cNvGrpSpPr>
            <p:nvPr/>
          </p:nvGrpSpPr>
          <p:grpSpPr bwMode="auto">
            <a:xfrm>
              <a:off x="4071934" y="1285860"/>
              <a:ext cx="928694" cy="857256"/>
              <a:chOff x="941" y="1053"/>
              <a:chExt cx="1036" cy="1021"/>
            </a:xfrm>
          </p:grpSpPr>
          <p:sp>
            <p:nvSpPr>
              <p:cNvPr id="25" name="Oval 41"/>
              <p:cNvSpPr>
                <a:spLocks noChangeArrowheads="1"/>
              </p:cNvSpPr>
              <p:nvPr/>
            </p:nvSpPr>
            <p:spPr bwMode="gray">
              <a:xfrm>
                <a:off x="941" y="1053"/>
                <a:ext cx="1032" cy="102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CN" altLang="en-US">
                  <a:latin typeface="+mn-lt"/>
                  <a:ea typeface="+mn-ea"/>
                </a:endParaRPr>
              </a:p>
            </p:txBody>
          </p:sp>
          <p:sp>
            <p:nvSpPr>
              <p:cNvPr id="26" name="Oval 42"/>
              <p:cNvSpPr>
                <a:spLocks noChangeArrowheads="1"/>
              </p:cNvSpPr>
              <p:nvPr/>
            </p:nvSpPr>
            <p:spPr bwMode="gray">
              <a:xfrm>
                <a:off x="945" y="1053"/>
                <a:ext cx="1032" cy="1021"/>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27" name="Oval 43"/>
              <p:cNvSpPr>
                <a:spLocks noChangeArrowheads="1"/>
              </p:cNvSpPr>
              <p:nvPr/>
            </p:nvSpPr>
            <p:spPr bwMode="gray">
              <a:xfrm>
                <a:off x="1008" y="1119"/>
                <a:ext cx="898" cy="889"/>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28" name="Oval 44"/>
              <p:cNvSpPr>
                <a:spLocks noChangeArrowheads="1"/>
              </p:cNvSpPr>
              <p:nvPr/>
            </p:nvSpPr>
            <p:spPr bwMode="gray">
              <a:xfrm>
                <a:off x="1008" y="1119"/>
                <a:ext cx="896" cy="889"/>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21566" name="Oval 45"/>
              <p:cNvSpPr>
                <a:spLocks noChangeArrowheads="1"/>
              </p:cNvSpPr>
              <p:nvPr/>
            </p:nvSpPr>
            <p:spPr bwMode="gray">
              <a:xfrm>
                <a:off x="1057" y="1164"/>
                <a:ext cx="807" cy="799"/>
              </a:xfrm>
              <a:prstGeom prst="ellipse">
                <a:avLst/>
              </a:prstGeom>
              <a:solidFill>
                <a:srgbClr val="333333"/>
              </a:solidFill>
              <a:ln w="9525">
                <a:noFill/>
                <a:round/>
                <a:headEnd/>
                <a:tailEnd/>
              </a:ln>
            </p:spPr>
            <p:txBody>
              <a:bodyPr anchor="ctr">
                <a:spAutoFit/>
              </a:bodyPr>
              <a:lstStyle/>
              <a:p>
                <a:endParaRPr kumimoji="0" lang="zh-CN" altLang="en-US">
                  <a:latin typeface="Calibri" pitchFamily="34" charset="0"/>
                  <a:ea typeface="宋体" pitchFamily="2" charset="-122"/>
                </a:endParaRPr>
              </a:p>
            </p:txBody>
          </p:sp>
          <p:sp>
            <p:nvSpPr>
              <p:cNvPr id="21567" name="Oval 46"/>
              <p:cNvSpPr>
                <a:spLocks noChangeArrowheads="1"/>
              </p:cNvSpPr>
              <p:nvPr/>
            </p:nvSpPr>
            <p:spPr bwMode="gray">
              <a:xfrm>
                <a:off x="1070" y="1177"/>
                <a:ext cx="782" cy="774"/>
              </a:xfrm>
              <a:prstGeom prst="ellipse">
                <a:avLst/>
              </a:prstGeom>
              <a:gradFill rotWithShape="1">
                <a:gsLst>
                  <a:gs pos="0">
                    <a:srgbClr val="595959"/>
                  </a:gs>
                  <a:gs pos="100000">
                    <a:srgbClr val="C0C0C0"/>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21568"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E9E9E9"/>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21569" name="Oval 48"/>
              <p:cNvSpPr>
                <a:spLocks noChangeArrowheads="1"/>
              </p:cNvSpPr>
              <p:nvPr/>
            </p:nvSpPr>
            <p:spPr bwMode="gray">
              <a:xfrm>
                <a:off x="1088" y="1189"/>
                <a:ext cx="726" cy="705"/>
              </a:xfrm>
              <a:prstGeom prst="ellipse">
                <a:avLst/>
              </a:prstGeom>
              <a:gradFill rotWithShape="1">
                <a:gsLst>
                  <a:gs pos="0">
                    <a:srgbClr val="989898"/>
                  </a:gs>
                  <a:gs pos="100000">
                    <a:srgbClr val="C0C0C0">
                      <a:alpha val="48000"/>
                    </a:srgbClr>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21570" name="Oval 49"/>
              <p:cNvSpPr>
                <a:spLocks noChangeArrowheads="1"/>
              </p:cNvSpPr>
              <p:nvPr/>
            </p:nvSpPr>
            <p:spPr bwMode="gray">
              <a:xfrm>
                <a:off x="1130" y="1209"/>
                <a:ext cx="645" cy="572"/>
              </a:xfrm>
              <a:prstGeom prst="ellipse">
                <a:avLst/>
              </a:prstGeom>
              <a:gradFill rotWithShape="1">
                <a:gsLst>
                  <a:gs pos="0">
                    <a:srgbClr val="FFFFFF"/>
                  </a:gs>
                  <a:gs pos="100000">
                    <a:srgbClr val="C0C0C0">
                      <a:alpha val="37999"/>
                    </a:srgbClr>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grpSp>
        <p:sp>
          <p:nvSpPr>
            <p:cNvPr id="21561" name="矩形 23"/>
            <p:cNvSpPr>
              <a:spLocks noChangeArrowheads="1"/>
            </p:cNvSpPr>
            <p:nvPr/>
          </p:nvSpPr>
          <p:spPr bwMode="auto">
            <a:xfrm>
              <a:off x="4143372" y="1571612"/>
              <a:ext cx="785818" cy="307777"/>
            </a:xfrm>
            <a:prstGeom prst="rect">
              <a:avLst/>
            </a:prstGeom>
            <a:noFill/>
            <a:ln w="9525">
              <a:noFill/>
              <a:miter lim="800000"/>
              <a:headEnd/>
              <a:tailEnd/>
            </a:ln>
          </p:spPr>
          <p:txBody>
            <a:bodyPr>
              <a:spAutoFit/>
            </a:bodyPr>
            <a:lstStyle/>
            <a:p>
              <a:pPr algn="ctr"/>
              <a:r>
                <a:rPr kumimoji="0" lang="zh-TW" altLang="en-US" sz="1400" b="1">
                  <a:solidFill>
                    <a:srgbClr val="FF3399"/>
                  </a:solidFill>
                  <a:latin typeface="微軟正黑體"/>
                  <a:ea typeface="微軟正黑體"/>
                  <a:cs typeface="微軟正黑體"/>
                </a:rPr>
                <a:t>大埔美</a:t>
              </a:r>
            </a:p>
          </p:txBody>
        </p:sp>
      </p:grpSp>
      <p:grpSp>
        <p:nvGrpSpPr>
          <p:cNvPr id="44" name="群組 43"/>
          <p:cNvGrpSpPr>
            <a:grpSpLocks/>
          </p:cNvGrpSpPr>
          <p:nvPr/>
        </p:nvGrpSpPr>
        <p:grpSpPr bwMode="auto">
          <a:xfrm>
            <a:off x="2000250" y="3714750"/>
            <a:ext cx="928688" cy="928688"/>
            <a:chOff x="2000232" y="3714752"/>
            <a:chExt cx="928694" cy="928694"/>
          </a:xfrm>
        </p:grpSpPr>
        <p:grpSp>
          <p:nvGrpSpPr>
            <p:cNvPr id="21549" name="Group 40"/>
            <p:cNvGrpSpPr>
              <a:grpSpLocks/>
            </p:cNvGrpSpPr>
            <p:nvPr/>
          </p:nvGrpSpPr>
          <p:grpSpPr bwMode="auto">
            <a:xfrm>
              <a:off x="2000232" y="3714752"/>
              <a:ext cx="928694" cy="928694"/>
              <a:chOff x="941" y="1053"/>
              <a:chExt cx="1036" cy="1021"/>
            </a:xfrm>
          </p:grpSpPr>
          <p:sp>
            <p:nvSpPr>
              <p:cNvPr id="47" name="Oval 41"/>
              <p:cNvSpPr>
                <a:spLocks noChangeArrowheads="1"/>
              </p:cNvSpPr>
              <p:nvPr/>
            </p:nvSpPr>
            <p:spPr bwMode="gray">
              <a:xfrm>
                <a:off x="941" y="1053"/>
                <a:ext cx="1032" cy="1021"/>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ext uri="{AF507438-7753-43e0-B8FC-AC1667EBCBE1}"/>
              </a:extLst>
            </p:spPr>
            <p:txBody>
              <a:bodyPr wrap="none" anchor="ctr">
                <a:spAutoFit/>
              </a:bodyPr>
              <a:lstStyle/>
              <a:p>
                <a:pPr fontAlgn="auto">
                  <a:spcBef>
                    <a:spcPts val="0"/>
                  </a:spcBef>
                  <a:spcAft>
                    <a:spcPts val="0"/>
                  </a:spcAft>
                  <a:defRPr/>
                </a:pPr>
                <a:endParaRPr kumimoji="0" lang="zh-CN" altLang="en-US">
                  <a:latin typeface="+mn-lt"/>
                  <a:ea typeface="+mn-ea"/>
                </a:endParaRPr>
              </a:p>
            </p:txBody>
          </p:sp>
          <p:sp>
            <p:nvSpPr>
              <p:cNvPr id="48" name="Oval 42"/>
              <p:cNvSpPr>
                <a:spLocks noChangeArrowheads="1"/>
              </p:cNvSpPr>
              <p:nvPr/>
            </p:nvSpPr>
            <p:spPr bwMode="gray">
              <a:xfrm>
                <a:off x="945" y="1053"/>
                <a:ext cx="1032" cy="1021"/>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49" name="Oval 43"/>
              <p:cNvSpPr>
                <a:spLocks noChangeArrowheads="1"/>
              </p:cNvSpPr>
              <p:nvPr/>
            </p:nvSpPr>
            <p:spPr bwMode="gray">
              <a:xfrm>
                <a:off x="1008" y="1119"/>
                <a:ext cx="898" cy="888"/>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50" name="Oval 44"/>
              <p:cNvSpPr>
                <a:spLocks noChangeArrowheads="1"/>
              </p:cNvSpPr>
              <p:nvPr/>
            </p:nvSpPr>
            <p:spPr bwMode="gray">
              <a:xfrm>
                <a:off x="1008" y="1119"/>
                <a:ext cx="896" cy="888"/>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ext uri="{AF507438-7753-43e0-B8FC-AC1667EBCBE1}"/>
              </a:extLst>
            </p:spPr>
            <p:txBody>
              <a:bodyPr anchor="ctr">
                <a:spAutoFit/>
              </a:bodyPr>
              <a:lstStyle/>
              <a:p>
                <a:pPr fontAlgn="auto">
                  <a:spcBef>
                    <a:spcPts val="0"/>
                  </a:spcBef>
                  <a:spcAft>
                    <a:spcPts val="0"/>
                  </a:spcAft>
                  <a:defRPr/>
                </a:pPr>
                <a:endParaRPr kumimoji="0" lang="zh-CN" altLang="en-US">
                  <a:latin typeface="+mn-lt"/>
                  <a:ea typeface="+mn-ea"/>
                </a:endParaRPr>
              </a:p>
            </p:txBody>
          </p:sp>
          <p:sp>
            <p:nvSpPr>
              <p:cNvPr id="21555" name="Oval 45"/>
              <p:cNvSpPr>
                <a:spLocks noChangeArrowheads="1"/>
              </p:cNvSpPr>
              <p:nvPr/>
            </p:nvSpPr>
            <p:spPr bwMode="gray">
              <a:xfrm>
                <a:off x="1057" y="1164"/>
                <a:ext cx="807" cy="799"/>
              </a:xfrm>
              <a:prstGeom prst="ellipse">
                <a:avLst/>
              </a:prstGeom>
              <a:solidFill>
                <a:srgbClr val="333333"/>
              </a:solidFill>
              <a:ln w="9525">
                <a:noFill/>
                <a:round/>
                <a:headEnd/>
                <a:tailEnd/>
              </a:ln>
            </p:spPr>
            <p:txBody>
              <a:bodyPr anchor="ctr">
                <a:spAutoFit/>
              </a:bodyPr>
              <a:lstStyle/>
              <a:p>
                <a:endParaRPr kumimoji="0" lang="zh-CN" altLang="en-US">
                  <a:latin typeface="Calibri" pitchFamily="34" charset="0"/>
                  <a:ea typeface="宋体" pitchFamily="2" charset="-122"/>
                </a:endParaRPr>
              </a:p>
            </p:txBody>
          </p:sp>
          <p:sp>
            <p:nvSpPr>
              <p:cNvPr id="21556" name="Oval 46"/>
              <p:cNvSpPr>
                <a:spLocks noChangeArrowheads="1"/>
              </p:cNvSpPr>
              <p:nvPr/>
            </p:nvSpPr>
            <p:spPr bwMode="gray">
              <a:xfrm>
                <a:off x="1070" y="1177"/>
                <a:ext cx="782" cy="774"/>
              </a:xfrm>
              <a:prstGeom prst="ellipse">
                <a:avLst/>
              </a:prstGeom>
              <a:gradFill rotWithShape="1">
                <a:gsLst>
                  <a:gs pos="0">
                    <a:srgbClr val="595959"/>
                  </a:gs>
                  <a:gs pos="100000">
                    <a:srgbClr val="C0C0C0"/>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21557" name="Oval 47"/>
              <p:cNvSpPr>
                <a:spLocks noChangeArrowheads="1"/>
              </p:cNvSpPr>
              <p:nvPr/>
            </p:nvSpPr>
            <p:spPr bwMode="gray">
              <a:xfrm>
                <a:off x="1080" y="1182"/>
                <a:ext cx="763" cy="753"/>
              </a:xfrm>
              <a:prstGeom prst="ellipse">
                <a:avLst/>
              </a:prstGeom>
              <a:gradFill rotWithShape="1">
                <a:gsLst>
                  <a:gs pos="0">
                    <a:srgbClr val="C0C0C0">
                      <a:alpha val="0"/>
                    </a:srgbClr>
                  </a:gs>
                  <a:gs pos="100000">
                    <a:srgbClr val="E9E9E9"/>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21558" name="Oval 48"/>
              <p:cNvSpPr>
                <a:spLocks noChangeArrowheads="1"/>
              </p:cNvSpPr>
              <p:nvPr/>
            </p:nvSpPr>
            <p:spPr bwMode="gray">
              <a:xfrm>
                <a:off x="1088" y="1189"/>
                <a:ext cx="726" cy="705"/>
              </a:xfrm>
              <a:prstGeom prst="ellipse">
                <a:avLst/>
              </a:prstGeom>
              <a:gradFill rotWithShape="1">
                <a:gsLst>
                  <a:gs pos="0">
                    <a:srgbClr val="989898"/>
                  </a:gs>
                  <a:gs pos="100000">
                    <a:srgbClr val="C0C0C0">
                      <a:alpha val="48000"/>
                    </a:srgbClr>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sp>
            <p:nvSpPr>
              <p:cNvPr id="21559" name="Oval 49"/>
              <p:cNvSpPr>
                <a:spLocks noChangeArrowheads="1"/>
              </p:cNvSpPr>
              <p:nvPr/>
            </p:nvSpPr>
            <p:spPr bwMode="gray">
              <a:xfrm>
                <a:off x="1130" y="1209"/>
                <a:ext cx="645" cy="572"/>
              </a:xfrm>
              <a:prstGeom prst="ellipse">
                <a:avLst/>
              </a:prstGeom>
              <a:gradFill rotWithShape="1">
                <a:gsLst>
                  <a:gs pos="0">
                    <a:srgbClr val="FFFFFF"/>
                  </a:gs>
                  <a:gs pos="100000">
                    <a:srgbClr val="C0C0C0">
                      <a:alpha val="37999"/>
                    </a:srgbClr>
                  </a:gs>
                </a:gsLst>
                <a:lin ang="5400000" scaled="1"/>
              </a:gradFill>
              <a:ln w="9525">
                <a:noFill/>
                <a:round/>
                <a:headEnd/>
                <a:tailEnd/>
              </a:ln>
            </p:spPr>
            <p:txBody>
              <a:bodyPr vert="eaVert" wrap="none" anchor="ctr"/>
              <a:lstStyle/>
              <a:p>
                <a:endParaRPr kumimoji="0" lang="zh-CN" altLang="en-US">
                  <a:latin typeface="Calibri" pitchFamily="34" charset="0"/>
                  <a:ea typeface="宋体" pitchFamily="2" charset="-122"/>
                </a:endParaRPr>
              </a:p>
            </p:txBody>
          </p:sp>
        </p:grpSp>
        <p:sp>
          <p:nvSpPr>
            <p:cNvPr id="21550" name="矩形 45"/>
            <p:cNvSpPr>
              <a:spLocks noChangeArrowheads="1"/>
            </p:cNvSpPr>
            <p:nvPr/>
          </p:nvSpPr>
          <p:spPr bwMode="auto">
            <a:xfrm>
              <a:off x="2071670" y="4071943"/>
              <a:ext cx="857256" cy="307778"/>
            </a:xfrm>
            <a:prstGeom prst="rect">
              <a:avLst/>
            </a:prstGeom>
            <a:noFill/>
            <a:ln w="9525">
              <a:noFill/>
              <a:miter lim="800000"/>
              <a:headEnd/>
              <a:tailEnd/>
            </a:ln>
          </p:spPr>
          <p:txBody>
            <a:bodyPr>
              <a:spAutoFit/>
            </a:bodyPr>
            <a:lstStyle/>
            <a:p>
              <a:pPr algn="ctr"/>
              <a:r>
                <a:rPr kumimoji="0" lang="zh-TW" altLang="en-US" sz="1400" b="1">
                  <a:solidFill>
                    <a:srgbClr val="FF3399"/>
                  </a:solidFill>
                  <a:latin typeface="微軟正黑體"/>
                  <a:ea typeface="微軟正黑體"/>
                  <a:cs typeface="微軟正黑體"/>
                </a:rPr>
                <a:t>馬稠後</a:t>
              </a:r>
            </a:p>
          </p:txBody>
        </p:sp>
      </p:grpSp>
      <p:grpSp>
        <p:nvGrpSpPr>
          <p:cNvPr id="67" name="群組 66"/>
          <p:cNvGrpSpPr>
            <a:grpSpLocks/>
          </p:cNvGrpSpPr>
          <p:nvPr/>
        </p:nvGrpSpPr>
        <p:grpSpPr bwMode="auto">
          <a:xfrm>
            <a:off x="1714500" y="1785938"/>
            <a:ext cx="2357438" cy="1785937"/>
            <a:chOff x="1714480" y="1785926"/>
            <a:chExt cx="2357454" cy="1785950"/>
          </a:xfrm>
        </p:grpSpPr>
        <p:pic>
          <p:nvPicPr>
            <p:cNvPr id="21542" name="Picture 3" descr="C:\Users\user\Desktop\imagesPGZ3MB37.jpg"/>
            <p:cNvPicPr>
              <a:picLocks noChangeAspect="1" noChangeArrowheads="1"/>
            </p:cNvPicPr>
            <p:nvPr/>
          </p:nvPicPr>
          <p:blipFill>
            <a:blip r:embed="rId4"/>
            <a:srcRect/>
            <a:stretch>
              <a:fillRect/>
            </a:stretch>
          </p:blipFill>
          <p:spPr bwMode="auto">
            <a:xfrm>
              <a:off x="2285984" y="3071811"/>
              <a:ext cx="214314" cy="214314"/>
            </a:xfrm>
            <a:prstGeom prst="rect">
              <a:avLst/>
            </a:prstGeom>
            <a:noFill/>
            <a:ln w="9525">
              <a:noFill/>
              <a:miter lim="800000"/>
              <a:headEnd/>
              <a:tailEnd/>
            </a:ln>
          </p:spPr>
        </p:pic>
        <p:pic>
          <p:nvPicPr>
            <p:cNvPr id="21543" name="Picture 3" descr="C:\Users\user\Desktop\imagesPGZ3MB37.jpg"/>
            <p:cNvPicPr>
              <a:picLocks noChangeAspect="1" noChangeArrowheads="1"/>
            </p:cNvPicPr>
            <p:nvPr/>
          </p:nvPicPr>
          <p:blipFill>
            <a:blip r:embed="rId4"/>
            <a:srcRect/>
            <a:stretch>
              <a:fillRect/>
            </a:stretch>
          </p:blipFill>
          <p:spPr bwMode="auto">
            <a:xfrm>
              <a:off x="1714480" y="3214686"/>
              <a:ext cx="214314" cy="214314"/>
            </a:xfrm>
            <a:prstGeom prst="rect">
              <a:avLst/>
            </a:prstGeom>
            <a:noFill/>
            <a:ln w="9525">
              <a:noFill/>
              <a:miter lim="800000"/>
              <a:headEnd/>
              <a:tailEnd/>
            </a:ln>
          </p:spPr>
        </p:pic>
        <p:pic>
          <p:nvPicPr>
            <p:cNvPr id="21544" name="Picture 3" descr="C:\Users\user\Desktop\imagesPGZ3MB37.jpg"/>
            <p:cNvPicPr>
              <a:picLocks noChangeAspect="1" noChangeArrowheads="1"/>
            </p:cNvPicPr>
            <p:nvPr/>
          </p:nvPicPr>
          <p:blipFill>
            <a:blip r:embed="rId4"/>
            <a:srcRect/>
            <a:stretch>
              <a:fillRect/>
            </a:stretch>
          </p:blipFill>
          <p:spPr bwMode="auto">
            <a:xfrm>
              <a:off x="3357554" y="3357562"/>
              <a:ext cx="214314" cy="214314"/>
            </a:xfrm>
            <a:prstGeom prst="rect">
              <a:avLst/>
            </a:prstGeom>
            <a:noFill/>
            <a:ln w="9525">
              <a:noFill/>
              <a:miter lim="800000"/>
              <a:headEnd/>
              <a:tailEnd/>
            </a:ln>
          </p:spPr>
        </p:pic>
        <p:pic>
          <p:nvPicPr>
            <p:cNvPr id="21545" name="Picture 3" descr="C:\Users\user\Desktop\imagesPGZ3MB37.jpg"/>
            <p:cNvPicPr>
              <a:picLocks noChangeAspect="1" noChangeArrowheads="1"/>
            </p:cNvPicPr>
            <p:nvPr/>
          </p:nvPicPr>
          <p:blipFill>
            <a:blip r:embed="rId4"/>
            <a:srcRect/>
            <a:stretch>
              <a:fillRect/>
            </a:stretch>
          </p:blipFill>
          <p:spPr bwMode="auto">
            <a:xfrm>
              <a:off x="3500430" y="2786058"/>
              <a:ext cx="214314" cy="214314"/>
            </a:xfrm>
            <a:prstGeom prst="rect">
              <a:avLst/>
            </a:prstGeom>
            <a:noFill/>
            <a:ln w="9525">
              <a:noFill/>
              <a:miter lim="800000"/>
              <a:headEnd/>
              <a:tailEnd/>
            </a:ln>
          </p:spPr>
        </p:pic>
        <p:pic>
          <p:nvPicPr>
            <p:cNvPr id="21546" name="Picture 3" descr="C:\Users\user\Desktop\imagesPGZ3MB37.jpg"/>
            <p:cNvPicPr>
              <a:picLocks noChangeAspect="1" noChangeArrowheads="1"/>
            </p:cNvPicPr>
            <p:nvPr/>
          </p:nvPicPr>
          <p:blipFill>
            <a:blip r:embed="rId4"/>
            <a:srcRect/>
            <a:stretch>
              <a:fillRect/>
            </a:stretch>
          </p:blipFill>
          <p:spPr bwMode="auto">
            <a:xfrm>
              <a:off x="3857620" y="2857496"/>
              <a:ext cx="214314" cy="214314"/>
            </a:xfrm>
            <a:prstGeom prst="rect">
              <a:avLst/>
            </a:prstGeom>
            <a:noFill/>
            <a:ln w="9525">
              <a:noFill/>
              <a:miter lim="800000"/>
              <a:headEnd/>
              <a:tailEnd/>
            </a:ln>
          </p:spPr>
        </p:pic>
        <p:pic>
          <p:nvPicPr>
            <p:cNvPr id="21547" name="Picture 3" descr="C:\Users\user\Desktop\imagesPGZ3MB37.jpg"/>
            <p:cNvPicPr>
              <a:picLocks noChangeAspect="1" noChangeArrowheads="1"/>
            </p:cNvPicPr>
            <p:nvPr/>
          </p:nvPicPr>
          <p:blipFill>
            <a:blip r:embed="rId4"/>
            <a:srcRect/>
            <a:stretch>
              <a:fillRect/>
            </a:stretch>
          </p:blipFill>
          <p:spPr bwMode="auto">
            <a:xfrm>
              <a:off x="3357554" y="2285992"/>
              <a:ext cx="214314" cy="214314"/>
            </a:xfrm>
            <a:prstGeom prst="rect">
              <a:avLst/>
            </a:prstGeom>
            <a:noFill/>
            <a:ln w="9525">
              <a:noFill/>
              <a:miter lim="800000"/>
              <a:headEnd/>
              <a:tailEnd/>
            </a:ln>
          </p:spPr>
        </p:pic>
        <p:pic>
          <p:nvPicPr>
            <p:cNvPr id="21548" name="Picture 3" descr="C:\Users\user\Desktop\imagesPGZ3MB37.jpg"/>
            <p:cNvPicPr>
              <a:picLocks noChangeAspect="1" noChangeArrowheads="1"/>
            </p:cNvPicPr>
            <p:nvPr/>
          </p:nvPicPr>
          <p:blipFill>
            <a:blip r:embed="rId4"/>
            <a:srcRect/>
            <a:stretch>
              <a:fillRect/>
            </a:stretch>
          </p:blipFill>
          <p:spPr bwMode="auto">
            <a:xfrm>
              <a:off x="3571868" y="1785926"/>
              <a:ext cx="214314" cy="214314"/>
            </a:xfrm>
            <a:prstGeom prst="rect">
              <a:avLst/>
            </a:prstGeom>
            <a:noFill/>
            <a:ln w="9525">
              <a:noFill/>
              <a:miter lim="800000"/>
              <a:headEnd/>
              <a:tailEnd/>
            </a:ln>
          </p:spPr>
        </p:pic>
      </p:grpSp>
      <p:grpSp>
        <p:nvGrpSpPr>
          <p:cNvPr id="21523" name="Group 6"/>
          <p:cNvGrpSpPr>
            <a:grpSpLocks/>
          </p:cNvGrpSpPr>
          <p:nvPr/>
        </p:nvGrpSpPr>
        <p:grpSpPr bwMode="auto">
          <a:xfrm>
            <a:off x="1187450" y="3284538"/>
            <a:ext cx="720725" cy="720725"/>
            <a:chOff x="1519" y="663"/>
            <a:chExt cx="1361" cy="1361"/>
          </a:xfrm>
        </p:grpSpPr>
        <p:sp>
          <p:nvSpPr>
            <p:cNvPr id="21540" name="Oval 7"/>
            <p:cNvSpPr>
              <a:spLocks noChangeArrowheads="1"/>
            </p:cNvSpPr>
            <p:nvPr/>
          </p:nvSpPr>
          <p:spPr bwMode="auto">
            <a:xfrm>
              <a:off x="1519" y="663"/>
              <a:ext cx="1361" cy="1361"/>
            </a:xfrm>
            <a:prstGeom prst="ellipse">
              <a:avLst/>
            </a:prstGeom>
            <a:gradFill rotWithShape="1">
              <a:gsLst>
                <a:gs pos="0">
                  <a:srgbClr val="D2D27E"/>
                </a:gs>
                <a:gs pos="50000">
                  <a:srgbClr val="FFFF99"/>
                </a:gs>
                <a:gs pos="100000">
                  <a:srgbClr val="D2D27E"/>
                </a:gs>
              </a:gsLst>
              <a:lin ang="2700000" scaled="1"/>
            </a:gradFill>
            <a:ln w="9525" algn="ctr">
              <a:noFill/>
              <a:round/>
              <a:headEnd/>
              <a:tailEnd/>
            </a:ln>
          </p:spPr>
          <p:txBody>
            <a:bodyPr wrap="none" anchor="ctr"/>
            <a:lstStyle/>
            <a:p>
              <a:endParaRPr kumimoji="0" lang="zh-TW" altLang="en-US">
                <a:latin typeface="Calibri" pitchFamily="34" charset="0"/>
              </a:endParaRPr>
            </a:p>
          </p:txBody>
        </p:sp>
        <p:sp>
          <p:nvSpPr>
            <p:cNvPr id="21541" name="Oval 8"/>
            <p:cNvSpPr>
              <a:spLocks noChangeArrowheads="1"/>
            </p:cNvSpPr>
            <p:nvPr/>
          </p:nvSpPr>
          <p:spPr bwMode="auto">
            <a:xfrm>
              <a:off x="1591" y="735"/>
              <a:ext cx="1217" cy="1217"/>
            </a:xfrm>
            <a:prstGeom prst="ellipse">
              <a:avLst/>
            </a:prstGeom>
            <a:gradFill rotWithShape="1">
              <a:gsLst>
                <a:gs pos="0">
                  <a:srgbClr val="D2D27E"/>
                </a:gs>
                <a:gs pos="50000">
                  <a:srgbClr val="FFFF99"/>
                </a:gs>
                <a:gs pos="100000">
                  <a:srgbClr val="D2D27E"/>
                </a:gs>
              </a:gsLst>
              <a:lin ang="18900000" scaled="1"/>
            </a:gradFill>
            <a:ln w="9525" algn="ctr">
              <a:noFill/>
              <a:round/>
              <a:headEnd/>
              <a:tailEnd/>
            </a:ln>
          </p:spPr>
          <p:txBody>
            <a:bodyPr wrap="none" anchor="ctr"/>
            <a:lstStyle/>
            <a:p>
              <a:pPr algn="ctr"/>
              <a:r>
                <a:rPr kumimoji="0" lang="zh-TW" altLang="en-US" sz="1400">
                  <a:latin typeface="標楷體" pitchFamily="65" charset="-120"/>
                  <a:ea typeface="標楷體" pitchFamily="65" charset="-120"/>
                </a:rPr>
                <a:t>朴子</a:t>
              </a:r>
              <a:endParaRPr kumimoji="0" lang="en-US" altLang="zh-TW" sz="1400">
                <a:latin typeface="標楷體" pitchFamily="65" charset="-120"/>
                <a:ea typeface="標楷體" pitchFamily="65" charset="-120"/>
              </a:endParaRPr>
            </a:p>
            <a:p>
              <a:pPr algn="ctr"/>
              <a:r>
                <a:rPr kumimoji="0" lang="zh-TW" altLang="en-US" sz="1400">
                  <a:latin typeface="標楷體" pitchFamily="65" charset="-120"/>
                  <a:ea typeface="標楷體" pitchFamily="65" charset="-120"/>
                </a:rPr>
                <a:t>工業區</a:t>
              </a:r>
            </a:p>
          </p:txBody>
        </p:sp>
      </p:grpSp>
      <p:grpSp>
        <p:nvGrpSpPr>
          <p:cNvPr id="21524" name="Group 6"/>
          <p:cNvGrpSpPr>
            <a:grpSpLocks/>
          </p:cNvGrpSpPr>
          <p:nvPr/>
        </p:nvGrpSpPr>
        <p:grpSpPr bwMode="auto">
          <a:xfrm>
            <a:off x="684213" y="4292600"/>
            <a:ext cx="719137" cy="720725"/>
            <a:chOff x="1519" y="663"/>
            <a:chExt cx="1361" cy="1361"/>
          </a:xfrm>
        </p:grpSpPr>
        <p:sp>
          <p:nvSpPr>
            <p:cNvPr id="21538" name="Oval 7"/>
            <p:cNvSpPr>
              <a:spLocks noChangeArrowheads="1"/>
            </p:cNvSpPr>
            <p:nvPr/>
          </p:nvSpPr>
          <p:spPr bwMode="auto">
            <a:xfrm>
              <a:off x="1519" y="663"/>
              <a:ext cx="1361" cy="1361"/>
            </a:xfrm>
            <a:prstGeom prst="ellipse">
              <a:avLst/>
            </a:prstGeom>
            <a:gradFill rotWithShape="1">
              <a:gsLst>
                <a:gs pos="0">
                  <a:srgbClr val="D2D27E"/>
                </a:gs>
                <a:gs pos="50000">
                  <a:srgbClr val="FFFF99"/>
                </a:gs>
                <a:gs pos="100000">
                  <a:srgbClr val="D2D27E"/>
                </a:gs>
              </a:gsLst>
              <a:lin ang="2700000" scaled="1"/>
            </a:gradFill>
            <a:ln w="9525" algn="ctr">
              <a:noFill/>
              <a:round/>
              <a:headEnd/>
              <a:tailEnd/>
            </a:ln>
          </p:spPr>
          <p:txBody>
            <a:bodyPr wrap="none" anchor="ctr"/>
            <a:lstStyle/>
            <a:p>
              <a:endParaRPr kumimoji="0" lang="zh-TW" altLang="en-US">
                <a:latin typeface="Calibri" pitchFamily="34" charset="0"/>
              </a:endParaRPr>
            </a:p>
          </p:txBody>
        </p:sp>
        <p:sp>
          <p:nvSpPr>
            <p:cNvPr id="21539" name="Oval 8"/>
            <p:cNvSpPr>
              <a:spLocks noChangeArrowheads="1"/>
            </p:cNvSpPr>
            <p:nvPr/>
          </p:nvSpPr>
          <p:spPr bwMode="auto">
            <a:xfrm>
              <a:off x="1591" y="735"/>
              <a:ext cx="1217" cy="1217"/>
            </a:xfrm>
            <a:prstGeom prst="ellipse">
              <a:avLst/>
            </a:prstGeom>
            <a:gradFill rotWithShape="1">
              <a:gsLst>
                <a:gs pos="0">
                  <a:srgbClr val="D2D27E"/>
                </a:gs>
                <a:gs pos="50000">
                  <a:srgbClr val="FFFF99"/>
                </a:gs>
                <a:gs pos="100000">
                  <a:srgbClr val="D2D27E"/>
                </a:gs>
              </a:gsLst>
              <a:lin ang="18900000" scaled="1"/>
            </a:gradFill>
            <a:ln w="9525" algn="ctr">
              <a:noFill/>
              <a:round/>
              <a:headEnd/>
              <a:tailEnd/>
            </a:ln>
          </p:spPr>
          <p:txBody>
            <a:bodyPr wrap="none" anchor="ctr"/>
            <a:lstStyle/>
            <a:p>
              <a:pPr algn="ctr"/>
              <a:r>
                <a:rPr kumimoji="0" lang="zh-TW" altLang="en-US" sz="1400">
                  <a:latin typeface="標楷體" pitchFamily="65" charset="-120"/>
                  <a:ea typeface="標楷體" pitchFamily="65" charset="-120"/>
                </a:rPr>
                <a:t>義竹</a:t>
              </a:r>
              <a:endParaRPr kumimoji="0" lang="en-US" altLang="zh-TW" sz="1400">
                <a:latin typeface="標楷體" pitchFamily="65" charset="-120"/>
                <a:ea typeface="標楷體" pitchFamily="65" charset="-120"/>
              </a:endParaRPr>
            </a:p>
            <a:p>
              <a:pPr algn="ctr"/>
              <a:r>
                <a:rPr kumimoji="0" lang="zh-TW" altLang="en-US" sz="1400">
                  <a:latin typeface="標楷體" pitchFamily="65" charset="-120"/>
                  <a:ea typeface="標楷體" pitchFamily="65" charset="-120"/>
                </a:rPr>
                <a:t>工業區</a:t>
              </a:r>
            </a:p>
          </p:txBody>
        </p:sp>
      </p:grpSp>
      <p:grpSp>
        <p:nvGrpSpPr>
          <p:cNvPr id="21525" name="Group 6"/>
          <p:cNvGrpSpPr>
            <a:grpSpLocks/>
          </p:cNvGrpSpPr>
          <p:nvPr/>
        </p:nvGrpSpPr>
        <p:grpSpPr bwMode="auto">
          <a:xfrm>
            <a:off x="2411413" y="2781300"/>
            <a:ext cx="720725" cy="719138"/>
            <a:chOff x="1519" y="663"/>
            <a:chExt cx="1361" cy="1361"/>
          </a:xfrm>
        </p:grpSpPr>
        <p:sp>
          <p:nvSpPr>
            <p:cNvPr id="21536" name="Oval 7"/>
            <p:cNvSpPr>
              <a:spLocks noChangeArrowheads="1"/>
            </p:cNvSpPr>
            <p:nvPr/>
          </p:nvSpPr>
          <p:spPr bwMode="auto">
            <a:xfrm>
              <a:off x="1519" y="663"/>
              <a:ext cx="1361" cy="1361"/>
            </a:xfrm>
            <a:prstGeom prst="ellipse">
              <a:avLst/>
            </a:prstGeom>
            <a:gradFill rotWithShape="1">
              <a:gsLst>
                <a:gs pos="0">
                  <a:srgbClr val="D2D27E"/>
                </a:gs>
                <a:gs pos="50000">
                  <a:srgbClr val="FFFF99"/>
                </a:gs>
                <a:gs pos="100000">
                  <a:srgbClr val="D2D27E"/>
                </a:gs>
              </a:gsLst>
              <a:lin ang="2700000" scaled="1"/>
            </a:gradFill>
            <a:ln w="9525" algn="ctr">
              <a:noFill/>
              <a:round/>
              <a:headEnd/>
              <a:tailEnd/>
            </a:ln>
          </p:spPr>
          <p:txBody>
            <a:bodyPr wrap="none" anchor="ctr"/>
            <a:lstStyle/>
            <a:p>
              <a:endParaRPr kumimoji="0" lang="zh-TW" altLang="en-US">
                <a:latin typeface="Calibri" pitchFamily="34" charset="0"/>
              </a:endParaRPr>
            </a:p>
          </p:txBody>
        </p:sp>
        <p:sp>
          <p:nvSpPr>
            <p:cNvPr id="21537" name="Oval 8"/>
            <p:cNvSpPr>
              <a:spLocks noChangeArrowheads="1"/>
            </p:cNvSpPr>
            <p:nvPr/>
          </p:nvSpPr>
          <p:spPr bwMode="auto">
            <a:xfrm>
              <a:off x="1591" y="735"/>
              <a:ext cx="1217" cy="1217"/>
            </a:xfrm>
            <a:prstGeom prst="ellipse">
              <a:avLst/>
            </a:prstGeom>
            <a:gradFill rotWithShape="1">
              <a:gsLst>
                <a:gs pos="0">
                  <a:srgbClr val="D2D27E"/>
                </a:gs>
                <a:gs pos="50000">
                  <a:srgbClr val="FFFF99"/>
                </a:gs>
                <a:gs pos="100000">
                  <a:srgbClr val="D2D27E"/>
                </a:gs>
              </a:gsLst>
              <a:lin ang="18900000" scaled="1"/>
            </a:gradFill>
            <a:ln w="9525" algn="ctr">
              <a:noFill/>
              <a:round/>
              <a:headEnd/>
              <a:tailEnd/>
            </a:ln>
          </p:spPr>
          <p:txBody>
            <a:bodyPr wrap="none" anchor="ctr"/>
            <a:lstStyle/>
            <a:p>
              <a:pPr algn="ctr"/>
              <a:r>
                <a:rPr kumimoji="0" lang="zh-TW" altLang="en-US" sz="1400">
                  <a:latin typeface="標楷體" pitchFamily="65" charset="-120"/>
                  <a:ea typeface="標楷體" pitchFamily="65" charset="-120"/>
                </a:rPr>
                <a:t>嘉太</a:t>
              </a:r>
              <a:endParaRPr kumimoji="0" lang="en-US" altLang="zh-TW" sz="1400">
                <a:latin typeface="標楷體" pitchFamily="65" charset="-120"/>
                <a:ea typeface="標楷體" pitchFamily="65" charset="-120"/>
              </a:endParaRPr>
            </a:p>
            <a:p>
              <a:pPr algn="ctr"/>
              <a:r>
                <a:rPr kumimoji="0" lang="zh-TW" altLang="en-US" sz="1400">
                  <a:latin typeface="標楷體" pitchFamily="65" charset="-120"/>
                  <a:ea typeface="標楷體" pitchFamily="65" charset="-120"/>
                </a:rPr>
                <a:t>工業區</a:t>
              </a:r>
            </a:p>
          </p:txBody>
        </p:sp>
      </p:grpSp>
      <p:grpSp>
        <p:nvGrpSpPr>
          <p:cNvPr id="21526" name="Group 6"/>
          <p:cNvGrpSpPr>
            <a:grpSpLocks/>
          </p:cNvGrpSpPr>
          <p:nvPr/>
        </p:nvGrpSpPr>
        <p:grpSpPr bwMode="auto">
          <a:xfrm>
            <a:off x="2195513" y="2133600"/>
            <a:ext cx="720725" cy="719138"/>
            <a:chOff x="1519" y="663"/>
            <a:chExt cx="1361" cy="1361"/>
          </a:xfrm>
        </p:grpSpPr>
        <p:sp>
          <p:nvSpPr>
            <p:cNvPr id="21534" name="Oval 7"/>
            <p:cNvSpPr>
              <a:spLocks noChangeArrowheads="1"/>
            </p:cNvSpPr>
            <p:nvPr/>
          </p:nvSpPr>
          <p:spPr bwMode="auto">
            <a:xfrm>
              <a:off x="1519" y="663"/>
              <a:ext cx="1361" cy="1361"/>
            </a:xfrm>
            <a:prstGeom prst="ellipse">
              <a:avLst/>
            </a:prstGeom>
            <a:gradFill rotWithShape="1">
              <a:gsLst>
                <a:gs pos="0">
                  <a:srgbClr val="D2D27E"/>
                </a:gs>
                <a:gs pos="50000">
                  <a:srgbClr val="FFFF99"/>
                </a:gs>
                <a:gs pos="100000">
                  <a:srgbClr val="D2D27E"/>
                </a:gs>
              </a:gsLst>
              <a:lin ang="2700000" scaled="1"/>
            </a:gradFill>
            <a:ln w="9525" algn="ctr">
              <a:noFill/>
              <a:round/>
              <a:headEnd/>
              <a:tailEnd/>
            </a:ln>
          </p:spPr>
          <p:txBody>
            <a:bodyPr wrap="none" anchor="ctr"/>
            <a:lstStyle/>
            <a:p>
              <a:endParaRPr kumimoji="0" lang="zh-TW" altLang="en-US">
                <a:latin typeface="Calibri" pitchFamily="34" charset="0"/>
              </a:endParaRPr>
            </a:p>
          </p:txBody>
        </p:sp>
        <p:sp>
          <p:nvSpPr>
            <p:cNvPr id="21535" name="Oval 8"/>
            <p:cNvSpPr>
              <a:spLocks noChangeArrowheads="1"/>
            </p:cNvSpPr>
            <p:nvPr/>
          </p:nvSpPr>
          <p:spPr bwMode="auto">
            <a:xfrm>
              <a:off x="1591" y="735"/>
              <a:ext cx="1217" cy="1217"/>
            </a:xfrm>
            <a:prstGeom prst="ellipse">
              <a:avLst/>
            </a:prstGeom>
            <a:solidFill>
              <a:srgbClr val="FFFF00"/>
            </a:solidFill>
            <a:ln w="9525" algn="ctr">
              <a:noFill/>
              <a:round/>
              <a:headEnd/>
              <a:tailEnd/>
            </a:ln>
          </p:spPr>
          <p:txBody>
            <a:bodyPr wrap="none" anchor="ctr"/>
            <a:lstStyle/>
            <a:p>
              <a:pPr algn="ctr"/>
              <a:r>
                <a:rPr kumimoji="0" lang="zh-TW" altLang="en-US" sz="1400">
                  <a:latin typeface="標楷體" pitchFamily="65" charset="-120"/>
                  <a:ea typeface="標楷體" pitchFamily="65" charset="-120"/>
                </a:rPr>
                <a:t>新港</a:t>
              </a:r>
              <a:endParaRPr kumimoji="0" lang="en-US" altLang="zh-TW" sz="1400">
                <a:latin typeface="標楷體" pitchFamily="65" charset="-120"/>
                <a:ea typeface="標楷體" pitchFamily="65" charset="-120"/>
              </a:endParaRPr>
            </a:p>
            <a:p>
              <a:pPr algn="ctr"/>
              <a:r>
                <a:rPr kumimoji="0" lang="zh-TW" altLang="en-US" sz="1400">
                  <a:latin typeface="標楷體" pitchFamily="65" charset="-120"/>
                  <a:ea typeface="標楷體" pitchFamily="65" charset="-120"/>
                </a:rPr>
                <a:t>工業區</a:t>
              </a:r>
            </a:p>
          </p:txBody>
        </p:sp>
      </p:grpSp>
      <p:grpSp>
        <p:nvGrpSpPr>
          <p:cNvPr id="21527" name="Group 6"/>
          <p:cNvGrpSpPr>
            <a:grpSpLocks/>
          </p:cNvGrpSpPr>
          <p:nvPr/>
        </p:nvGrpSpPr>
        <p:grpSpPr bwMode="auto">
          <a:xfrm>
            <a:off x="3563938" y="2276475"/>
            <a:ext cx="720725" cy="720725"/>
            <a:chOff x="1519" y="663"/>
            <a:chExt cx="1361" cy="1361"/>
          </a:xfrm>
        </p:grpSpPr>
        <p:sp>
          <p:nvSpPr>
            <p:cNvPr id="21532" name="Oval 7"/>
            <p:cNvSpPr>
              <a:spLocks noChangeArrowheads="1"/>
            </p:cNvSpPr>
            <p:nvPr/>
          </p:nvSpPr>
          <p:spPr bwMode="auto">
            <a:xfrm>
              <a:off x="1519" y="663"/>
              <a:ext cx="1361" cy="1361"/>
            </a:xfrm>
            <a:prstGeom prst="ellipse">
              <a:avLst/>
            </a:prstGeom>
            <a:gradFill rotWithShape="1">
              <a:gsLst>
                <a:gs pos="0">
                  <a:srgbClr val="D2D27E"/>
                </a:gs>
                <a:gs pos="50000">
                  <a:srgbClr val="FFFF99"/>
                </a:gs>
                <a:gs pos="100000">
                  <a:srgbClr val="D2D27E"/>
                </a:gs>
              </a:gsLst>
              <a:lin ang="2700000" scaled="1"/>
            </a:gradFill>
            <a:ln w="9525" algn="ctr">
              <a:noFill/>
              <a:round/>
              <a:headEnd/>
              <a:tailEnd/>
            </a:ln>
          </p:spPr>
          <p:txBody>
            <a:bodyPr wrap="none" anchor="ctr"/>
            <a:lstStyle/>
            <a:p>
              <a:endParaRPr kumimoji="0" lang="zh-TW" altLang="en-US">
                <a:latin typeface="Calibri" pitchFamily="34" charset="0"/>
              </a:endParaRPr>
            </a:p>
          </p:txBody>
        </p:sp>
        <p:sp>
          <p:nvSpPr>
            <p:cNvPr id="21533" name="Oval 8"/>
            <p:cNvSpPr>
              <a:spLocks noChangeArrowheads="1"/>
            </p:cNvSpPr>
            <p:nvPr/>
          </p:nvSpPr>
          <p:spPr bwMode="auto">
            <a:xfrm>
              <a:off x="1591" y="735"/>
              <a:ext cx="1217" cy="1217"/>
            </a:xfrm>
            <a:prstGeom prst="ellipse">
              <a:avLst/>
            </a:prstGeom>
            <a:gradFill rotWithShape="1">
              <a:gsLst>
                <a:gs pos="0">
                  <a:srgbClr val="D2D27E"/>
                </a:gs>
                <a:gs pos="50000">
                  <a:srgbClr val="FFFF99"/>
                </a:gs>
                <a:gs pos="100000">
                  <a:srgbClr val="D2D27E"/>
                </a:gs>
              </a:gsLst>
              <a:lin ang="18900000" scaled="1"/>
            </a:gradFill>
            <a:ln w="9525" algn="ctr">
              <a:noFill/>
              <a:round/>
              <a:headEnd/>
              <a:tailEnd/>
            </a:ln>
          </p:spPr>
          <p:txBody>
            <a:bodyPr wrap="none" anchor="ctr"/>
            <a:lstStyle/>
            <a:p>
              <a:pPr algn="ctr"/>
              <a:r>
                <a:rPr kumimoji="0" lang="zh-TW" altLang="en-US" sz="1400">
                  <a:latin typeface="標楷體" pitchFamily="65" charset="-120"/>
                  <a:ea typeface="標楷體" pitchFamily="65" charset="-120"/>
                </a:rPr>
                <a:t>民雄</a:t>
              </a:r>
              <a:endParaRPr kumimoji="0" lang="en-US" altLang="zh-TW" sz="1400">
                <a:latin typeface="標楷體" pitchFamily="65" charset="-120"/>
                <a:ea typeface="標楷體" pitchFamily="65" charset="-120"/>
              </a:endParaRPr>
            </a:p>
            <a:p>
              <a:pPr algn="ctr"/>
              <a:r>
                <a:rPr kumimoji="0" lang="zh-TW" altLang="en-US" sz="1400">
                  <a:latin typeface="標楷體" pitchFamily="65" charset="-120"/>
                  <a:ea typeface="標楷體" pitchFamily="65" charset="-120"/>
                </a:rPr>
                <a:t>工業區</a:t>
              </a:r>
            </a:p>
          </p:txBody>
        </p:sp>
      </p:grpSp>
      <p:grpSp>
        <p:nvGrpSpPr>
          <p:cNvPr id="21528" name="Group 6"/>
          <p:cNvGrpSpPr>
            <a:grpSpLocks/>
          </p:cNvGrpSpPr>
          <p:nvPr/>
        </p:nvGrpSpPr>
        <p:grpSpPr bwMode="auto">
          <a:xfrm>
            <a:off x="2987675" y="2205038"/>
            <a:ext cx="720725" cy="719137"/>
            <a:chOff x="1519" y="663"/>
            <a:chExt cx="1361" cy="1361"/>
          </a:xfrm>
        </p:grpSpPr>
        <p:sp>
          <p:nvSpPr>
            <p:cNvPr id="21530" name="Oval 7"/>
            <p:cNvSpPr>
              <a:spLocks noChangeArrowheads="1"/>
            </p:cNvSpPr>
            <p:nvPr/>
          </p:nvSpPr>
          <p:spPr bwMode="auto">
            <a:xfrm>
              <a:off x="1519" y="663"/>
              <a:ext cx="1361" cy="1361"/>
            </a:xfrm>
            <a:prstGeom prst="ellipse">
              <a:avLst/>
            </a:prstGeom>
            <a:gradFill rotWithShape="1">
              <a:gsLst>
                <a:gs pos="0">
                  <a:srgbClr val="D2D27E"/>
                </a:gs>
                <a:gs pos="50000">
                  <a:srgbClr val="FFFF99"/>
                </a:gs>
                <a:gs pos="100000">
                  <a:srgbClr val="D2D27E"/>
                </a:gs>
              </a:gsLst>
              <a:lin ang="2700000" scaled="1"/>
            </a:gradFill>
            <a:ln w="9525" algn="ctr">
              <a:noFill/>
              <a:round/>
              <a:headEnd/>
              <a:tailEnd/>
            </a:ln>
          </p:spPr>
          <p:txBody>
            <a:bodyPr wrap="none" anchor="ctr"/>
            <a:lstStyle/>
            <a:p>
              <a:endParaRPr kumimoji="0" lang="zh-TW" altLang="en-US">
                <a:latin typeface="Calibri" pitchFamily="34" charset="0"/>
              </a:endParaRPr>
            </a:p>
          </p:txBody>
        </p:sp>
        <p:sp>
          <p:nvSpPr>
            <p:cNvPr id="21531" name="Oval 8"/>
            <p:cNvSpPr>
              <a:spLocks noChangeArrowheads="1"/>
            </p:cNvSpPr>
            <p:nvPr/>
          </p:nvSpPr>
          <p:spPr bwMode="auto">
            <a:xfrm>
              <a:off x="1591" y="735"/>
              <a:ext cx="1217" cy="1217"/>
            </a:xfrm>
            <a:prstGeom prst="ellipse">
              <a:avLst/>
            </a:prstGeom>
            <a:gradFill rotWithShape="1">
              <a:gsLst>
                <a:gs pos="0">
                  <a:srgbClr val="D2D27E"/>
                </a:gs>
                <a:gs pos="50000">
                  <a:srgbClr val="FFFF99"/>
                </a:gs>
                <a:gs pos="100000">
                  <a:srgbClr val="D2D27E"/>
                </a:gs>
              </a:gsLst>
              <a:lin ang="18900000" scaled="1"/>
            </a:gradFill>
            <a:ln w="9525" algn="ctr">
              <a:noFill/>
              <a:round/>
              <a:headEnd/>
              <a:tailEnd/>
            </a:ln>
          </p:spPr>
          <p:txBody>
            <a:bodyPr wrap="none" anchor="ctr"/>
            <a:lstStyle/>
            <a:p>
              <a:pPr algn="ctr"/>
              <a:r>
                <a:rPr kumimoji="0" lang="zh-TW" altLang="en-US" sz="1400">
                  <a:latin typeface="標楷體" pitchFamily="65" charset="-120"/>
                  <a:ea typeface="標楷體" pitchFamily="65" charset="-120"/>
                </a:rPr>
                <a:t>頭橋</a:t>
              </a:r>
              <a:endParaRPr kumimoji="0" lang="en-US" altLang="zh-TW" sz="1400">
                <a:latin typeface="標楷體" pitchFamily="65" charset="-120"/>
                <a:ea typeface="標楷體" pitchFamily="65" charset="-120"/>
              </a:endParaRPr>
            </a:p>
            <a:p>
              <a:pPr algn="ctr"/>
              <a:r>
                <a:rPr kumimoji="0" lang="zh-TW" altLang="en-US" sz="1400">
                  <a:latin typeface="標楷體" pitchFamily="65" charset="-120"/>
                  <a:ea typeface="標楷體" pitchFamily="65" charset="-120"/>
                </a:rPr>
                <a:t>工業區</a:t>
              </a:r>
            </a:p>
          </p:txBody>
        </p:sp>
      </p:grpSp>
      <p:sp>
        <p:nvSpPr>
          <p:cNvPr id="21572" name="Rectangle 68"/>
          <p:cNvSpPr>
            <a:spLocks noChangeArrowheads="1"/>
          </p:cNvSpPr>
          <p:nvPr/>
        </p:nvSpPr>
        <p:spPr bwMode="auto">
          <a:xfrm>
            <a:off x="4859338" y="4437335"/>
            <a:ext cx="4105275" cy="2232025"/>
          </a:xfrm>
          <a:prstGeom prst="rect">
            <a:avLst/>
          </a:prstGeom>
          <a:solidFill>
            <a:schemeClr val="bg1"/>
          </a:solidFill>
          <a:ln w="9525">
            <a:solidFill>
              <a:srgbClr val="FF0000"/>
            </a:solidFill>
            <a:miter lim="800000"/>
            <a:headEnd/>
            <a:tailEnd/>
          </a:ln>
          <a:effectLst>
            <a:prstShdw prst="shdw17" dist="17961" dir="2700000">
              <a:schemeClr val="accent1">
                <a:gamma/>
                <a:shade val="60000"/>
                <a:invGamma/>
              </a:schemeClr>
            </a:prstShdw>
          </a:effectLst>
        </p:spPr>
        <p:txBody>
          <a:bodyPr/>
          <a:lstStyle/>
          <a:p>
            <a:pPr marL="263525" indent="-263525"/>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經濟部工業局於民國</a:t>
            </a:r>
            <a:r>
              <a:rPr lang="en-US" altLang="zh-TW" dirty="0">
                <a:latin typeface="標楷體" panose="03000509000000000000" pitchFamily="65" charset="-120"/>
                <a:ea typeface="標楷體" panose="03000509000000000000" pitchFamily="65" charset="-120"/>
              </a:rPr>
              <a:t>62</a:t>
            </a:r>
            <a:r>
              <a:rPr lang="zh-TW" altLang="en-US" dirty="0">
                <a:latin typeface="標楷體" panose="03000509000000000000" pitchFamily="65" charset="-120"/>
                <a:ea typeface="標楷體" panose="03000509000000000000" pitchFamily="65" charset="-120"/>
              </a:rPr>
              <a:t>年至</a:t>
            </a:r>
            <a:r>
              <a:rPr lang="en-US" altLang="zh-TW" dirty="0">
                <a:latin typeface="標楷體" panose="03000509000000000000" pitchFamily="65" charset="-120"/>
                <a:ea typeface="標楷體" panose="03000509000000000000" pitchFamily="65" charset="-120"/>
              </a:rPr>
              <a:t>71</a:t>
            </a:r>
            <a:r>
              <a:rPr lang="zh-TW" altLang="en-US" dirty="0">
                <a:latin typeface="標楷體" panose="03000509000000000000" pitchFamily="65" charset="-120"/>
                <a:ea typeface="標楷體" panose="03000509000000000000" pitchFamily="65" charset="-120"/>
              </a:rPr>
              <a:t>年間開發</a:t>
            </a:r>
            <a:r>
              <a:rPr kumimoji="0" lang="zh-TW" altLang="en-US" dirty="0">
                <a:latin typeface="標楷體" panose="03000509000000000000" pitchFamily="65" charset="-120"/>
                <a:ea typeface="標楷體" panose="03000509000000000000" pitchFamily="65" charset="-120"/>
              </a:rPr>
              <a:t>義竹、朴子、頭橋、民雄及嘉太等工業區。</a:t>
            </a:r>
          </a:p>
          <a:p>
            <a:pPr marL="263525" indent="-263525"/>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台塑集團於</a:t>
            </a:r>
            <a:r>
              <a:rPr lang="en-US" altLang="zh-TW" dirty="0">
                <a:latin typeface="標楷體" panose="03000509000000000000" pitchFamily="65" charset="-120"/>
                <a:ea typeface="標楷體" panose="03000509000000000000" pitchFamily="65" charset="-120"/>
              </a:rPr>
              <a:t>75</a:t>
            </a:r>
            <a:r>
              <a:rPr lang="zh-TW" altLang="en-US" dirty="0">
                <a:latin typeface="標楷體" panose="03000509000000000000" pitchFamily="65" charset="-120"/>
                <a:ea typeface="標楷體" panose="03000509000000000000" pitchFamily="65" charset="-120"/>
              </a:rPr>
              <a:t>年至</a:t>
            </a:r>
            <a:r>
              <a:rPr lang="en-US" altLang="zh-TW" dirty="0">
                <a:latin typeface="標楷體" panose="03000509000000000000" pitchFamily="65" charset="-120"/>
                <a:ea typeface="標楷體" panose="03000509000000000000" pitchFamily="65" charset="-120"/>
              </a:rPr>
              <a:t>81</a:t>
            </a:r>
            <a:r>
              <a:rPr lang="zh-TW" altLang="en-US" dirty="0">
                <a:latin typeface="標楷體" panose="03000509000000000000" pitchFamily="65" charset="-120"/>
                <a:ea typeface="標楷體" panose="03000509000000000000" pitchFamily="65" charset="-120"/>
              </a:rPr>
              <a:t>年開發新港工業區。</a:t>
            </a:r>
          </a:p>
          <a:p>
            <a:pPr marL="263525" indent="-263525"/>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縣府於</a:t>
            </a:r>
            <a:r>
              <a:rPr lang="en-US" altLang="zh-TW" dirty="0">
                <a:latin typeface="標楷體" panose="03000509000000000000" pitchFamily="65" charset="-120"/>
                <a:ea typeface="標楷體" panose="03000509000000000000" pitchFamily="65" charset="-120"/>
              </a:rPr>
              <a:t>89</a:t>
            </a:r>
            <a:r>
              <a:rPr lang="zh-TW" altLang="en-US" dirty="0">
                <a:latin typeface="標楷體" panose="03000509000000000000" pitchFamily="65" charset="-120"/>
                <a:ea typeface="標楷體" panose="03000509000000000000" pitchFamily="65" charset="-120"/>
              </a:rPr>
              <a:t>年報編大埔美及馬稠後園區，</a:t>
            </a:r>
            <a:r>
              <a:rPr lang="en-US" altLang="zh-TW" dirty="0">
                <a:latin typeface="標楷體" panose="03000509000000000000" pitchFamily="65" charset="-120"/>
                <a:ea typeface="標楷體" panose="03000509000000000000" pitchFamily="65" charset="-120"/>
              </a:rPr>
              <a:t>98</a:t>
            </a:r>
            <a:r>
              <a:rPr lang="zh-TW" altLang="en-US" dirty="0">
                <a:latin typeface="標楷體" panose="03000509000000000000" pitchFamily="65" charset="-120"/>
                <a:ea typeface="標楷體" panose="03000509000000000000" pitchFamily="65" charset="-120"/>
              </a:rPr>
              <a:t>年大埔美園區實質開發，</a:t>
            </a:r>
            <a:r>
              <a:rPr lang="en-US" altLang="zh-TW" dirty="0">
                <a:latin typeface="標楷體" panose="03000509000000000000" pitchFamily="65" charset="-120"/>
                <a:ea typeface="標楷體" panose="03000509000000000000" pitchFamily="65" charset="-120"/>
              </a:rPr>
              <a:t>102</a:t>
            </a:r>
            <a:r>
              <a:rPr lang="zh-TW" altLang="en-US" dirty="0">
                <a:latin typeface="標楷體" panose="03000509000000000000" pitchFamily="65" charset="-120"/>
                <a:ea typeface="標楷體" panose="03000509000000000000" pitchFamily="65" charset="-120"/>
              </a:rPr>
              <a:t>年馬稠後園區實質開發。</a:t>
            </a:r>
            <a:endParaRPr lang="en-US" altLang="zh-TW" dirty="0">
              <a:latin typeface="標楷體" panose="03000509000000000000" pitchFamily="65" charset="-120"/>
              <a:ea typeface="標楷體" panose="03000509000000000000" pitchFamily="65" charset="-120"/>
            </a:endParaRPr>
          </a:p>
          <a:p>
            <a:pPr marL="263525" indent="-263525"/>
            <a:endParaRPr lang="zh-TW" altLang="en-US" dirty="0">
              <a:latin typeface="標楷體" panose="03000509000000000000" pitchFamily="65" charset="-120"/>
              <a:ea typeface="標楷體" panose="03000509000000000000" pitchFamily="65" charset="-120"/>
            </a:endParaRPr>
          </a:p>
        </p:txBody>
      </p:sp>
      <p:sp>
        <p:nvSpPr>
          <p:cNvPr id="21529" name="投影片編號版面配置區 7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476372-9BC8-41F5-8E6D-812473786876}" type="slidenum">
              <a:rPr lang="zh-TW" altLang="en-US">
                <a:solidFill>
                  <a:schemeClr val="tx1"/>
                </a:solidFill>
              </a:rPr>
              <a:pPr fontAlgn="base">
                <a:spcBef>
                  <a:spcPct val="0"/>
                </a:spcBef>
                <a:spcAft>
                  <a:spcPct val="0"/>
                </a:spcAft>
              </a:pPr>
              <a:t>8</a:t>
            </a:fld>
            <a:endParaRPr lang="en-US" altLang="zh-TW">
              <a:solidFill>
                <a:schemeClr val="tx1"/>
              </a:solidFill>
            </a:endParaRPr>
          </a:p>
        </p:txBody>
      </p:sp>
      <p:sp>
        <p:nvSpPr>
          <p:cNvPr id="21573" name="Rectangle 69"/>
          <p:cNvSpPr>
            <a:spLocks noChangeArrowheads="1"/>
          </p:cNvSpPr>
          <p:nvPr/>
        </p:nvSpPr>
        <p:spPr bwMode="auto">
          <a:xfrm>
            <a:off x="5282789" y="846138"/>
            <a:ext cx="3404011" cy="2006600"/>
          </a:xfrm>
          <a:prstGeom prst="rect">
            <a:avLst/>
          </a:prstGeom>
          <a:solidFill>
            <a:schemeClr val="bg1">
              <a:lumMod val="95000"/>
            </a:schemeClr>
          </a:solidFill>
          <a:ln w="9525">
            <a:solidFill>
              <a:srgbClr val="0000FF"/>
            </a:solidFill>
            <a:miter lim="800000"/>
            <a:headEnd/>
            <a:tailEnd/>
          </a:ln>
          <a:effectLst>
            <a:prstShdw prst="shdw17" dist="17961" dir="2700000">
              <a:schemeClr val="accent1">
                <a:gamma/>
                <a:shade val="60000"/>
                <a:invGamma/>
              </a:schemeClr>
            </a:prstShdw>
          </a:effectLst>
        </p:spPr>
        <p:txBody>
          <a:bodyPr/>
          <a:lstStyle/>
          <a:p>
            <a:pPr>
              <a:buFont typeface="Wingdings" pitchFamily="2" charset="2"/>
              <a:buNone/>
            </a:pPr>
            <a:r>
              <a:rPr kumimoji="0" lang="zh-TW" altLang="en-US" dirty="0">
                <a:latin typeface="標楷體" panose="03000509000000000000" pitchFamily="65" charset="-120"/>
                <a:ea typeface="標楷體" panose="03000509000000000000" pitchFamily="65" charset="-120"/>
              </a:rPr>
              <a:t>過去</a:t>
            </a:r>
            <a:r>
              <a:rPr kumimoji="0" lang="en-US" altLang="zh-TW" dirty="0">
                <a:latin typeface="標楷體" panose="03000509000000000000" pitchFamily="65" charset="-120"/>
                <a:ea typeface="標楷體" panose="03000509000000000000" pitchFamily="65" charset="-120"/>
              </a:rPr>
              <a:t>:</a:t>
            </a:r>
          </a:p>
          <a:p>
            <a:pPr>
              <a:buFont typeface="Wingdings" pitchFamily="2" charset="2"/>
              <a:buChar char="l"/>
            </a:pPr>
            <a:r>
              <a:rPr kumimoji="0" lang="zh-TW" altLang="en-US" dirty="0">
                <a:latin typeface="標楷體" panose="03000509000000000000" pitchFamily="65" charset="-120"/>
                <a:ea typeface="標楷體" panose="03000509000000000000" pitchFamily="65" charset="-120"/>
              </a:rPr>
              <a:t>興辦地方資源性工業，海線就業機會 。</a:t>
            </a:r>
          </a:p>
          <a:p>
            <a:pPr>
              <a:buFont typeface="Wingdings" pitchFamily="2" charset="2"/>
              <a:buChar char="l"/>
            </a:pPr>
            <a:r>
              <a:rPr kumimoji="0" lang="zh-TW" altLang="en-US" dirty="0">
                <a:latin typeface="標楷體" panose="03000509000000000000" pitchFamily="65" charset="-120"/>
                <a:ea typeface="標楷體" panose="03000509000000000000" pitchFamily="65" charset="-120"/>
              </a:rPr>
              <a:t>勞力充沛，加速工業發展。</a:t>
            </a:r>
          </a:p>
          <a:p>
            <a:pPr>
              <a:buFont typeface="Wingdings" pitchFamily="2" charset="2"/>
              <a:buNone/>
            </a:pPr>
            <a:r>
              <a:rPr kumimoji="0" lang="zh-TW" altLang="en-US" dirty="0">
                <a:latin typeface="標楷體" panose="03000509000000000000" pitchFamily="65" charset="-120"/>
                <a:ea typeface="標楷體" panose="03000509000000000000" pitchFamily="65" charset="-120"/>
              </a:rPr>
              <a:t>現在</a:t>
            </a:r>
            <a:r>
              <a:rPr kumimoji="0" lang="en-US" altLang="zh-TW" dirty="0">
                <a:latin typeface="標楷體" panose="03000509000000000000" pitchFamily="65" charset="-120"/>
                <a:ea typeface="標楷體" panose="03000509000000000000" pitchFamily="65" charset="-120"/>
              </a:rPr>
              <a:t>:</a:t>
            </a:r>
          </a:p>
          <a:p>
            <a:pPr>
              <a:buFont typeface="Wingdings" pitchFamily="2" charset="2"/>
              <a:buChar char="l"/>
            </a:pPr>
            <a:r>
              <a:rPr kumimoji="0" lang="zh-TW" altLang="en-US" dirty="0">
                <a:latin typeface="標楷體" panose="03000509000000000000" pitchFamily="65" charset="-120"/>
                <a:ea typeface="標楷體" panose="03000509000000000000" pitchFamily="65" charset="-120"/>
              </a:rPr>
              <a:t>引進新興產業，產業升級，創造就業機會。</a:t>
            </a:r>
          </a:p>
          <a:p>
            <a:endParaRPr kumimoji="0"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4992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500"/>
                                        <p:tgtEl>
                                          <p:spTgt spid="4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checkerboard(across)">
                                      <p:cBhvr>
                                        <p:cTn id="51" dur="1000"/>
                                        <p:tgtEl>
                                          <p:spTgt spid="67"/>
                                        </p:tgtEl>
                                      </p:cBhvr>
                                    </p:animEffect>
                                  </p:childTnLst>
                                </p:cTn>
                              </p:par>
                            </p:childTnLst>
                          </p:cTn>
                        </p:par>
                        <p:par>
                          <p:cTn id="52" fill="hold">
                            <p:stCondLst>
                              <p:cond delay="1000"/>
                            </p:stCondLst>
                            <p:childTnLst>
                              <p:par>
                                <p:cTn id="53" presetID="26" presetClass="emph" presetSubtype="0" fill="hold" nodeType="afterEffect">
                                  <p:stCondLst>
                                    <p:cond delay="0"/>
                                  </p:stCondLst>
                                  <p:childTnLst>
                                    <p:animEffect transition="out" filter="fade">
                                      <p:cBhvr>
                                        <p:cTn id="54" dur="1000" tmFilter="0, 0; .2, .5; .8, .5; 1, 0"/>
                                        <p:tgtEl>
                                          <p:spTgt spid="22"/>
                                        </p:tgtEl>
                                      </p:cBhvr>
                                    </p:animEffect>
                                    <p:animScale>
                                      <p:cBhvr>
                                        <p:cTn id="55" dur="500" autoRev="1" fill="hold"/>
                                        <p:tgtEl>
                                          <p:spTgt spid="22"/>
                                        </p:tgtEl>
                                      </p:cBhvr>
                                      <p:by x="105000" y="105000"/>
                                    </p:animScale>
                                  </p:childTnLst>
                                </p:cTn>
                              </p:par>
                            </p:childTnLst>
                          </p:cTn>
                        </p:par>
                        <p:par>
                          <p:cTn id="56" fill="hold">
                            <p:stCondLst>
                              <p:cond delay="2000"/>
                            </p:stCondLst>
                            <p:childTnLst>
                              <p:par>
                                <p:cTn id="57" presetID="26" presetClass="emph" presetSubtype="0" fill="hold" nodeType="afterEffect">
                                  <p:stCondLst>
                                    <p:cond delay="0"/>
                                  </p:stCondLst>
                                  <p:childTnLst>
                                    <p:animEffect transition="out" filter="fade">
                                      <p:cBhvr>
                                        <p:cTn id="58" dur="1000" tmFilter="0, 0; .2, .5; .8, .5; 1, 0"/>
                                        <p:tgtEl>
                                          <p:spTgt spid="44"/>
                                        </p:tgtEl>
                                      </p:cBhvr>
                                    </p:animEffect>
                                    <p:animScale>
                                      <p:cBhvr>
                                        <p:cTn id="59" dur="500" autoRev="1" fill="hold"/>
                                        <p:tgtEl>
                                          <p:spTgt spid="44"/>
                                        </p:tgtEl>
                                      </p:cBhvr>
                                      <p:by x="105000" y="105000"/>
                                    </p:animScale>
                                  </p:childTnLst>
                                </p:cTn>
                              </p:par>
                            </p:childTnLst>
                          </p:cTn>
                        </p:par>
                        <p:par>
                          <p:cTn id="60" fill="hold">
                            <p:stCondLst>
                              <p:cond delay="3000"/>
                            </p:stCondLst>
                            <p:childTnLst>
                              <p:par>
                                <p:cTn id="61" presetID="26" presetClass="emph" presetSubtype="0" fill="hold" nodeType="afterEffect">
                                  <p:stCondLst>
                                    <p:cond delay="0"/>
                                  </p:stCondLst>
                                  <p:childTnLst>
                                    <p:animEffect transition="out" filter="fade">
                                      <p:cBhvr>
                                        <p:cTn id="62" dur="1000" tmFilter="0, 0; .2, .5; .8, .5; 1, 0"/>
                                        <p:tgtEl>
                                          <p:spTgt spid="22"/>
                                        </p:tgtEl>
                                      </p:cBhvr>
                                    </p:animEffect>
                                    <p:animScale>
                                      <p:cBhvr>
                                        <p:cTn id="63" dur="500" autoRev="1" fill="hold"/>
                                        <p:tgtEl>
                                          <p:spTgt spid="22"/>
                                        </p:tgtEl>
                                      </p:cBhvr>
                                      <p:by x="105000" y="105000"/>
                                    </p:animScale>
                                  </p:childTnLst>
                                </p:cTn>
                              </p:par>
                            </p:childTnLst>
                          </p:cTn>
                        </p:par>
                        <p:par>
                          <p:cTn id="64" fill="hold">
                            <p:stCondLst>
                              <p:cond delay="4000"/>
                            </p:stCondLst>
                            <p:childTnLst>
                              <p:par>
                                <p:cTn id="65" presetID="26" presetClass="emph" presetSubtype="0" fill="hold" nodeType="afterEffect">
                                  <p:stCondLst>
                                    <p:cond delay="0"/>
                                  </p:stCondLst>
                                  <p:childTnLst>
                                    <p:animEffect transition="out" filter="fade">
                                      <p:cBhvr>
                                        <p:cTn id="66" dur="1000" tmFilter="0, 0; .2, .5; .8, .5; 1, 0"/>
                                        <p:tgtEl>
                                          <p:spTgt spid="44"/>
                                        </p:tgtEl>
                                      </p:cBhvr>
                                    </p:animEffect>
                                    <p:animScale>
                                      <p:cBhvr>
                                        <p:cTn id="67" dur="500" autoRev="1" fill="hold"/>
                                        <p:tgtEl>
                                          <p:spTgt spid="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adminpc\Desktop\105年度縣政人才培訓躍升計畫\1050601專題成果數位教材製作教學\11簡報母片\第一組母片.PNG"/>
          <p:cNvPicPr>
            <a:picLocks noChangeAspect="1" noChangeArrowheads="1"/>
          </p:cNvPicPr>
          <p:nvPr/>
        </p:nvPicPr>
        <p:blipFill>
          <a:blip r:embed="rId3"/>
          <a:srcRect/>
          <a:stretch>
            <a:fillRect/>
          </a:stretch>
        </p:blipFill>
        <p:spPr bwMode="auto">
          <a:xfrm>
            <a:off x="1588" y="28575"/>
            <a:ext cx="9142412" cy="6856413"/>
          </a:xfrm>
          <a:prstGeom prst="rect">
            <a:avLst/>
          </a:prstGeom>
          <a:noFill/>
          <a:ln w="9525">
            <a:noFill/>
            <a:miter lim="800000"/>
            <a:headEnd/>
            <a:tailEnd/>
          </a:ln>
        </p:spPr>
      </p:pic>
      <p:grpSp>
        <p:nvGrpSpPr>
          <p:cNvPr id="22530" name="群組 22"/>
          <p:cNvGrpSpPr>
            <a:grpSpLocks/>
          </p:cNvGrpSpPr>
          <p:nvPr/>
        </p:nvGrpSpPr>
        <p:grpSpPr bwMode="auto">
          <a:xfrm>
            <a:off x="827088" y="1196975"/>
            <a:ext cx="7491412" cy="5111750"/>
            <a:chOff x="827584" y="1268760"/>
            <a:chExt cx="7490321" cy="5688632"/>
          </a:xfrm>
        </p:grpSpPr>
        <p:grpSp>
          <p:nvGrpSpPr>
            <p:cNvPr id="22533" name="群組 19"/>
            <p:cNvGrpSpPr>
              <a:grpSpLocks/>
            </p:cNvGrpSpPr>
            <p:nvPr/>
          </p:nvGrpSpPr>
          <p:grpSpPr bwMode="auto">
            <a:xfrm>
              <a:off x="827584" y="1268760"/>
              <a:ext cx="7490321" cy="4752528"/>
              <a:chOff x="827584" y="1340768"/>
              <a:chExt cx="7490321" cy="4752528"/>
            </a:xfrm>
          </p:grpSpPr>
          <p:grpSp>
            <p:nvGrpSpPr>
              <p:cNvPr id="22536" name="群組 17"/>
              <p:cNvGrpSpPr>
                <a:grpSpLocks/>
              </p:cNvGrpSpPr>
              <p:nvPr/>
            </p:nvGrpSpPr>
            <p:grpSpPr bwMode="auto">
              <a:xfrm>
                <a:off x="827584" y="2571425"/>
                <a:ext cx="7490321" cy="3521871"/>
                <a:chOff x="827088" y="2204865"/>
                <a:chExt cx="7490321" cy="3521871"/>
              </a:xfrm>
            </p:grpSpPr>
            <p:grpSp>
              <p:nvGrpSpPr>
                <p:cNvPr id="22540" name="Group 3"/>
                <p:cNvGrpSpPr>
                  <a:grpSpLocks/>
                </p:cNvGrpSpPr>
                <p:nvPr/>
              </p:nvGrpSpPr>
              <p:grpSpPr bwMode="auto">
                <a:xfrm>
                  <a:off x="827088" y="2204865"/>
                  <a:ext cx="7489825" cy="2592287"/>
                  <a:chOff x="521" y="845"/>
                  <a:chExt cx="4718" cy="2993"/>
                </a:xfrm>
              </p:grpSpPr>
              <p:grpSp>
                <p:nvGrpSpPr>
                  <p:cNvPr id="22543" name="Group 4"/>
                  <p:cNvGrpSpPr>
                    <a:grpSpLocks/>
                  </p:cNvGrpSpPr>
                  <p:nvPr/>
                </p:nvGrpSpPr>
                <p:grpSpPr bwMode="auto">
                  <a:xfrm>
                    <a:off x="521" y="845"/>
                    <a:ext cx="4718" cy="907"/>
                    <a:chOff x="521" y="845"/>
                    <a:chExt cx="4718" cy="907"/>
                  </a:xfrm>
                </p:grpSpPr>
                <p:sp>
                  <p:nvSpPr>
                    <p:cNvPr id="12" name="AutoShape 5"/>
                    <p:cNvSpPr>
                      <a:spLocks noChangeArrowheads="1"/>
                    </p:cNvSpPr>
                    <p:nvPr/>
                  </p:nvSpPr>
                  <p:spPr bwMode="auto">
                    <a:xfrm>
                      <a:off x="521" y="1009"/>
                      <a:ext cx="4718" cy="745"/>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經濟部工業局</a:t>
                      </a:r>
                      <a:endParaRPr kumimoji="0" lang="ja-JP" altLang="en-US" sz="2300" dirty="0">
                        <a:latin typeface="+mn-lt"/>
                        <a:ea typeface="標楷體" pitchFamily="65" charset="-120"/>
                      </a:endParaRPr>
                    </a:p>
                  </p:txBody>
                </p:sp>
                <p:sp>
                  <p:nvSpPr>
                    <p:cNvPr id="13" name="AutoShape 6"/>
                    <p:cNvSpPr>
                      <a:spLocks noChangeArrowheads="1"/>
                    </p:cNvSpPr>
                    <p:nvPr/>
                  </p:nvSpPr>
                  <p:spPr bwMode="auto">
                    <a:xfrm>
                      <a:off x="703" y="846"/>
                      <a:ext cx="2132" cy="302"/>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開發單位</a:t>
                      </a:r>
                      <a:endParaRPr kumimoji="0" lang="en-US" altLang="ja-JP" sz="2300" dirty="0">
                        <a:solidFill>
                          <a:schemeClr val="bg1"/>
                        </a:solidFill>
                        <a:latin typeface="+mn-lt"/>
                        <a:ea typeface="標楷體" pitchFamily="65" charset="-120"/>
                      </a:endParaRPr>
                    </a:p>
                  </p:txBody>
                </p:sp>
              </p:grpSp>
              <p:grpSp>
                <p:nvGrpSpPr>
                  <p:cNvPr id="22544" name="Group 7"/>
                  <p:cNvGrpSpPr>
                    <a:grpSpLocks/>
                  </p:cNvGrpSpPr>
                  <p:nvPr/>
                </p:nvGrpSpPr>
                <p:grpSpPr bwMode="auto">
                  <a:xfrm>
                    <a:off x="521" y="1888"/>
                    <a:ext cx="4718" cy="907"/>
                    <a:chOff x="521" y="845"/>
                    <a:chExt cx="4718" cy="907"/>
                  </a:xfrm>
                </p:grpSpPr>
                <p:sp>
                  <p:nvSpPr>
                    <p:cNvPr id="10" name="AutoShape 8"/>
                    <p:cNvSpPr>
                      <a:spLocks noChangeArrowheads="1"/>
                    </p:cNvSpPr>
                    <p:nvPr/>
                  </p:nvSpPr>
                  <p:spPr bwMode="auto">
                    <a:xfrm>
                      <a:off x="521" y="1008"/>
                      <a:ext cx="4718" cy="745"/>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民國</a:t>
                      </a:r>
                      <a:r>
                        <a:rPr kumimoji="0" lang="en-US" altLang="zh-TW" sz="2300" dirty="0">
                          <a:latin typeface="+mn-lt"/>
                          <a:ea typeface="標楷體" pitchFamily="65" charset="-120"/>
                        </a:rPr>
                        <a:t>70</a:t>
                      </a:r>
                      <a:r>
                        <a:rPr kumimoji="0" lang="zh-TW" altLang="en-US" sz="2300" dirty="0">
                          <a:latin typeface="+mn-lt"/>
                          <a:ea typeface="標楷體" pitchFamily="65" charset="-120"/>
                        </a:rPr>
                        <a:t>年</a:t>
                      </a:r>
                      <a:r>
                        <a:rPr kumimoji="0" lang="en-US" altLang="zh-TW" sz="2300" dirty="0">
                          <a:latin typeface="+mn-lt"/>
                          <a:ea typeface="標楷體" pitchFamily="65" charset="-120"/>
                        </a:rPr>
                        <a:t>6</a:t>
                      </a:r>
                      <a:r>
                        <a:rPr kumimoji="0" lang="zh-TW" altLang="en-US" sz="2300" dirty="0">
                          <a:latin typeface="+mn-lt"/>
                          <a:ea typeface="標楷體" pitchFamily="65" charset="-120"/>
                        </a:rPr>
                        <a:t>月</a:t>
                      </a:r>
                      <a:endParaRPr kumimoji="0" lang="ja-JP" altLang="en-US" sz="2300" dirty="0">
                        <a:latin typeface="+mn-lt"/>
                        <a:ea typeface="標楷體" pitchFamily="65" charset="-120"/>
                      </a:endParaRPr>
                    </a:p>
                  </p:txBody>
                </p:sp>
                <p:sp>
                  <p:nvSpPr>
                    <p:cNvPr id="11" name="AutoShape 9"/>
                    <p:cNvSpPr>
                      <a:spLocks noChangeArrowheads="1"/>
                    </p:cNvSpPr>
                    <p:nvPr/>
                  </p:nvSpPr>
                  <p:spPr bwMode="auto">
                    <a:xfrm>
                      <a:off x="703" y="845"/>
                      <a:ext cx="2132" cy="302"/>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開發完成時間</a:t>
                      </a:r>
                      <a:endParaRPr kumimoji="0" lang="en-US" altLang="ja-JP" sz="2300" dirty="0">
                        <a:solidFill>
                          <a:schemeClr val="bg1"/>
                        </a:solidFill>
                        <a:latin typeface="+mn-lt"/>
                        <a:ea typeface="標楷體" pitchFamily="65" charset="-120"/>
                      </a:endParaRPr>
                    </a:p>
                  </p:txBody>
                </p:sp>
              </p:grpSp>
              <p:grpSp>
                <p:nvGrpSpPr>
                  <p:cNvPr id="22545" name="Group 10"/>
                  <p:cNvGrpSpPr>
                    <a:grpSpLocks/>
                  </p:cNvGrpSpPr>
                  <p:nvPr/>
                </p:nvGrpSpPr>
                <p:grpSpPr bwMode="auto">
                  <a:xfrm>
                    <a:off x="521" y="2931"/>
                    <a:ext cx="4718" cy="907"/>
                    <a:chOff x="521" y="845"/>
                    <a:chExt cx="4718" cy="907"/>
                  </a:xfrm>
                </p:grpSpPr>
                <p:sp>
                  <p:nvSpPr>
                    <p:cNvPr id="8" name="AutoShape 11"/>
                    <p:cNvSpPr>
                      <a:spLocks noChangeArrowheads="1"/>
                    </p:cNvSpPr>
                    <p:nvPr/>
                  </p:nvSpPr>
                  <p:spPr bwMode="auto">
                    <a:xfrm>
                      <a:off x="521" y="1008"/>
                      <a:ext cx="4718" cy="745"/>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en-US" altLang="ja-JP" sz="2300" dirty="0">
                          <a:latin typeface="+mn-lt"/>
                          <a:ea typeface="標楷體" pitchFamily="65" charset="-120"/>
                        </a:rPr>
                        <a:t>21.52</a:t>
                      </a:r>
                      <a:r>
                        <a:rPr kumimoji="0" lang="zh-TW" altLang="en-US" sz="2300" dirty="0">
                          <a:latin typeface="+mn-lt"/>
                          <a:ea typeface="標楷體" pitchFamily="65" charset="-120"/>
                        </a:rPr>
                        <a:t>公頃</a:t>
                      </a:r>
                      <a:endParaRPr kumimoji="0" lang="ja-JP" altLang="en-US" sz="2300" dirty="0">
                        <a:latin typeface="+mn-lt"/>
                        <a:ea typeface="標楷體" pitchFamily="65" charset="-120"/>
                      </a:endParaRPr>
                    </a:p>
                  </p:txBody>
                </p:sp>
                <p:sp>
                  <p:nvSpPr>
                    <p:cNvPr id="9" name="AutoShape 12"/>
                    <p:cNvSpPr>
                      <a:spLocks noChangeArrowheads="1"/>
                    </p:cNvSpPr>
                    <p:nvPr/>
                  </p:nvSpPr>
                  <p:spPr bwMode="auto">
                    <a:xfrm>
                      <a:off x="703" y="844"/>
                      <a:ext cx="2132" cy="302"/>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開發面積</a:t>
                      </a:r>
                      <a:endParaRPr kumimoji="0" lang="en-US" altLang="ja-JP" sz="2300" dirty="0">
                        <a:solidFill>
                          <a:schemeClr val="bg1"/>
                        </a:solidFill>
                        <a:latin typeface="+mn-lt"/>
                        <a:ea typeface="標楷體" pitchFamily="65" charset="-120"/>
                      </a:endParaRPr>
                    </a:p>
                  </p:txBody>
                </p:sp>
              </p:grpSp>
            </p:grpSp>
            <p:sp>
              <p:nvSpPr>
                <p:cNvPr id="14" name="AutoShape 11"/>
                <p:cNvSpPr>
                  <a:spLocks noChangeArrowheads="1"/>
                </p:cNvSpPr>
                <p:nvPr/>
              </p:nvSpPr>
              <p:spPr bwMode="auto">
                <a:xfrm>
                  <a:off x="827088" y="5081683"/>
                  <a:ext cx="7490321" cy="644829"/>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無嚴重汙染之小型綜合性工業區</a:t>
                  </a:r>
                  <a:endParaRPr kumimoji="0" lang="ja-JP" altLang="en-US" sz="2300" dirty="0">
                    <a:latin typeface="+mn-lt"/>
                    <a:ea typeface="標楷體" pitchFamily="65" charset="-120"/>
                  </a:endParaRPr>
                </a:p>
              </p:txBody>
            </p:sp>
            <p:sp>
              <p:nvSpPr>
                <p:cNvPr id="15" name="AutoShape 12"/>
                <p:cNvSpPr>
                  <a:spLocks noChangeArrowheads="1"/>
                </p:cNvSpPr>
                <p:nvPr/>
              </p:nvSpPr>
              <p:spPr bwMode="auto">
                <a:xfrm>
                  <a:off x="1115971" y="4940351"/>
                  <a:ext cx="3385644" cy="261465"/>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園區屬性</a:t>
                  </a:r>
                  <a:endParaRPr kumimoji="0" lang="en-US" altLang="ja-JP" sz="2300" dirty="0">
                    <a:solidFill>
                      <a:schemeClr val="bg1"/>
                    </a:solidFill>
                    <a:latin typeface="+mn-lt"/>
                    <a:ea typeface="標楷體" pitchFamily="65" charset="-120"/>
                  </a:endParaRPr>
                </a:p>
              </p:txBody>
            </p:sp>
          </p:grpSp>
          <p:grpSp>
            <p:nvGrpSpPr>
              <p:cNvPr id="22537" name="群組 18"/>
              <p:cNvGrpSpPr>
                <a:grpSpLocks/>
              </p:cNvGrpSpPr>
              <p:nvPr/>
            </p:nvGrpSpPr>
            <p:grpSpPr bwMode="auto">
              <a:xfrm>
                <a:off x="827584" y="1340768"/>
                <a:ext cx="7489825" cy="1080120"/>
                <a:chOff x="827584" y="1268760"/>
                <a:chExt cx="7489825" cy="1080120"/>
              </a:xfrm>
            </p:grpSpPr>
            <p:sp>
              <p:nvSpPr>
                <p:cNvPr id="16" name="AutoShape 11"/>
                <p:cNvSpPr>
                  <a:spLocks noChangeArrowheads="1"/>
                </p:cNvSpPr>
                <p:nvPr/>
              </p:nvSpPr>
              <p:spPr bwMode="auto">
                <a:xfrm>
                  <a:off x="827584" y="1410093"/>
                  <a:ext cx="7490321" cy="938095"/>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200" dirty="0">
                      <a:latin typeface="+mn-lt"/>
                      <a:ea typeface="標楷體" pitchFamily="65" charset="-120"/>
                    </a:rPr>
                    <a:t>為提供嘉義縣沿海地區興辦工業人興辦地方資源性工業，創造在地就業機會，均衡地方發展，促進地方繁榮</a:t>
                  </a:r>
                  <a:endParaRPr kumimoji="0" lang="ja-JP" altLang="en-US" sz="2200" dirty="0">
                    <a:latin typeface="+mn-lt"/>
                    <a:ea typeface="標楷體" pitchFamily="65" charset="-120"/>
                  </a:endParaRPr>
                </a:p>
              </p:txBody>
            </p:sp>
            <p:sp>
              <p:nvSpPr>
                <p:cNvPr id="17" name="AutoShape 12"/>
                <p:cNvSpPr>
                  <a:spLocks noChangeArrowheads="1"/>
                </p:cNvSpPr>
                <p:nvPr/>
              </p:nvSpPr>
              <p:spPr bwMode="auto">
                <a:xfrm>
                  <a:off x="1116467" y="1268760"/>
                  <a:ext cx="3384057" cy="259699"/>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開發緣起</a:t>
                  </a:r>
                  <a:endParaRPr kumimoji="0" lang="en-US" altLang="ja-JP" sz="2300" dirty="0">
                    <a:solidFill>
                      <a:schemeClr val="bg1"/>
                    </a:solidFill>
                    <a:latin typeface="+mn-lt"/>
                    <a:ea typeface="標楷體" pitchFamily="65" charset="-120"/>
                  </a:endParaRPr>
                </a:p>
              </p:txBody>
            </p:sp>
          </p:grpSp>
        </p:grpSp>
        <p:sp>
          <p:nvSpPr>
            <p:cNvPr id="21" name="AutoShape 11"/>
            <p:cNvSpPr>
              <a:spLocks noChangeArrowheads="1"/>
            </p:cNvSpPr>
            <p:nvPr/>
          </p:nvSpPr>
          <p:spPr bwMode="auto">
            <a:xfrm>
              <a:off x="827584" y="6312563"/>
              <a:ext cx="7490321" cy="644829"/>
            </a:xfrm>
            <a:prstGeom prst="roundRect">
              <a:avLst>
                <a:gd name="adj" fmla="val 7542"/>
              </a:avLst>
            </a:prstGeom>
            <a:solidFill>
              <a:srgbClr val="E8E558"/>
            </a:solidFill>
            <a:ln w="9525" algn="ctr">
              <a:noFill/>
              <a:round/>
              <a:headEnd/>
              <a:tailEnd/>
            </a:ln>
            <a:effectLst>
              <a:outerShdw dist="35921" dir="2700000" algn="ctr" rotWithShape="0">
                <a:schemeClr val="bg2"/>
              </a:outerShdw>
            </a:effectLst>
          </p:spPr>
          <p:txBody>
            <a:bodyPr tIns="180000"/>
            <a:lstStyle/>
            <a:p>
              <a:pPr fontAlgn="auto">
                <a:spcBef>
                  <a:spcPts val="0"/>
                </a:spcBef>
                <a:spcAft>
                  <a:spcPts val="0"/>
                </a:spcAft>
                <a:defRPr/>
              </a:pPr>
              <a:r>
                <a:rPr kumimoji="0" lang="zh-TW" altLang="en-US" sz="2300" dirty="0">
                  <a:latin typeface="+mn-lt"/>
                  <a:ea typeface="標楷體" pitchFamily="65" charset="-120"/>
                </a:rPr>
                <a:t>經濟部工業局</a:t>
              </a:r>
              <a:endParaRPr kumimoji="0" lang="ja-JP" altLang="en-US" sz="2300" dirty="0">
                <a:latin typeface="+mn-lt"/>
                <a:ea typeface="標楷體" pitchFamily="65" charset="-120"/>
              </a:endParaRPr>
            </a:p>
          </p:txBody>
        </p:sp>
        <p:sp>
          <p:nvSpPr>
            <p:cNvPr id="22" name="AutoShape 12"/>
            <p:cNvSpPr>
              <a:spLocks noChangeArrowheads="1"/>
            </p:cNvSpPr>
            <p:nvPr/>
          </p:nvSpPr>
          <p:spPr bwMode="auto">
            <a:xfrm>
              <a:off x="1116467" y="6171231"/>
              <a:ext cx="3384057" cy="261465"/>
            </a:xfrm>
            <a:prstGeom prst="roundRect">
              <a:avLst>
                <a:gd name="adj" fmla="val 50000"/>
              </a:avLst>
            </a:prstGeom>
            <a:solidFill>
              <a:srgbClr val="787628"/>
            </a:solidFill>
            <a:ln w="9525" algn="ctr">
              <a:noFill/>
              <a:round/>
              <a:headEnd/>
              <a:tailEnd/>
            </a:ln>
            <a:effectLst>
              <a:outerShdw dist="35921" dir="2700000" algn="ctr" rotWithShape="0">
                <a:schemeClr val="bg2"/>
              </a:outerShdw>
            </a:effectLst>
          </p:spPr>
          <p:txBody>
            <a:bodyPr wrap="none" anchor="ctr"/>
            <a:lstStyle/>
            <a:p>
              <a:pPr algn="ctr" fontAlgn="auto">
                <a:spcBef>
                  <a:spcPts val="0"/>
                </a:spcBef>
                <a:spcAft>
                  <a:spcPts val="0"/>
                </a:spcAft>
                <a:defRPr/>
              </a:pPr>
              <a:r>
                <a:rPr kumimoji="0" lang="zh-TW" altLang="en-US" sz="2300" dirty="0">
                  <a:solidFill>
                    <a:schemeClr val="bg1"/>
                  </a:solidFill>
                  <a:latin typeface="+mn-lt"/>
                  <a:ea typeface="標楷體" pitchFamily="65" charset="-120"/>
                </a:rPr>
                <a:t>管理營運組織</a:t>
              </a:r>
              <a:endParaRPr kumimoji="0" lang="en-US" altLang="ja-JP" sz="2300" dirty="0">
                <a:solidFill>
                  <a:schemeClr val="bg1"/>
                </a:solidFill>
                <a:latin typeface="+mn-lt"/>
                <a:ea typeface="標楷體" pitchFamily="65" charset="-120"/>
              </a:endParaRPr>
            </a:p>
          </p:txBody>
        </p:sp>
      </p:grpSp>
      <p:sp>
        <p:nvSpPr>
          <p:cNvPr id="22531" name="文字方塊 23"/>
          <p:cNvSpPr txBox="1">
            <a:spLocks noChangeArrowheads="1"/>
          </p:cNvSpPr>
          <p:nvPr/>
        </p:nvSpPr>
        <p:spPr bwMode="auto">
          <a:xfrm>
            <a:off x="1187450" y="260350"/>
            <a:ext cx="6913563" cy="585788"/>
          </a:xfrm>
          <a:prstGeom prst="rect">
            <a:avLst/>
          </a:prstGeom>
          <a:noFill/>
          <a:ln w="9525">
            <a:noFill/>
            <a:miter lim="800000"/>
            <a:headEnd/>
            <a:tailEnd/>
          </a:ln>
        </p:spPr>
        <p:txBody>
          <a:bodyPr>
            <a:spAutoFit/>
          </a:bodyPr>
          <a:lstStyle/>
          <a:p>
            <a:r>
              <a:rPr kumimoji="0" lang="zh-TW" altLang="en-US" sz="3200" b="1" dirty="0">
                <a:latin typeface="標楷體" pitchFamily="65" charset="-120"/>
                <a:ea typeface="標楷體" pitchFamily="65" charset="-120"/>
              </a:rPr>
              <a:t>貳</a:t>
            </a:r>
            <a:r>
              <a:rPr kumimoji="0" lang="zh-TW" altLang="en-US" sz="3200" b="1" dirty="0" smtClean="0">
                <a:latin typeface="標楷體" pitchFamily="65" charset="-120"/>
                <a:ea typeface="標楷體" pitchFamily="65" charset="-120"/>
              </a:rPr>
              <a:t>、</a:t>
            </a:r>
            <a:r>
              <a:rPr kumimoji="0" lang="zh-TW" altLang="en-US" sz="3200" b="1" dirty="0">
                <a:latin typeface="標楷體" pitchFamily="65" charset="-120"/>
                <a:ea typeface="標楷體" pitchFamily="65" charset="-120"/>
              </a:rPr>
              <a:t>嘉義縣工業區簡介</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朴子工業區</a:t>
            </a:r>
            <a:endParaRPr kumimoji="0" lang="zh-TW" altLang="en-US" sz="2400" b="1" dirty="0">
              <a:latin typeface="標楷體" pitchFamily="65" charset="-120"/>
              <a:ea typeface="標楷體" pitchFamily="65" charset="-120"/>
            </a:endParaRPr>
          </a:p>
        </p:txBody>
      </p:sp>
      <p:sp>
        <p:nvSpPr>
          <p:cNvPr id="22532" name="投影片編號版面配置區 2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912C8D-5F79-40F2-AA05-5324DA44364D}" type="slidenum">
              <a:rPr lang="zh-TW" altLang="en-US">
                <a:solidFill>
                  <a:schemeClr val="tx1"/>
                </a:solidFill>
              </a:rPr>
              <a:pPr fontAlgn="base">
                <a:spcBef>
                  <a:spcPct val="0"/>
                </a:spcBef>
                <a:spcAft>
                  <a:spcPct val="0"/>
                </a:spcAft>
              </a:pPr>
              <a:t>9</a:t>
            </a:fld>
            <a:endParaRPr lang="en-US" altLang="zh-TW">
              <a:solidFill>
                <a:schemeClr val="tx1"/>
              </a:solidFill>
            </a:endParaRPr>
          </a:p>
        </p:txBody>
      </p:sp>
    </p:spTree>
    <p:extLst>
      <p:ext uri="{BB962C8B-B14F-4D97-AF65-F5344CB8AC3E}">
        <p14:creationId xmlns:p14="http://schemas.microsoft.com/office/powerpoint/2010/main" val="4290997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799</TotalTime>
  <Words>2173</Words>
  <Application>Microsoft Office PowerPoint</Application>
  <PresentationFormat>如螢幕大小 (4:3)</PresentationFormat>
  <Paragraphs>446</Paragraphs>
  <Slides>29</Slides>
  <Notes>10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29</vt:i4>
      </vt:variant>
    </vt:vector>
  </HeadingPairs>
  <TitlesOfParts>
    <vt:vector size="39" baseType="lpstr">
      <vt:lpstr>宋体</vt:lpstr>
      <vt:lpstr>華康中黑體</vt:lpstr>
      <vt:lpstr>微軟正黑體</vt:lpstr>
      <vt:lpstr>新細明體</vt:lpstr>
      <vt:lpstr>標楷體</vt:lpstr>
      <vt:lpstr>Arial</vt:lpstr>
      <vt:lpstr>Calibri</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陸、課程諮詢方式：</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adminpc</dc:creator>
  <cp:lastModifiedBy>蘇文傑</cp:lastModifiedBy>
  <cp:revision>126</cp:revision>
  <cp:lastPrinted>2016-06-26T02:26:57Z</cp:lastPrinted>
  <dcterms:created xsi:type="dcterms:W3CDTF">2016-06-24T21:08:28Z</dcterms:created>
  <dcterms:modified xsi:type="dcterms:W3CDTF">2016-06-26T05:35:14Z</dcterms:modified>
</cp:coreProperties>
</file>