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1" r:id="rId2"/>
    <p:sldId id="584" r:id="rId3"/>
    <p:sldId id="585" r:id="rId4"/>
    <p:sldId id="587" r:id="rId5"/>
    <p:sldId id="586" r:id="rId6"/>
    <p:sldId id="593" r:id="rId7"/>
    <p:sldId id="592" r:id="rId8"/>
    <p:sldId id="591" r:id="rId9"/>
    <p:sldId id="602" r:id="rId10"/>
    <p:sldId id="595" r:id="rId11"/>
    <p:sldId id="594" r:id="rId12"/>
    <p:sldId id="597" r:id="rId13"/>
    <p:sldId id="598" r:id="rId14"/>
    <p:sldId id="599" r:id="rId15"/>
    <p:sldId id="603" r:id="rId16"/>
    <p:sldId id="606" r:id="rId17"/>
    <p:sldId id="604" r:id="rId18"/>
    <p:sldId id="605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339" r:id="rId27"/>
  </p:sldIdLst>
  <p:sldSz cx="9144000" cy="6858000" type="screen4x3"/>
  <p:notesSz cx="6735763" cy="9869488"/>
  <p:custDataLst>
    <p:tags r:id="rId30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2880">
          <p15:clr>
            <a:srgbClr val="A4A3A4"/>
          </p15:clr>
        </p15:guide>
        <p15:guide id="4" pos="431">
          <p15:clr>
            <a:srgbClr val="A4A3A4"/>
          </p15:clr>
        </p15:guide>
        <p15:guide id="5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EEA"/>
    <a:srgbClr val="0000FF"/>
    <a:srgbClr val="CC0000"/>
    <a:srgbClr val="FF967D"/>
    <a:srgbClr val="B9E1FF"/>
    <a:srgbClr val="B7ECFF"/>
    <a:srgbClr val="F8D4D4"/>
    <a:srgbClr val="F5C3C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9" d="100"/>
          <a:sy n="69" d="100"/>
        </p:scale>
        <p:origin x="725" y="67"/>
      </p:cViewPr>
      <p:guideLst>
        <p:guide orient="horz" pos="1026"/>
        <p:guide orient="horz" pos="3974"/>
        <p:guide pos="2880"/>
        <p:guide pos="43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/>
          <a:lstStyle>
            <a:lvl1pPr algn="l">
              <a:defRPr sz="13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 altLang="zh-TW" smtClean="0"/>
              <a:t>2015/3/18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 anchor="b"/>
          <a:lstStyle>
            <a:lvl1pPr algn="r">
              <a:defRPr sz="1300"/>
            </a:lvl1pPr>
          </a:lstStyle>
          <a:p>
            <a:pPr>
              <a:defRPr/>
            </a:pPr>
            <a:fld id="{27A934BD-73D5-424E-945B-578C91F6B3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395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2015/3/18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4" tIns="47437" rIns="94874" bIns="4743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4874" tIns="47437" rIns="94874" bIns="47437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4874" tIns="47437" rIns="94874" bIns="474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FAF80B57-4DB1-41BB-A5AE-11FA0BBCE8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04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80B57-4DB1-41BB-A5AE-11FA0BBCE835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40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9" descr="간지_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8" descr="4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65445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10"/>
          <p:cNvSpPr txBox="1">
            <a:spLocks noChangeArrowheads="1"/>
          </p:cNvSpPr>
          <p:nvPr userDrawn="1"/>
        </p:nvSpPr>
        <p:spPr bwMode="auto">
          <a:xfrm>
            <a:off x="179512" y="6464369"/>
            <a:ext cx="3240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defRPr>
            </a:lvl9pPr>
          </a:lstStyle>
          <a:p>
            <a:pPr algn="l">
              <a:defRPr/>
            </a:pPr>
            <a:r>
              <a:rPr kumimoji="0" lang="zh-TW" altLang="en-US" sz="1200" b="1" dirty="0" smtClean="0"/>
              <a:t>嘉義縣政府數位教材製作</a:t>
            </a:r>
            <a:r>
              <a:rPr kumimoji="0" lang="en-US" altLang="zh-TW" sz="1200" b="1" dirty="0" smtClean="0"/>
              <a:t>201503</a:t>
            </a:r>
            <a:endParaRPr kumimoji="0" lang="zh-TW" altLang="en-US" sz="1200" b="1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7251"/>
            <a:ext cx="8229600" cy="792832"/>
          </a:xfrm>
        </p:spPr>
        <p:txBody>
          <a:bodyPr/>
          <a:lstStyle>
            <a:lvl1pPr algn="ctr">
              <a:defRPr sz="4000">
                <a:solidFill>
                  <a:srgbClr val="0000FF"/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60000"/>
              <a:buFontTx/>
              <a:buBlip>
                <a:blip r:embed="rId3"/>
              </a:buBlip>
              <a:defRPr b="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lnSpc>
                <a:spcPct val="100000"/>
              </a:lnSpc>
              <a:buSzPct val="60000"/>
              <a:buFontTx/>
              <a:buBlip>
                <a:blip r:embed="rId4"/>
              </a:buBlip>
              <a:defRPr b="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lnSpc>
                <a:spcPct val="100000"/>
              </a:lnSpc>
              <a:buSzPct val="60000"/>
              <a:buFontTx/>
              <a:buBlip>
                <a:blip r:embed="rId5"/>
              </a:buBlip>
              <a:defRPr b="0">
                <a:solidFill>
                  <a:schemeClr val="tx1"/>
                </a:solidFill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13C4-1737-4878-B42B-0A2B7A8D61A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0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roposal\2011_美和提案\index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1" descr="옆띠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0"/>
            <a:ext cx="330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B006-FD2F-443C-9492-A1052B2E99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93688" y="966788"/>
            <a:ext cx="8393112" cy="5159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301685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分隔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roposal\2011_美和提案\titl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3175"/>
            <a:ext cx="9191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8" descr="Untitled-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9" descr="map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357688"/>
            <a:ext cx="87820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48091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C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94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roposal\2011_美和提案\cov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1" descr="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685800"/>
            <a:ext cx="61912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지도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43000"/>
            <a:ext cx="77819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 descr="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010543"/>
          </a:xfrm>
        </p:spPr>
        <p:txBody>
          <a:bodyPr/>
          <a:lstStyle>
            <a:lvl1pPr algn="ctr">
              <a:defRPr sz="4800">
                <a:solidFill>
                  <a:srgbClr val="FFFF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430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D3D4-0023-4320-AE31-7E0E11D1D7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0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27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6" descr="27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282575" y="282575"/>
            <a:ext cx="58738" cy="36671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kumimoji="0" lang="ko-KR" altLang="en-US">
              <a:ea typeface="微軟正黑體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5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293688" y="966788"/>
            <a:ext cx="8393112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546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F410B2A6-4F32-4F79-ACD9-FF11A9232F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6" r:id="rId2"/>
    <p:sldLayoutId id="2147483754" r:id="rId3"/>
    <p:sldLayoutId id="2147483755" r:id="rId4"/>
    <p:sldLayoutId id="2147483753" r:id="rId5"/>
    <p:sldLayoutId id="214748375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D0D0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Times New Roman" pitchFamily="18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그룹 22"/>
          <p:cNvGrpSpPr>
            <a:grpSpLocks/>
          </p:cNvGrpSpPr>
          <p:nvPr/>
        </p:nvGrpSpPr>
        <p:grpSpPr bwMode="auto">
          <a:xfrm>
            <a:off x="6659563" y="260350"/>
            <a:ext cx="2667000" cy="3181350"/>
            <a:chOff x="6477000" y="1809750"/>
            <a:chExt cx="2667000" cy="3181350"/>
          </a:xfrm>
        </p:grpSpPr>
        <p:pic>
          <p:nvPicPr>
            <p:cNvPr id="8201" name="Picture 15" descr="3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809750"/>
              <a:ext cx="2667000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8" descr="4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75" y="3519488"/>
              <a:ext cx="6572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9" descr="3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150" y="2905125"/>
              <a:ext cx="742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0" descr="3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933700"/>
              <a:ext cx="742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3792" y="1772816"/>
            <a:ext cx="7990656" cy="2187674"/>
          </a:xfrm>
        </p:spPr>
        <p:txBody>
          <a:bodyPr/>
          <a:lstStyle/>
          <a:p>
            <a:pPr algn="ctr">
              <a:defRPr/>
            </a:pPr>
            <a:r>
              <a:rPr lang="zh-TW" altLang="en-US" sz="3600" dirty="0" smtClean="0">
                <a:latin typeface="+mj-ea"/>
              </a:rPr>
              <a:t>嘉義縣政府自製數位教材種籽培育班</a:t>
            </a:r>
            <a:r>
              <a:rPr lang="en-US" altLang="zh-TW" sz="3600" dirty="0" smtClean="0">
                <a:latin typeface="+mj-ea"/>
              </a:rPr>
              <a:t/>
            </a:r>
            <a:br>
              <a:rPr lang="en-US" altLang="zh-TW" sz="3600" dirty="0" smtClean="0">
                <a:latin typeface="+mj-ea"/>
              </a:rPr>
            </a:br>
            <a:r>
              <a:rPr lang="en-US" altLang="zh-TW" sz="4000" dirty="0" smtClean="0">
                <a:latin typeface="+mj-ea"/>
              </a:rPr>
              <a:t>【</a:t>
            </a:r>
            <a:r>
              <a:rPr lang="en-US" altLang="zh-TW" sz="4000" dirty="0" err="1" smtClean="0">
                <a:latin typeface="+mj-ea"/>
              </a:rPr>
              <a:t>EverCam</a:t>
            </a:r>
            <a:r>
              <a:rPr lang="zh-TW" altLang="en-US" sz="4000" dirty="0" smtClean="0">
                <a:latin typeface="+mj-ea"/>
              </a:rPr>
              <a:t> </a:t>
            </a:r>
            <a:r>
              <a:rPr lang="en-US" altLang="zh-TW" sz="4000" dirty="0" smtClean="0">
                <a:latin typeface="+mj-ea"/>
              </a:rPr>
              <a:t>8.1</a:t>
            </a:r>
            <a:r>
              <a:rPr lang="zh-TW" altLang="en-US" sz="4000" dirty="0" smtClean="0">
                <a:latin typeface="+mj-ea"/>
              </a:rPr>
              <a:t>實做入門</a:t>
            </a:r>
            <a:r>
              <a:rPr lang="en-US" altLang="zh-TW" sz="4000" dirty="0" smtClean="0">
                <a:latin typeface="+mj-ea"/>
              </a:rPr>
              <a:t>】</a:t>
            </a:r>
            <a:endParaRPr kumimoji="1" lang="zh-TW" altLang="en-US" sz="4000" kern="0" dirty="0">
              <a:latin typeface="+mj-ea"/>
            </a:endParaRPr>
          </a:p>
        </p:txBody>
      </p:sp>
      <p:sp>
        <p:nvSpPr>
          <p:cNvPr id="19" name="副標題 18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講師 陳育寬</a:t>
            </a:r>
            <a:endParaRPr lang="en-US" altLang="zh-TW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*</a:t>
            </a:r>
            <a:r>
              <a:rPr lang="en-US" altLang="zh-TW" dirty="0" smtClean="0"/>
              <a:t>09</a:t>
            </a:r>
            <a:r>
              <a:rPr lang="zh-TW" altLang="en-US" dirty="0" smtClean="0"/>
              <a:t>更換課程名稱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動作：檔案→資訊→內容→顯示文件面板</a:t>
            </a:r>
            <a:endParaRPr lang="en-US" altLang="zh-TW" sz="1600" dirty="0" smtClean="0"/>
          </a:p>
          <a:p>
            <a:r>
              <a:rPr lang="zh-TW" altLang="en-US" sz="1600" dirty="0" smtClean="0"/>
              <a:t>小叮嚀：作者欄位輸入「單位</a:t>
            </a:r>
            <a:r>
              <a:rPr lang="en-US" altLang="zh-TW" sz="1600" dirty="0" smtClean="0"/>
              <a:t>_</a:t>
            </a:r>
            <a:r>
              <a:rPr lang="zh-TW" altLang="en-US" sz="1600" dirty="0" smtClean="0"/>
              <a:t>姓名」</a:t>
            </a:r>
            <a:r>
              <a:rPr lang="en-US" altLang="zh-TW" sz="1600" dirty="0" smtClean="0"/>
              <a:t>(EX. </a:t>
            </a:r>
            <a:r>
              <a:rPr lang="zh-TW" altLang="en-US" sz="1600" dirty="0" smtClean="0"/>
              <a:t>阿里山鄉公所</a:t>
            </a:r>
            <a:r>
              <a:rPr lang="en-US" altLang="zh-TW" sz="1600" dirty="0" smtClean="0"/>
              <a:t>_</a:t>
            </a:r>
            <a:r>
              <a:rPr lang="zh-TW" altLang="en-US" sz="1600" dirty="0" smtClean="0"/>
              <a:t>王大明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；標題欄位輸入「課程名稱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EX. </a:t>
            </a:r>
            <a:r>
              <a:rPr lang="zh-TW" altLang="en-US" sz="1600" dirty="0" smtClean="0"/>
              <a:t>阿里山的美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」。更改後，將會出現在</a:t>
            </a:r>
            <a:r>
              <a:rPr lang="en-US" altLang="zh-TW" sz="1600" dirty="0" err="1" smtClean="0"/>
              <a:t>EverCam</a:t>
            </a:r>
            <a:r>
              <a:rPr lang="zh-TW" altLang="en-US" sz="1600" dirty="0" smtClean="0"/>
              <a:t>作品的左上方。可預覽看是否已更改成功。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pic>
        <p:nvPicPr>
          <p:cNvPr id="1029" name="Picture 5" descr="C:\Users\tkb_user\Desktop\PPT2010顯示文件面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7035618" cy="439726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r>
              <a:rPr lang="zh-TW" altLang="en-US" dirty="0" smtClean="0"/>
              <a:t>調整聲音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動作：投影片→</a:t>
            </a:r>
            <a:r>
              <a:rPr lang="en-US" altLang="zh-TW" sz="1600" dirty="0" err="1" smtClean="0"/>
              <a:t>EverCam</a:t>
            </a:r>
            <a:r>
              <a:rPr lang="zh-TW" altLang="en-US" sz="1600" dirty="0" smtClean="0"/>
              <a:t>→進階→音軌編輯→選擇標題→增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減音量→儲存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離開</a:t>
            </a:r>
            <a:endParaRPr lang="zh-TW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"/>
          <a:stretch/>
        </p:blipFill>
        <p:spPr bwMode="auto">
          <a:xfrm>
            <a:off x="203067" y="1409306"/>
            <a:ext cx="8737865" cy="47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4048569" y="170080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sp>
        <p:nvSpPr>
          <p:cNvPr id="9" name="橢圓 8"/>
          <p:cNvSpPr/>
          <p:nvPr/>
        </p:nvSpPr>
        <p:spPr>
          <a:xfrm>
            <a:off x="1691680" y="198913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7170"/>
            <a:ext cx="7109417" cy="41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11"/>
          <p:cNvSpPr/>
          <p:nvPr/>
        </p:nvSpPr>
        <p:spPr>
          <a:xfrm>
            <a:off x="3131840" y="2693504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13" name="橢圓 12"/>
          <p:cNvSpPr/>
          <p:nvPr/>
        </p:nvSpPr>
        <p:spPr>
          <a:xfrm>
            <a:off x="2411760" y="566124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/>
          </a:p>
        </p:txBody>
      </p:sp>
      <p:sp>
        <p:nvSpPr>
          <p:cNvPr id="14" name="橢圓 13"/>
          <p:cNvSpPr/>
          <p:nvPr/>
        </p:nvSpPr>
        <p:spPr>
          <a:xfrm>
            <a:off x="2771800" y="2205162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5</a:t>
            </a:r>
            <a:endParaRPr lang="zh-TW" alt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1476"/>
            <a:ext cx="1685282" cy="337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93688" y="966789"/>
            <a:ext cx="8393112" cy="122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4"/>
              </a:buBlip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動作：桌面→</a:t>
            </a:r>
            <a:r>
              <a:rPr kumimoji="0" lang="en-US" altLang="zh-TW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EverCam</a:t>
            </a:r>
            <a:r>
              <a:rPr kumimoji="0" lang="zh-TW" altLang="en-US" sz="1600" dirty="0" smtClean="0">
                <a:latin typeface="+mn-ea"/>
                <a:ea typeface="+mn-ea"/>
              </a:rPr>
              <a:t>捷徑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→新增專案→瀏覽→專案名稱→確定→按下紅色按鈕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SzPct val="60000"/>
              <a:buBlip>
                <a:blip r:embed="rId4"/>
              </a:buBlip>
            </a:pPr>
            <a:r>
              <a:rPr kumimoji="0" lang="zh-TW" altLang="en-US" sz="1600" dirty="0" smtClean="0">
                <a:latin typeface="+mn-ea"/>
                <a:ea typeface="+mn-ea"/>
              </a:rPr>
              <a:t>小叮嚀</a:t>
            </a:r>
            <a:r>
              <a:rPr kumimoji="0" lang="en-US" altLang="zh-TW" sz="1600" dirty="0" smtClean="0">
                <a:latin typeface="+mn-ea"/>
                <a:ea typeface="+mn-ea"/>
              </a:rPr>
              <a:t>1</a:t>
            </a:r>
            <a:r>
              <a:rPr kumimoji="0" lang="zh-TW" altLang="en-US" sz="1600" dirty="0" smtClean="0">
                <a:latin typeface="+mn-ea"/>
                <a:ea typeface="+mn-ea"/>
              </a:rPr>
              <a:t>：網頁講解、</a:t>
            </a:r>
            <a:r>
              <a:rPr kumimoji="0" lang="en-US" altLang="zh-TW" sz="1600" dirty="0" smtClean="0">
                <a:latin typeface="+mn-ea"/>
                <a:ea typeface="+mn-ea"/>
              </a:rPr>
              <a:t>Word</a:t>
            </a:r>
            <a:r>
              <a:rPr kumimoji="0" lang="zh-TW" altLang="en-US" sz="1600" dirty="0" smtClean="0">
                <a:latin typeface="+mn-ea"/>
                <a:ea typeface="+mn-ea"/>
              </a:rPr>
              <a:t>檔、</a:t>
            </a:r>
            <a:r>
              <a:rPr kumimoji="0" lang="en-US" altLang="zh-TW" sz="1600" dirty="0" smtClean="0">
                <a:latin typeface="+mn-ea"/>
                <a:ea typeface="+mn-ea"/>
              </a:rPr>
              <a:t>PDF</a:t>
            </a:r>
            <a:r>
              <a:rPr kumimoji="0" lang="zh-TW" altLang="en-US" sz="1600" dirty="0" smtClean="0">
                <a:latin typeface="+mn-ea"/>
                <a:ea typeface="+mn-ea"/>
              </a:rPr>
              <a:t>檔</a:t>
            </a:r>
            <a:r>
              <a:rPr kumimoji="0" lang="en-US" altLang="zh-TW" sz="1600" dirty="0" smtClean="0">
                <a:latin typeface="+mn-ea"/>
                <a:ea typeface="+mn-ea"/>
              </a:rPr>
              <a:t>…</a:t>
            </a:r>
            <a:r>
              <a:rPr kumimoji="0" lang="zh-TW" altLang="en-US" sz="1600" dirty="0" smtClean="0">
                <a:latin typeface="+mn-ea"/>
                <a:ea typeface="+mn-ea"/>
              </a:rPr>
              <a:t>等各種非</a:t>
            </a:r>
            <a:r>
              <a:rPr kumimoji="0" lang="en-US" altLang="zh-TW" sz="1600" dirty="0" smtClean="0">
                <a:latin typeface="+mn-ea"/>
                <a:ea typeface="+mn-ea"/>
              </a:rPr>
              <a:t>PowerPoint</a:t>
            </a:r>
            <a:r>
              <a:rPr kumimoji="0" lang="zh-TW" altLang="en-US" sz="1600" dirty="0" smtClean="0">
                <a:latin typeface="+mn-ea"/>
                <a:ea typeface="+mn-ea"/>
              </a:rPr>
              <a:t>的素材，可透過錄製桌面的方式予以錄製。錄製完後，自動產生「</a:t>
            </a:r>
            <a:r>
              <a:rPr kumimoji="0" lang="en-US" altLang="zh-TW" sz="1600" dirty="0" smtClean="0">
                <a:latin typeface="+mn-ea"/>
                <a:ea typeface="+mn-ea"/>
              </a:rPr>
              <a:t>index 1</a:t>
            </a:r>
            <a:r>
              <a:rPr kumimoji="0" lang="zh-TW" altLang="en-US" sz="1600" dirty="0" smtClean="0">
                <a:latin typeface="+mn-ea"/>
                <a:ea typeface="+mn-ea"/>
              </a:rPr>
              <a:t>、</a:t>
            </a:r>
            <a:r>
              <a:rPr kumimoji="0" lang="en-US" altLang="zh-TW" sz="1600" dirty="0" smtClean="0">
                <a:latin typeface="+mn-ea"/>
                <a:ea typeface="+mn-ea"/>
              </a:rPr>
              <a:t>index 2</a:t>
            </a:r>
            <a:r>
              <a:rPr kumimoji="0" lang="zh-TW" altLang="en-US" sz="1600" dirty="0" smtClean="0">
                <a:latin typeface="+mn-ea"/>
                <a:ea typeface="+mn-ea"/>
              </a:rPr>
              <a:t>、</a:t>
            </a:r>
            <a:r>
              <a:rPr kumimoji="0" lang="en-US" altLang="zh-TW" sz="1600" dirty="0" smtClean="0">
                <a:latin typeface="+mn-ea"/>
                <a:ea typeface="+mn-ea"/>
              </a:rPr>
              <a:t>…</a:t>
            </a:r>
            <a:r>
              <a:rPr kumimoji="0" lang="zh-TW" altLang="en-US" sz="1600" dirty="0" smtClean="0">
                <a:latin typeface="+mn-ea"/>
                <a:ea typeface="+mn-ea"/>
              </a:rPr>
              <a:t> 」等標題。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SzPct val="60000"/>
              <a:buBlip>
                <a:blip r:embed="rId4"/>
              </a:buBlip>
            </a:pPr>
            <a:r>
              <a:rPr kumimoji="0" lang="zh-TW" altLang="en-US" sz="1600" dirty="0" smtClean="0">
                <a:latin typeface="+mn-ea"/>
                <a:ea typeface="+mn-ea"/>
              </a:rPr>
              <a:t>小叮嚀</a:t>
            </a:r>
            <a:r>
              <a:rPr kumimoji="0" lang="en-US" altLang="zh-TW" sz="1600" dirty="0" smtClean="0">
                <a:latin typeface="+mn-ea"/>
                <a:ea typeface="+mn-ea"/>
              </a:rPr>
              <a:t>2</a:t>
            </a:r>
            <a:r>
              <a:rPr kumimoji="0" lang="zh-TW" altLang="en-US" sz="1600" dirty="0" smtClean="0">
                <a:latin typeface="+mn-ea"/>
                <a:ea typeface="+mn-ea"/>
              </a:rPr>
              <a:t>：如須編輯與預覽，則可點選下拉選單點選「編輯講解」或「預覽」。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r>
              <a:rPr lang="zh-TW" altLang="en-US" dirty="0" smtClean="0"/>
              <a:t>錄製桌面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2" y="2194432"/>
            <a:ext cx="638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1172987" y="2310160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2780928"/>
            <a:ext cx="4489063" cy="3536477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2980730" y="3299402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/>
          </a:p>
        </p:txBody>
      </p:sp>
      <p:sp>
        <p:nvSpPr>
          <p:cNvPr id="18" name="橢圓 17"/>
          <p:cNvSpPr/>
          <p:nvPr/>
        </p:nvSpPr>
        <p:spPr>
          <a:xfrm>
            <a:off x="2267744" y="3933056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20" name="橢圓 19"/>
          <p:cNvSpPr/>
          <p:nvPr/>
        </p:nvSpPr>
        <p:spPr>
          <a:xfrm>
            <a:off x="2418111" y="6013422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/>
          </a:p>
        </p:txBody>
      </p:sp>
      <p:sp>
        <p:nvSpPr>
          <p:cNvPr id="21" name="橢圓 20"/>
          <p:cNvSpPr/>
          <p:nvPr/>
        </p:nvSpPr>
        <p:spPr>
          <a:xfrm>
            <a:off x="4164236" y="6101381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5</a:t>
            </a:r>
            <a:endParaRPr lang="zh-TW" altLang="en-US" sz="1600" dirty="0"/>
          </a:p>
        </p:txBody>
      </p:sp>
      <p:sp>
        <p:nvSpPr>
          <p:cNvPr id="25" name="橢圓 24"/>
          <p:cNvSpPr/>
          <p:nvPr/>
        </p:nvSpPr>
        <p:spPr>
          <a:xfrm>
            <a:off x="8326493" y="2998532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8</a:t>
            </a:r>
            <a:endParaRPr lang="zh-TW" altLang="en-US" sz="1600" dirty="0"/>
          </a:p>
        </p:txBody>
      </p:sp>
      <p:sp>
        <p:nvSpPr>
          <p:cNvPr id="26" name="橢圓 25"/>
          <p:cNvSpPr/>
          <p:nvPr/>
        </p:nvSpPr>
        <p:spPr>
          <a:xfrm>
            <a:off x="8211496" y="3717032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9</a:t>
            </a:r>
            <a:endParaRPr lang="zh-TW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2413"/>
            <a:ext cx="2712888" cy="30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橢圓 22"/>
          <p:cNvSpPr/>
          <p:nvPr/>
        </p:nvSpPr>
        <p:spPr>
          <a:xfrm>
            <a:off x="4552625" y="2204864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6</a:t>
            </a:r>
            <a:endParaRPr lang="zh-TW" altLang="en-US" sz="1600" dirty="0"/>
          </a:p>
        </p:txBody>
      </p:sp>
      <p:sp>
        <p:nvSpPr>
          <p:cNvPr id="22" name="橢圓 21"/>
          <p:cNvSpPr/>
          <p:nvPr/>
        </p:nvSpPr>
        <p:spPr>
          <a:xfrm>
            <a:off x="7311204" y="2307810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7</a:t>
            </a:r>
            <a:endParaRPr lang="zh-TW" alt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93688" y="966788"/>
            <a:ext cx="8393112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SzPct val="60000"/>
              <a:buBlip>
                <a:blip r:embed="rId3"/>
              </a:buBlip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動作：投影片</a:t>
            </a:r>
            <a:r>
              <a:rPr kumimoji="0" lang="zh-TW" altLang="en-US" sz="1600" dirty="0" smtClean="0">
                <a:latin typeface="+mn-ea"/>
              </a:rPr>
              <a:t>→</a:t>
            </a:r>
            <a:r>
              <a:rPr kumimoji="0" lang="en-US" altLang="zh-TW" sz="1600" dirty="0" err="1" smtClean="0">
                <a:latin typeface="+mn-ea"/>
              </a:rPr>
              <a:t>EverCam</a:t>
            </a:r>
            <a:r>
              <a:rPr kumimoji="0" lang="zh-TW" altLang="en-US" sz="1600" dirty="0" smtClean="0">
                <a:latin typeface="+mn-ea"/>
              </a:rPr>
              <a:t> →編輯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→</a:t>
            </a:r>
            <a:r>
              <a:rPr kumimoji="0" lang="zh-TW" altLang="en-US" sz="1600" dirty="0" smtClean="0">
                <a:latin typeface="+mn-ea"/>
                <a:ea typeface="+mn-ea"/>
              </a:rPr>
              <a:t>匯入講解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→檔</a:t>
            </a:r>
            <a:r>
              <a:rPr kumimoji="0" lang="zh-TW" altLang="en-US" sz="1600" dirty="0" smtClean="0">
                <a:latin typeface="+mn-ea"/>
                <a:ea typeface="+mn-ea"/>
              </a:rPr>
              <a:t>名</a:t>
            </a:r>
            <a:r>
              <a:rPr kumimoji="0" lang="en-US" altLang="zh-TW" sz="1600" dirty="0" smtClean="0">
                <a:latin typeface="+mn-ea"/>
                <a:ea typeface="+mn-ea"/>
              </a:rPr>
              <a:t>.</a:t>
            </a:r>
            <a:r>
              <a:rPr kumimoji="0" lang="en-US" altLang="zh-TW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fsp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→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project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→挑選欲匯入的標題→匯入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SzPct val="60000"/>
              <a:buBlip>
                <a:blip r:embed="rId3"/>
              </a:buBlip>
            </a:pPr>
            <a:r>
              <a:rPr kumimoji="0" lang="zh-TW" altLang="en-US" sz="1600" dirty="0" smtClean="0">
                <a:latin typeface="+mn-ea"/>
                <a:ea typeface="+mn-ea"/>
              </a:rPr>
              <a:t>小叮嚀：合併後，可再進行編修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合併作品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2177" y="2132856"/>
            <a:ext cx="5891374" cy="369041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63818" y="2924944"/>
            <a:ext cx="2212638" cy="2556694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pic>
        <p:nvPicPr>
          <p:cNvPr id="4098" name="Picture 2" descr="多次慶祝,多次生日,派對,多顆氣球,五彩碎紙,多項儀式,樂趣,iCLIPART,多項慶祝活動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852936"/>
            <a:ext cx="3384376" cy="338437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016231" y="980728"/>
            <a:ext cx="71545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恭禧您 </a:t>
            </a:r>
            <a:endParaRPr lang="en-US" altLang="zh-TW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完成一份精美的傑作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!!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그룹 22"/>
          <p:cNvGrpSpPr>
            <a:grpSpLocks/>
          </p:cNvGrpSpPr>
          <p:nvPr/>
        </p:nvGrpSpPr>
        <p:grpSpPr bwMode="auto">
          <a:xfrm>
            <a:off x="6659563" y="260350"/>
            <a:ext cx="2667000" cy="3181350"/>
            <a:chOff x="6477000" y="1809750"/>
            <a:chExt cx="2667000" cy="3181350"/>
          </a:xfrm>
        </p:grpSpPr>
        <p:pic>
          <p:nvPicPr>
            <p:cNvPr id="8201" name="Picture 15" descr="3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809750"/>
              <a:ext cx="2667000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8" descr="4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75" y="3519488"/>
              <a:ext cx="6572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9" descr="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150" y="2905125"/>
              <a:ext cx="742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0" descr="3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933700"/>
              <a:ext cx="742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3792" y="1772816"/>
            <a:ext cx="7990656" cy="2187674"/>
          </a:xfrm>
        </p:spPr>
        <p:txBody>
          <a:bodyPr/>
          <a:lstStyle/>
          <a:p>
            <a:pPr algn="ctr">
              <a:defRPr/>
            </a:pPr>
            <a:r>
              <a:rPr lang="zh-TW" altLang="en-US" sz="3600" dirty="0" smtClean="0">
                <a:latin typeface="+mj-ea"/>
              </a:rPr>
              <a:t>嘉義縣</a:t>
            </a:r>
            <a:r>
              <a:rPr lang="zh-TW" altLang="en-US" sz="3600" dirty="0">
                <a:latin typeface="+mj-ea"/>
              </a:rPr>
              <a:t>政府自製數位教材種籽培育班</a:t>
            </a:r>
            <a:br>
              <a:rPr lang="zh-TW" altLang="en-US" sz="3600" dirty="0">
                <a:latin typeface="+mj-ea"/>
              </a:rPr>
            </a:br>
            <a:r>
              <a:rPr lang="en-US" altLang="zh-TW" sz="4000" dirty="0" smtClean="0">
                <a:latin typeface="+mj-ea"/>
              </a:rPr>
              <a:t>【</a:t>
            </a:r>
            <a:r>
              <a:rPr lang="en-US" altLang="zh-TW" sz="4000" dirty="0" err="1" smtClean="0">
                <a:latin typeface="+mj-ea"/>
              </a:rPr>
              <a:t>EverCam</a:t>
            </a:r>
            <a:r>
              <a:rPr lang="zh-TW" altLang="en-US" sz="4000" dirty="0" smtClean="0">
                <a:latin typeface="+mj-ea"/>
              </a:rPr>
              <a:t> </a:t>
            </a:r>
            <a:r>
              <a:rPr lang="en-US" altLang="zh-TW" sz="4000" dirty="0" smtClean="0">
                <a:latin typeface="+mj-ea"/>
              </a:rPr>
              <a:t>Point </a:t>
            </a:r>
            <a:r>
              <a:rPr lang="zh-TW" altLang="en-US" sz="4000" dirty="0" smtClean="0">
                <a:latin typeface="+mj-ea"/>
              </a:rPr>
              <a:t>實做入門</a:t>
            </a:r>
            <a:r>
              <a:rPr lang="en-US" altLang="zh-TW" sz="4000" dirty="0" smtClean="0">
                <a:latin typeface="+mj-ea"/>
              </a:rPr>
              <a:t>】</a:t>
            </a:r>
            <a:endParaRPr kumimoji="1" lang="zh-TW" altLang="en-US" sz="4000" kern="0" dirty="0">
              <a:latin typeface="+mj-ea"/>
            </a:endParaRPr>
          </a:p>
        </p:txBody>
      </p:sp>
      <p:sp>
        <p:nvSpPr>
          <p:cNvPr id="19" name="副標題 18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講師 陳育寬</a:t>
            </a:r>
            <a:endParaRPr lang="en-US" altLang="zh-TW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1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範例一：隱藏個資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6988"/>
            <a:ext cx="2133600" cy="365125"/>
          </a:xfrm>
        </p:spPr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60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修正的目的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800" dirty="0"/>
              <a:t>錄影的過程中，有時會將個資等私密性資料錄進教材中，我們可以透過馬賽克功能，以馬賽克效果，隱藏不適合公開的資料例如電子信箱，登入帳號以及手機號碼 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pic>
        <p:nvPicPr>
          <p:cNvPr id="1028" name="Picture 4" descr="f702cf7e01f85d0b05e49486eb01c04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2" y="2204864"/>
            <a:ext cx="88137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38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匯入 </a:t>
            </a:r>
            <a:r>
              <a:rPr lang="en-US" altLang="zh-TW" dirty="0" err="1"/>
              <a:t>EverCam</a:t>
            </a:r>
            <a:r>
              <a:rPr lang="en-US" altLang="zh-TW" dirty="0"/>
              <a:t> </a:t>
            </a:r>
            <a:r>
              <a:rPr lang="zh-TW" altLang="en-US" dirty="0"/>
              <a:t>教材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pic>
        <p:nvPicPr>
          <p:cNvPr id="2050" name="Picture 2" descr="http://tw.formosasoft.com/sysdata/modules/mod_step/media/195/c008ae92a80891ca50a528607c709923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03943" cy="540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1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加上馬賽克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pic>
        <p:nvPicPr>
          <p:cNvPr id="3074" name="Picture 2" descr="http://tw.formosasoft.com/sysdata/modules/mod_step/media/195/f2f6fe08a99364a386568eee9fc5dd7e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55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7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*01</a:t>
            </a:r>
            <a:r>
              <a:rPr lang="zh-TW" altLang="en-US" dirty="0" smtClean="0"/>
              <a:t>調整音量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設定→音量調整→儲存</a:t>
            </a:r>
            <a:endParaRPr lang="en-US" altLang="zh-TW" sz="1600" dirty="0" smtClean="0"/>
          </a:p>
          <a:p>
            <a:r>
              <a:rPr lang="zh-TW" altLang="en-US" sz="1600" dirty="0" smtClean="0"/>
              <a:t>小叮嚀：錄製前記得做</a:t>
            </a:r>
            <a:r>
              <a:rPr lang="zh-TW" altLang="en-US" sz="1600" u="sng" dirty="0" smtClean="0">
                <a:solidFill>
                  <a:srgbClr val="FF0000"/>
                </a:solidFill>
              </a:rPr>
              <a:t>試錄</a:t>
            </a:r>
            <a:r>
              <a:rPr lang="zh-TW" altLang="en-US" sz="1600" dirty="0" smtClean="0">
                <a:solidFill>
                  <a:srgbClr val="FF0000"/>
                </a:solidFill>
              </a:rPr>
              <a:t>             </a:t>
            </a:r>
            <a:r>
              <a:rPr lang="zh-TW" altLang="en-US" sz="1600" dirty="0" smtClean="0"/>
              <a:t>這個動作，免得錄半天結果聽不到聲音喲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 bwMode="auto">
          <a:xfrm>
            <a:off x="558927" y="1772816"/>
            <a:ext cx="8026145" cy="43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4283968" y="206084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sp>
        <p:nvSpPr>
          <p:cNvPr id="8" name="橢圓 7"/>
          <p:cNvSpPr/>
          <p:nvPr/>
        </p:nvSpPr>
        <p:spPr>
          <a:xfrm>
            <a:off x="1547664" y="242088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3672408" cy="330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2942132" y="4590256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10" name="橢圓 9"/>
          <p:cNvSpPr/>
          <p:nvPr/>
        </p:nvSpPr>
        <p:spPr>
          <a:xfrm>
            <a:off x="6012160" y="542944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3177531" y="4698268"/>
            <a:ext cx="1106437" cy="890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81553" r="82114" b="10765"/>
          <a:stretch/>
        </p:blipFill>
        <p:spPr bwMode="auto">
          <a:xfrm>
            <a:off x="3241031" y="1323817"/>
            <a:ext cx="553480" cy="2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zh-TW" altLang="en-US" dirty="0"/>
              <a:t>二：加強重點說明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6988"/>
            <a:ext cx="2133600" cy="365125"/>
          </a:xfrm>
        </p:spPr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53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加強重點說明</a:t>
            </a:r>
          </a:p>
        </p:txBody>
      </p:sp>
      <p:pic>
        <p:nvPicPr>
          <p:cNvPr id="4098" name="Picture 2" descr="1c36cdc13e848184599f96a7bcd761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88" y="892992"/>
            <a:ext cx="5230184" cy="54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92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插入繪圖物件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/>
              <a:t>在欲插入對話方塊的時間上點選物件列表中的物件。接著，拖曳「調整紐」調整物件大小，而拖曳物件改變其位置。左右移動時間軸上方黑色箭頭可以設定物件動畫持續的時間。或者你也可以點選 「物件列表」 後在右邊視窗設定動畫出現和消失的時間以及動畫模式。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  <p:pic>
        <p:nvPicPr>
          <p:cNvPr id="5122" name="Picture 2" descr="cffea27b3728be4d1b7187ab3f5c2d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77750"/>
            <a:ext cx="64008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64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zh-TW" altLang="en-US" dirty="0"/>
              <a:t>三：為影片配上 </a:t>
            </a:r>
            <a:r>
              <a:rPr lang="en-US" altLang="zh-TW" dirty="0" err="1"/>
              <a:t>EverCam</a:t>
            </a:r>
            <a:r>
              <a:rPr lang="en-US" altLang="zh-TW" dirty="0"/>
              <a:t> </a:t>
            </a:r>
            <a:r>
              <a:rPr lang="zh-TW" altLang="en-US" dirty="0"/>
              <a:t>製作的背景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6988"/>
            <a:ext cx="2133600" cy="365125"/>
          </a:xfrm>
        </p:spPr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33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插入講師 </a:t>
            </a:r>
            <a:r>
              <a:rPr lang="en-US" altLang="zh-TW" dirty="0"/>
              <a:t>video </a:t>
            </a:r>
            <a:r>
              <a:rPr lang="zh-TW" altLang="en-US" dirty="0"/>
              <a:t>並去</a:t>
            </a:r>
            <a:r>
              <a:rPr lang="zh-TW" altLang="en-US" dirty="0" smtClean="0"/>
              <a:t>背</a:t>
            </a:r>
            <a:endParaRPr lang="zh-TW" altLang="en-US" dirty="0"/>
          </a:p>
        </p:txBody>
      </p:sp>
      <p:pic>
        <p:nvPicPr>
          <p:cNvPr id="6146" name="Picture 2" descr="http://tw.formosasoft.com/sysdata/modules/mod_step/media/17/3e4f2e96597194a4d45cabf499da9d4e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71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87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調整講師 </a:t>
            </a:r>
            <a:r>
              <a:rPr lang="en-US" altLang="zh-TW" dirty="0"/>
              <a:t>video </a:t>
            </a:r>
            <a:r>
              <a:rPr lang="zh-TW" altLang="en-US" dirty="0"/>
              <a:t>的大小及位置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pic>
        <p:nvPicPr>
          <p:cNvPr id="7170" name="Picture 2" descr="http://tw.formosasoft.com/sysdata/modules/mod_step/media/17/8bdea4e92ba3dab05885272a098f4b13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9419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905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3990" y="2276872"/>
            <a:ext cx="7918450" cy="3024336"/>
          </a:xfrm>
        </p:spPr>
        <p:txBody>
          <a:bodyPr/>
          <a:lstStyle/>
          <a:p>
            <a:pPr>
              <a:defRPr/>
            </a:pPr>
            <a:r>
              <a:rPr lang="zh-TW" altLang="en-US" sz="7200" dirty="0" smtClean="0"/>
              <a:t>敬請指教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台灣知識庫　陳育寬</a:t>
            </a:r>
            <a:r>
              <a:rPr lang="en-US" altLang="zh-TW" sz="2000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  <a:latin typeface="+mj-ea"/>
              </a:rPr>
            </a:br>
            <a:r>
              <a:rPr lang="en-US" altLang="zh-TW" sz="2000" dirty="0" smtClean="0">
                <a:solidFill>
                  <a:schemeClr val="bg1"/>
                </a:solidFill>
                <a:latin typeface="+mj-ea"/>
              </a:rPr>
              <a:t>02-23315551#138</a:t>
            </a:r>
            <a:br>
              <a:rPr lang="en-US" altLang="zh-TW" sz="2000" dirty="0" smtClean="0">
                <a:solidFill>
                  <a:schemeClr val="bg1"/>
                </a:solidFill>
                <a:latin typeface="+mj-ea"/>
              </a:rPr>
            </a:br>
            <a:r>
              <a:rPr lang="en-US" altLang="zh-TW" sz="2000" dirty="0" smtClean="0">
                <a:solidFill>
                  <a:schemeClr val="bg1"/>
                </a:solidFill>
                <a:latin typeface="+mj-ea"/>
              </a:rPr>
              <a:t>0952-278-180</a:t>
            </a:r>
            <a:br>
              <a:rPr lang="en-US" altLang="zh-TW" sz="2000" dirty="0" smtClean="0">
                <a:solidFill>
                  <a:schemeClr val="bg1"/>
                </a:solidFill>
                <a:latin typeface="+mj-ea"/>
              </a:rPr>
            </a:br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線上教學</a:t>
            </a:r>
            <a:r>
              <a:rPr lang="en-US" altLang="zh-TW" sz="2000" dirty="0">
                <a:solidFill>
                  <a:schemeClr val="bg1"/>
                </a:solidFill>
                <a:latin typeface="+mj-ea"/>
              </a:rPr>
              <a:t>http://goo.gl/nY6zwh</a:t>
            </a:r>
            <a:r>
              <a:rPr lang="en-US" altLang="zh-TW" sz="2000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  <a:latin typeface="+mj-ea"/>
              </a:rPr>
            </a:br>
            <a:r>
              <a:rPr lang="en-US" altLang="zh-TW" sz="2000" dirty="0" smtClean="0">
                <a:solidFill>
                  <a:schemeClr val="bg1"/>
                </a:solidFill>
                <a:latin typeface="+mj-ea"/>
              </a:rPr>
              <a:t>mars@tkb.com.tw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endParaRPr lang="zh-TW" altLang="en-US" sz="5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*02</a:t>
            </a:r>
            <a:r>
              <a:rPr lang="zh-TW" altLang="en-US" dirty="0" smtClean="0"/>
              <a:t>開始錄製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動作：投影片→選擇要錄音的那一頁→按下紅色按鈕→錄音→</a:t>
            </a:r>
            <a:r>
              <a:rPr lang="en-US" altLang="zh-TW" sz="1600" dirty="0" smtClean="0"/>
              <a:t>ESC</a:t>
            </a:r>
          </a:p>
          <a:p>
            <a:r>
              <a:rPr lang="zh-TW" altLang="en-US" sz="1600" dirty="0" smtClean="0"/>
              <a:t>小叮嚀：選擇預備上台展示的數位教材的投影片起始頁，開始錄製。找找看，紅色小按鈕在哪裡</a:t>
            </a:r>
            <a:r>
              <a:rPr lang="en-US" altLang="zh-TW" sz="1600" dirty="0" smtClean="0"/>
              <a:t>?!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/>
        </p:blipFill>
        <p:spPr bwMode="auto">
          <a:xfrm>
            <a:off x="628009" y="1989138"/>
            <a:ext cx="7887982" cy="427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1158257" y="1906266"/>
            <a:ext cx="317399" cy="298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/>
        </p:blipFill>
        <p:spPr bwMode="auto">
          <a:xfrm>
            <a:off x="628009" y="1989138"/>
            <a:ext cx="7887982" cy="427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03</a:t>
            </a:r>
            <a:r>
              <a:rPr lang="zh-TW" altLang="en-US" dirty="0" smtClean="0"/>
              <a:t>觀看結果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</a:t>
            </a:r>
            <a:r>
              <a:rPr lang="zh-TW" altLang="zh-TW" sz="1600" dirty="0" smtClean="0">
                <a:cs typeface="Times New Roman"/>
              </a:rPr>
              <a:t>投影片→</a:t>
            </a:r>
            <a:r>
              <a:rPr lang="en-US" altLang="zh-TW" sz="1600" dirty="0" err="1" smtClean="0">
                <a:cs typeface="Times New Roman"/>
              </a:rPr>
              <a:t>EverCam</a:t>
            </a:r>
            <a:r>
              <a:rPr lang="zh-TW" altLang="zh-TW" sz="1600" dirty="0" smtClean="0">
                <a:cs typeface="Times New Roman"/>
              </a:rPr>
              <a:t>→預覽</a:t>
            </a:r>
            <a:endParaRPr lang="en-US" altLang="zh-TW" sz="1600" dirty="0" smtClean="0">
              <a:cs typeface="Times New Roman"/>
            </a:endParaRPr>
          </a:p>
          <a:p>
            <a:r>
              <a:rPr lang="zh-TW" altLang="en-US" sz="1600" dirty="0" smtClean="0">
                <a:cs typeface="Times New Roman"/>
              </a:rPr>
              <a:t>小叮嚀：錄好的內容</a:t>
            </a:r>
            <a:r>
              <a:rPr lang="en-US" altLang="zh-TW" sz="1600" dirty="0" smtClean="0">
                <a:cs typeface="Times New Roman"/>
              </a:rPr>
              <a:t>,</a:t>
            </a:r>
            <a:r>
              <a:rPr lang="zh-TW" altLang="en-US" sz="1600" dirty="0" smtClean="0">
                <a:cs typeface="Times New Roman"/>
              </a:rPr>
              <a:t>會存放在與簡報同一個目錄下的「同名</a:t>
            </a:r>
            <a:r>
              <a:rPr lang="en-US" altLang="zh-TW" sz="1600" dirty="0" smtClean="0">
                <a:cs typeface="Times New Roman"/>
              </a:rPr>
              <a:t>.</a:t>
            </a:r>
            <a:r>
              <a:rPr lang="en-US" altLang="zh-TW" sz="1600" dirty="0" err="1" smtClean="0">
                <a:cs typeface="Times New Roman"/>
              </a:rPr>
              <a:t>ecm</a:t>
            </a:r>
            <a:r>
              <a:rPr lang="zh-TW" altLang="en-US" sz="1600" dirty="0" smtClean="0">
                <a:cs typeface="Times New Roman"/>
              </a:rPr>
              <a:t>」</a:t>
            </a:r>
            <a:endParaRPr lang="en-US" altLang="zh-TW" sz="1600" dirty="0" smtClean="0">
              <a:cs typeface="Times New Roman"/>
            </a:endParaRPr>
          </a:p>
          <a:p>
            <a:r>
              <a:rPr lang="zh-TW" alt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強烈建議：先試錄一頁</a:t>
            </a:r>
            <a:r>
              <a:rPr lang="en-US" altLang="zh-TW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,</a:t>
            </a:r>
            <a:r>
              <a:rPr lang="zh-TW" alt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播放出來聽</a:t>
            </a:r>
            <a:r>
              <a:rPr lang="en-US" altLang="zh-TW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,</a:t>
            </a:r>
            <a:r>
              <a:rPr lang="zh-TW" alt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若聲音覺得可以</a:t>
            </a:r>
            <a:r>
              <a:rPr lang="en-US" altLang="zh-TW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,</a:t>
            </a:r>
            <a:r>
              <a:rPr lang="zh-TW" alt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再接續錄之後的部份</a:t>
            </a:r>
            <a:endParaRPr lang="zh-TW" alt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1331640" y="6021288"/>
            <a:ext cx="4464496" cy="648072"/>
          </a:xfrm>
          <a:prstGeom prst="wedgeRoundRectCallout">
            <a:avLst>
              <a:gd name="adj1" fmla="val 61326"/>
              <a:gd name="adj2" fmla="val 60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「同名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ecm</a:t>
            </a:r>
            <a:r>
              <a:rPr lang="zh-TW" altLang="en-US" dirty="0" smtClean="0"/>
              <a:t>」和投影片在同一層資料夾裡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2"/>
          <a:stretch/>
        </p:blipFill>
        <p:spPr bwMode="auto">
          <a:xfrm>
            <a:off x="6372200" y="4061395"/>
            <a:ext cx="2395612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"/>
          <a:stretch/>
        </p:blipFill>
        <p:spPr bwMode="auto">
          <a:xfrm>
            <a:off x="143694" y="1855676"/>
            <a:ext cx="75680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r>
              <a:rPr lang="zh-TW" altLang="en-US" dirty="0" smtClean="0"/>
              <a:t>重新錄製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</a:t>
            </a:r>
            <a:r>
              <a:rPr lang="en-US" altLang="zh-TW" sz="1600" dirty="0" smtClean="0"/>
              <a:t>1</a:t>
            </a:r>
            <a:r>
              <a:rPr lang="zh-TW" altLang="en-US" sz="1600" dirty="0" smtClean="0"/>
              <a:t>：投影片→選擇要重錄的那一頁→按下紅色按鈕→錄音→</a:t>
            </a:r>
            <a:r>
              <a:rPr lang="en-US" altLang="zh-TW" sz="1600" dirty="0" smtClean="0"/>
              <a:t>ESC</a:t>
            </a:r>
            <a:r>
              <a:rPr lang="en-US" altLang="zh-TW" sz="1200" dirty="0" smtClean="0"/>
              <a:t>[</a:t>
            </a:r>
            <a:r>
              <a:rPr lang="zh-TW" altLang="en-US" sz="1200" dirty="0" smtClean="0"/>
              <a:t>操作圖示可參考前面</a:t>
            </a:r>
            <a:r>
              <a:rPr lang="en-US" altLang="zh-TW" sz="1200" dirty="0" smtClean="0"/>
              <a:t>]</a:t>
            </a:r>
          </a:p>
          <a:p>
            <a:r>
              <a:rPr lang="zh-TW" altLang="en-US" sz="1600" dirty="0" smtClean="0"/>
              <a:t>動作</a:t>
            </a:r>
            <a:r>
              <a:rPr lang="en-US" altLang="zh-TW" sz="1600" dirty="0" smtClean="0"/>
              <a:t>2</a:t>
            </a:r>
            <a:r>
              <a:rPr lang="zh-TW" altLang="en-US" sz="1600" dirty="0" smtClean="0"/>
              <a:t>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編輯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標題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刪除、上移、下移→儲存→離開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10" name="弧形向右箭號 9"/>
          <p:cNvSpPr/>
          <p:nvPr/>
        </p:nvSpPr>
        <p:spPr>
          <a:xfrm rot="18426906">
            <a:off x="992408" y="2556825"/>
            <a:ext cx="721002" cy="2216776"/>
          </a:xfrm>
          <a:prstGeom prst="curvedRightArrow">
            <a:avLst>
              <a:gd name="adj1" fmla="val 25000"/>
              <a:gd name="adj2" fmla="val 81830"/>
              <a:gd name="adj3" fmla="val 278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"/>
          <a:stretch/>
        </p:blipFill>
        <p:spPr bwMode="auto">
          <a:xfrm>
            <a:off x="2339753" y="2746156"/>
            <a:ext cx="6480720" cy="349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3491880" y="2132856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sp>
        <p:nvSpPr>
          <p:cNvPr id="12" name="橢圓 11"/>
          <p:cNvSpPr/>
          <p:nvPr/>
        </p:nvSpPr>
        <p:spPr>
          <a:xfrm>
            <a:off x="143694" y="2471955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737486"/>
            <a:ext cx="6504433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橢圓 12"/>
          <p:cNvSpPr/>
          <p:nvPr/>
        </p:nvSpPr>
        <p:spPr>
          <a:xfrm>
            <a:off x="3323153" y="3682379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15" name="橢圓 14"/>
          <p:cNvSpPr/>
          <p:nvPr/>
        </p:nvSpPr>
        <p:spPr>
          <a:xfrm>
            <a:off x="3692297" y="3068960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/>
          </a:p>
        </p:txBody>
      </p:sp>
      <p:sp>
        <p:nvSpPr>
          <p:cNvPr id="16" name="橢圓 15"/>
          <p:cNvSpPr/>
          <p:nvPr/>
        </p:nvSpPr>
        <p:spPr>
          <a:xfrm>
            <a:off x="6084168" y="2954092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5</a:t>
            </a:r>
            <a:endParaRPr lang="zh-TW" alt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*05</a:t>
            </a:r>
            <a:r>
              <a:rPr lang="zh-TW" altLang="en-US" dirty="0" smtClean="0"/>
              <a:t>編排順序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編輯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標題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刪除、上移、下移→儲存→離開</a:t>
            </a:r>
            <a:endParaRPr lang="en-US" altLang="zh-TW" sz="1600" dirty="0" smtClean="0"/>
          </a:p>
          <a:p>
            <a:r>
              <a:rPr lang="zh-TW" altLang="en-US" sz="1600" dirty="0" smtClean="0"/>
              <a:t>小叮嚀：將想要的標題頁面，重新刪除、上移、下移等整理</a:t>
            </a:r>
            <a:endParaRPr lang="en-US" altLang="zh-TW" sz="1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3" y="1628776"/>
            <a:ext cx="7602240" cy="412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1868116" y="2204864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sp>
        <p:nvSpPr>
          <p:cNvPr id="9" name="橢圓 8"/>
          <p:cNvSpPr/>
          <p:nvPr/>
        </p:nvSpPr>
        <p:spPr>
          <a:xfrm>
            <a:off x="1633387" y="1520763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/>
          </a:p>
        </p:txBody>
      </p:sp>
      <p:sp>
        <p:nvSpPr>
          <p:cNvPr id="10" name="橢圓 9"/>
          <p:cNvSpPr/>
          <p:nvPr/>
        </p:nvSpPr>
        <p:spPr>
          <a:xfrm>
            <a:off x="1985815" y="1520763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11" name="橢圓 10"/>
          <p:cNvSpPr/>
          <p:nvPr/>
        </p:nvSpPr>
        <p:spPr>
          <a:xfrm>
            <a:off x="2339752" y="1520763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12" name="橢圓 11"/>
          <p:cNvSpPr/>
          <p:nvPr/>
        </p:nvSpPr>
        <p:spPr>
          <a:xfrm>
            <a:off x="4581751" y="1520763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/>
          </a:p>
        </p:txBody>
      </p:sp>
      <p:sp>
        <p:nvSpPr>
          <p:cNvPr id="13" name="橢圓 12"/>
          <p:cNvSpPr/>
          <p:nvPr/>
        </p:nvSpPr>
        <p:spPr>
          <a:xfrm>
            <a:off x="4932040" y="1520763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5</a:t>
            </a:r>
            <a:endParaRPr lang="zh-TW" alt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*06</a:t>
            </a:r>
            <a:r>
              <a:rPr lang="zh-TW" altLang="en-US" dirty="0" smtClean="0"/>
              <a:t>美化標題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</a:t>
            </a:r>
            <a:r>
              <a:rPr lang="en-US" altLang="zh-TW" sz="1600" dirty="0" smtClean="0"/>
              <a:t>1</a:t>
            </a:r>
            <a:r>
              <a:rPr lang="zh-TW" altLang="en-US" sz="1600" dirty="0" smtClean="0"/>
              <a:t>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編輯→點兩下標題做文字修改</a:t>
            </a:r>
            <a:endParaRPr lang="en-US" altLang="zh-TW" sz="1600" dirty="0" smtClean="0"/>
          </a:p>
          <a:p>
            <a:r>
              <a:rPr lang="zh-TW" altLang="en-US" sz="1600" dirty="0" smtClean="0"/>
              <a:t>動作</a:t>
            </a:r>
            <a:r>
              <a:rPr lang="en-US" altLang="zh-TW" sz="1600" dirty="0" smtClean="0"/>
              <a:t>2</a:t>
            </a:r>
            <a:r>
              <a:rPr lang="zh-TW" altLang="en-US" sz="1600" dirty="0" smtClean="0"/>
              <a:t>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編輯→向左縮排、向右縮排 </a:t>
            </a:r>
            <a:r>
              <a:rPr lang="en-US" altLang="zh-TW" sz="1600" dirty="0" smtClean="0"/>
              <a:t>(EX. </a:t>
            </a:r>
            <a:r>
              <a:rPr lang="zh-TW" altLang="en-US" sz="1600" dirty="0" smtClean="0"/>
              <a:t>把</a:t>
            </a:r>
            <a:r>
              <a:rPr lang="en-US" altLang="zh-TW" sz="1600" dirty="0" smtClean="0"/>
              <a:t>4-1</a:t>
            </a:r>
            <a:r>
              <a:rPr lang="zh-TW" altLang="en-US" sz="1600" dirty="0" smtClean="0"/>
              <a:t>、</a:t>
            </a:r>
            <a:r>
              <a:rPr lang="en-US" altLang="zh-TW" sz="1600" dirty="0" smtClean="0"/>
              <a:t>4-2</a:t>
            </a:r>
            <a:r>
              <a:rPr lang="zh-TW" altLang="en-US" sz="1600" dirty="0" smtClean="0"/>
              <a:t>向右縮排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動作</a:t>
            </a:r>
            <a:r>
              <a:rPr lang="en-US" altLang="zh-TW" sz="1600" dirty="0" smtClean="0"/>
              <a:t>3</a:t>
            </a:r>
            <a:r>
              <a:rPr lang="zh-TW" altLang="en-US" sz="1600" dirty="0" smtClean="0"/>
              <a:t>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編輯→打勾「播放時取消段落編號」</a:t>
            </a:r>
            <a:endParaRPr lang="en-US" altLang="zh-TW" sz="1600" dirty="0" smtClean="0"/>
          </a:p>
          <a:p>
            <a:r>
              <a:rPr lang="zh-TW" altLang="en-US" sz="1600" dirty="0" smtClean="0"/>
              <a:t>動作</a:t>
            </a:r>
            <a:r>
              <a:rPr lang="en-US" altLang="zh-TW" sz="1600" dirty="0" smtClean="0"/>
              <a:t>4</a:t>
            </a:r>
            <a:r>
              <a:rPr lang="zh-TW" altLang="en-US" sz="1600" dirty="0" smtClean="0"/>
              <a:t>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編輯→向上合併 </a:t>
            </a:r>
            <a:r>
              <a:rPr lang="en-US" altLang="zh-TW" sz="1600" dirty="0" smtClean="0"/>
              <a:t>( EX. </a:t>
            </a:r>
            <a:r>
              <a:rPr lang="zh-TW" altLang="en-US" sz="1600" dirty="0" smtClean="0"/>
              <a:t>把</a:t>
            </a:r>
            <a:r>
              <a:rPr lang="en-US" altLang="zh-TW" sz="1600" dirty="0" smtClean="0"/>
              <a:t>3-2(1) </a:t>
            </a:r>
            <a:r>
              <a:rPr lang="zh-TW" altLang="en-US" sz="1600" dirty="0" smtClean="0"/>
              <a:t>與 </a:t>
            </a:r>
            <a:r>
              <a:rPr lang="en-US" altLang="zh-TW" sz="1600" dirty="0" smtClean="0"/>
              <a:t>3-2(2) </a:t>
            </a:r>
            <a:r>
              <a:rPr lang="zh-TW" altLang="en-US" sz="1600" dirty="0" smtClean="0"/>
              <a:t>合併為</a:t>
            </a:r>
            <a:r>
              <a:rPr lang="en-US" altLang="zh-TW" sz="1600" dirty="0" smtClean="0"/>
              <a:t>3-2 )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89131"/>
            <a:ext cx="7602240" cy="412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1752356" y="2492896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sp>
        <p:nvSpPr>
          <p:cNvPr id="9" name="橢圓 8"/>
          <p:cNvSpPr/>
          <p:nvPr/>
        </p:nvSpPr>
        <p:spPr>
          <a:xfrm>
            <a:off x="2699792" y="2496716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/>
          </a:p>
        </p:txBody>
      </p:sp>
      <p:sp>
        <p:nvSpPr>
          <p:cNvPr id="10" name="橢圓 9"/>
          <p:cNvSpPr/>
          <p:nvPr/>
        </p:nvSpPr>
        <p:spPr>
          <a:xfrm>
            <a:off x="419882" y="494116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11" name="橢圓 10"/>
          <p:cNvSpPr/>
          <p:nvPr/>
        </p:nvSpPr>
        <p:spPr>
          <a:xfrm>
            <a:off x="1259632" y="2081119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76"/>
            <a:ext cx="865062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07</a:t>
            </a:r>
            <a:r>
              <a:rPr lang="zh-TW" altLang="en-US" dirty="0" smtClean="0"/>
              <a:t>更換滑鼠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編輯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-23595" y="5085184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68751"/>
            <a:ext cx="2664296" cy="181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*08</a:t>
            </a:r>
            <a:r>
              <a:rPr lang="zh-TW" altLang="en-US" dirty="0" smtClean="0"/>
              <a:t>更換照片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/>
              <a:t>動作：投影片→</a:t>
            </a:r>
            <a:r>
              <a:rPr lang="en-US" altLang="zh-TW" sz="1600" dirty="0" err="1" smtClean="0"/>
              <a:t>EverCam</a:t>
            </a:r>
            <a:r>
              <a:rPr lang="en-US" altLang="zh-TW" sz="1600" dirty="0" smtClean="0"/>
              <a:t>→</a:t>
            </a:r>
            <a:r>
              <a:rPr lang="zh-TW" altLang="en-US" sz="1600" dirty="0" smtClean="0"/>
              <a:t>設定→相片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影片設定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013C4-1737-4878-B42B-0A2B7A8D61AD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 bwMode="auto">
          <a:xfrm>
            <a:off x="558927" y="1772816"/>
            <a:ext cx="8026145" cy="43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4048569" y="2060848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/>
          </a:p>
        </p:txBody>
      </p:sp>
      <p:sp>
        <p:nvSpPr>
          <p:cNvPr id="8" name="橢圓 7"/>
          <p:cNvSpPr/>
          <p:nvPr/>
        </p:nvSpPr>
        <p:spPr>
          <a:xfrm>
            <a:off x="1547664" y="2348880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/>
          </a:p>
        </p:txBody>
      </p:sp>
      <p:sp>
        <p:nvSpPr>
          <p:cNvPr id="9" name="橢圓 8"/>
          <p:cNvSpPr/>
          <p:nvPr/>
        </p:nvSpPr>
        <p:spPr>
          <a:xfrm>
            <a:off x="3930869" y="3356992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/>
          </a:p>
        </p:txBody>
      </p:sp>
      <p:sp>
        <p:nvSpPr>
          <p:cNvPr id="10" name="橢圓 9"/>
          <p:cNvSpPr/>
          <p:nvPr/>
        </p:nvSpPr>
        <p:spPr>
          <a:xfrm>
            <a:off x="5580112" y="5445224"/>
            <a:ext cx="235399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80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KB提案簡報">
  <a:themeElements>
    <a:clrScheme name="地鐵">
      <a:dk1>
        <a:sysClr val="windowText" lastClr="000000"/>
      </a:dk1>
      <a:lt1>
        <a:sysClr val="window" lastClr="C7EDCC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正黑-Times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854</Words>
  <Application>Microsoft Office PowerPoint</Application>
  <PresentationFormat>如螢幕大小 (4:3)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Times New Roman</vt:lpstr>
      <vt:lpstr>TKB提案簡報</vt:lpstr>
      <vt:lpstr>嘉義縣政府自製數位教材種籽培育班 【EverCam 8.1實做入門】</vt:lpstr>
      <vt:lpstr>*01調整音量</vt:lpstr>
      <vt:lpstr>*02開始錄製</vt:lpstr>
      <vt:lpstr>03觀看結果</vt:lpstr>
      <vt:lpstr>04重新錄製</vt:lpstr>
      <vt:lpstr>*05編排順序</vt:lpstr>
      <vt:lpstr>*06美化標題</vt:lpstr>
      <vt:lpstr>07更換滑鼠</vt:lpstr>
      <vt:lpstr>*08更換照片</vt:lpstr>
      <vt:lpstr>*09更換課程名稱</vt:lpstr>
      <vt:lpstr>10調整聲音</vt:lpstr>
      <vt:lpstr>11錄製桌面</vt:lpstr>
      <vt:lpstr>12合併作品</vt:lpstr>
      <vt:lpstr>PowerPoint 簡報</vt:lpstr>
      <vt:lpstr>嘉義縣政府自製數位教材種籽培育班 【EverCam Point 實做入門】</vt:lpstr>
      <vt:lpstr>範例一：隱藏個資</vt:lpstr>
      <vt:lpstr>修正的目的</vt:lpstr>
      <vt:lpstr>匯入 EverCam 教材</vt:lpstr>
      <vt:lpstr>加上馬賽克</vt:lpstr>
      <vt:lpstr>範例二：加強重點說明</vt:lpstr>
      <vt:lpstr>加強重點說明</vt:lpstr>
      <vt:lpstr>插入繪圖物件</vt:lpstr>
      <vt:lpstr>範例三：為影片配上 EverCam 製作的背景</vt:lpstr>
      <vt:lpstr>插入講師 video 並去背</vt:lpstr>
      <vt:lpstr>調整講師 video 的大小及位置</vt:lpstr>
      <vt:lpstr>敬請指教 台灣知識庫　陳育寬 02-23315551#138 0952-278-180 線上教學http://goo.gl/nY6zwh mars@tkb.com.tw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產品介紹</dc:title>
  <dc:subject>產品介紹</dc:subject>
  <dc:creator>學習科技事業部</dc:creator>
  <cp:lastModifiedBy>温善淳</cp:lastModifiedBy>
  <cp:revision>502</cp:revision>
  <dcterms:created xsi:type="dcterms:W3CDTF">2011-09-15T15:02:48Z</dcterms:created>
  <dcterms:modified xsi:type="dcterms:W3CDTF">2015-03-18T08:18:32Z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A9F05A92-794B-4401-3F1B-3F3F3E3F1E3F</vt:lpwstr>
  </property>
  <property fmtid="{D5CDD505-2E9C-101B-9397-08002B2CF9AE}" pid="3" name="ArticulatePath">
    <vt:lpwstr>中華郵政PowerCam實做入門_121015</vt:lpwstr>
  </property>
</Properties>
</file>