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85" r:id="rId2"/>
    <p:sldId id="313" r:id="rId3"/>
    <p:sldId id="314" r:id="rId4"/>
    <p:sldId id="363" r:id="rId5"/>
    <p:sldId id="316" r:id="rId6"/>
    <p:sldId id="380" r:id="rId7"/>
    <p:sldId id="386" r:id="rId8"/>
    <p:sldId id="387" r:id="rId9"/>
    <p:sldId id="385" r:id="rId10"/>
    <p:sldId id="355" r:id="rId11"/>
    <p:sldId id="388" r:id="rId12"/>
    <p:sldId id="390" r:id="rId13"/>
    <p:sldId id="393" r:id="rId14"/>
    <p:sldId id="389" r:id="rId15"/>
    <p:sldId id="394" r:id="rId16"/>
    <p:sldId id="395" r:id="rId17"/>
    <p:sldId id="396" r:id="rId18"/>
    <p:sldId id="397" r:id="rId19"/>
    <p:sldId id="398" r:id="rId20"/>
    <p:sldId id="312" r:id="rId2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1F"/>
    <a:srgbClr val="000000"/>
    <a:srgbClr val="FFFFF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7B79024-2D23-4DD2-97A6-41D267FDCC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598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5" name="Object 413"/>
          <p:cNvGraphicFramePr>
            <a:graphicFrameLocks noChangeAspect="1"/>
          </p:cNvGraphicFramePr>
          <p:nvPr/>
        </p:nvGraphicFramePr>
        <p:xfrm>
          <a:off x="0" y="0"/>
          <a:ext cx="91440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" name="Image" r:id="rId4" imgW="10158730" imgH="7593651" progId="">
                  <p:embed/>
                </p:oleObj>
              </mc:Choice>
              <mc:Fallback>
                <p:oleObj name="Image" r:id="rId4" imgW="10158730" imgH="7593651" progId="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9" name="Object 157"/>
          <p:cNvGraphicFramePr>
            <a:graphicFrameLocks noChangeAspect="1"/>
          </p:cNvGraphicFramePr>
          <p:nvPr/>
        </p:nvGraphicFramePr>
        <p:xfrm>
          <a:off x="0" y="-9525"/>
          <a:ext cx="91440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" name="Image" r:id="rId6" imgW="10158730" imgH="7593651" progId="">
                  <p:embed/>
                </p:oleObj>
              </mc:Choice>
              <mc:Fallback>
                <p:oleObj name="Image" r:id="rId6" imgW="10158730" imgH="7593651" progId="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525"/>
                        <a:ext cx="91440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ctr">
              <a:defRPr sz="1700">
                <a:solidFill>
                  <a:schemeClr val="bg1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228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sz="2400" i="1">
                <a:solidFill>
                  <a:schemeClr val="bg1"/>
                </a:solidFill>
                <a:latin typeface="Arial Black" pitchFamily="34" charset="0"/>
                <a:ea typeface="新細明體" charset="-12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219200"/>
            <a:ext cx="6629400" cy="685800"/>
          </a:xfrm>
        </p:spPr>
        <p:txBody>
          <a:bodyPr/>
          <a:lstStyle>
            <a:lvl1pPr algn="r">
              <a:defRPr sz="4500">
                <a:latin typeface="Arial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209800"/>
            <a:ext cx="44958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pic>
        <p:nvPicPr>
          <p:cNvPr id="3231" name="Picture 15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752600"/>
            <a:ext cx="3282950" cy="3282950"/>
          </a:xfrm>
          <a:prstGeom prst="rect">
            <a:avLst/>
          </a:prstGeom>
          <a:noFill/>
        </p:spPr>
      </p:pic>
      <p:pic>
        <p:nvPicPr>
          <p:cNvPr id="3240" name="Picture 168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-2060575"/>
            <a:ext cx="4121150" cy="4121150"/>
          </a:xfrm>
          <a:prstGeom prst="rect">
            <a:avLst/>
          </a:prstGeom>
          <a:noFill/>
        </p:spPr>
      </p:pic>
      <p:pic>
        <p:nvPicPr>
          <p:cNvPr id="3484" name="Picture 412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267200"/>
            <a:ext cx="2057400" cy="2057400"/>
          </a:xfrm>
          <a:prstGeom prst="rect">
            <a:avLst/>
          </a:prstGeom>
          <a:noFill/>
        </p:spPr>
      </p:pic>
      <p:sp>
        <p:nvSpPr>
          <p:cNvPr id="3486" name="Rectangle 4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352800" y="6477000"/>
            <a:ext cx="2133600" cy="304800"/>
          </a:xfrm>
        </p:spPr>
        <p:txBody>
          <a:bodyPr/>
          <a:lstStyle>
            <a:lvl1pPr algn="ctr">
              <a:defRPr sz="1400" b="0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3487" name="Rectangle 4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6838"/>
            <a:ext cx="2133600" cy="303212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7D7FF40-61A7-4906-A2AD-DFB90A6D377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xit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6 -0.00023 C 0.04514 -0.0428 0.31511 -0.09507 0.43073 -0.02475 C 0.54618 0.04557 0.69184 0.2179 0.725 0.33449 " pathEditMode="relative" rAng="0" ptsTypes="fsf">
                                      <p:cBhvr>
                                        <p:cTn id="29" dur="1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1.85185E-6 C -0.02969 -0.04537 -0.16302 -0.07454 -0.20191 0.02708 C -0.24063 0.12662 -0.27292 0.35486 -0.26424 0.50208 " pathEditMode="relative" rAng="-738334" ptsTypes="fsf">
                                      <p:cBhvr>
                                        <p:cTn id="38" dur="1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2.59259E-6 C -0.03473 -0.00185 -0.17674 -0.1088 -0.20816 -0.20209 C -0.23959 -0.29607 -0.25348 -0.45787 -0.23212 -0.53287 " pathEditMode="relative" rAng="2325264" ptsTypes="fsf">
                                      <p:cBhvr>
                                        <p:cTn id="47" dur="1500" fill="hold"/>
                                        <p:tgtEl>
                                          <p:spTgt spid="3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A71FF3-1B7B-4929-B3A8-7D27C274043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4D85D-6C6D-4A54-B671-B9FE9B2EBB8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4DC8D4-79B1-4D0F-9D2B-5E94E2F0A93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B7BFB-55BC-44CA-86D3-23366610F58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426795-FA78-4E9E-A321-92187B64DF8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1DEB3-1BE1-4214-883D-D05F1DC5F90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18883-269C-40A9-9D33-6943A42FB0A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C4C1E3-1AD5-4E7B-AAA1-AE4BDE7DA3C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DD112-1390-44AD-A212-FCDF8DD7E65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56064-81BF-4CDE-A240-C83A3E19D60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9" name="Object 165"/>
          <p:cNvGraphicFramePr>
            <a:graphicFrameLocks noChangeAspect="1"/>
          </p:cNvGraphicFramePr>
          <p:nvPr/>
        </p:nvGraphicFramePr>
        <p:xfrm>
          <a:off x="1847850" y="3209925"/>
          <a:ext cx="72961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Image" r:id="rId14" imgW="10133333" imgH="5574603" progId="">
                  <p:embed/>
                </p:oleObj>
              </mc:Choice>
              <mc:Fallback>
                <p:oleObj name="Image" r:id="rId14" imgW="10133333" imgH="5574603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010" b="12756"/>
                      <a:stretch>
                        <a:fillRect/>
                      </a:stretch>
                    </p:blipFill>
                    <p:spPr bwMode="auto">
                      <a:xfrm>
                        <a:off x="1847850" y="3209925"/>
                        <a:ext cx="729615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BB44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" name="Object 163"/>
          <p:cNvGraphicFramePr>
            <a:graphicFrameLocks noChangeAspect="1"/>
          </p:cNvGraphicFramePr>
          <p:nvPr/>
        </p:nvGraphicFramePr>
        <p:xfrm>
          <a:off x="0" y="0"/>
          <a:ext cx="9144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Image" r:id="rId16" imgW="10158730" imgH="4076190" progId="">
                  <p:embed/>
                </p:oleObj>
              </mc:Choice>
              <mc:Fallback>
                <p:oleObj name="Image" r:id="rId16" imgW="10158730" imgH="407619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667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BB44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290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zh-TW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50" name="Text Box 126"/>
          <p:cNvSpPr txBox="1">
            <a:spLocks noChangeArrowheads="1"/>
          </p:cNvSpPr>
          <p:nvPr/>
        </p:nvSpPr>
        <p:spPr bwMode="gray">
          <a:xfrm>
            <a:off x="6553200" y="6400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i="1">
                <a:solidFill>
                  <a:srgbClr val="000000"/>
                </a:solidFill>
                <a:ea typeface="新細明體" charset="-120"/>
              </a:rPr>
              <a:t>Company</a:t>
            </a:r>
            <a:r>
              <a:rPr lang="en-US" altLang="zh-TW" i="1">
                <a:solidFill>
                  <a:srgbClr val="000000"/>
                </a:solidFill>
                <a:latin typeface="Arial Black" pitchFamily="34" charset="0"/>
                <a:ea typeface="新細明體" charset="-120"/>
              </a:rPr>
              <a:t>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新細明體" charset="-120"/>
              </a:defRPr>
            </a:lvl1pPr>
          </a:lstStyle>
          <a:p>
            <a:fld id="{E81B9B29-BB08-4739-9C7A-D1C6CCECF39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857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152400"/>
            <a:ext cx="815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1190" name="Picture 166" descr="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81800" y="2590800"/>
            <a:ext cx="2133600" cy="2133600"/>
          </a:xfrm>
          <a:prstGeom prst="rect">
            <a:avLst/>
          </a:prstGeom>
          <a:noFill/>
        </p:spPr>
      </p:pic>
      <p:sp>
        <p:nvSpPr>
          <p:cNvPr id="1191" name="Rectangle 16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新細明體" charset="-120"/>
              </a:defRPr>
            </a:lvl1pPr>
          </a:lstStyle>
          <a:p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5434 -0.03264 C -0.08819 -0.00741 -0.18177 -0.02755 -0.17066 -0.12037 C -0.15885 -0.21505 -0.09843 -0.41042 -0.0434 -0.52153 " pathEditMode="relative" rAng="2325264" ptsTypes="fsf">
                                      <p:cBhvr>
                                        <p:cTn id="12" dur="1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685800"/>
          </a:xfrm>
        </p:spPr>
        <p:txBody>
          <a:bodyPr/>
          <a:lstStyle/>
          <a:p>
            <a:pPr algn="l">
              <a:tabLst>
                <a:tab pos="2743200" algn="l"/>
              </a:tabLst>
            </a:pPr>
            <a:r>
              <a:rPr lang="zh-TW" altLang="en-US" sz="4800" b="0" dirty="0" smtClean="0">
                <a:ea typeface="新細明體" charset="-120"/>
              </a:rPr>
              <a:t>再創嘉義風華</a:t>
            </a:r>
            <a:r>
              <a:rPr lang="en-US" altLang="zh-TW" sz="4800" b="0" dirty="0" smtClean="0">
                <a:ea typeface="新細明體" charset="-120"/>
              </a:rPr>
              <a:t/>
            </a:r>
            <a:br>
              <a:rPr lang="en-US" altLang="zh-TW" sz="4800" b="0" dirty="0" smtClean="0">
                <a:ea typeface="新細明體" charset="-120"/>
              </a:rPr>
            </a:br>
            <a:r>
              <a:rPr lang="zh-TW" altLang="en-US" sz="2400" b="0" dirty="0" smtClean="0">
                <a:ea typeface="新細明體" charset="-120"/>
              </a:rPr>
              <a:t>從羅浮宮朗斯分館到故宮南院</a:t>
            </a:r>
            <a:endParaRPr lang="en-US" altLang="zh-TW" sz="4800" dirty="0">
              <a:ea typeface="新細明體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300192" y="5517232"/>
            <a:ext cx="2714644" cy="1269924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組別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: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第七組</a:t>
            </a:r>
            <a:endParaRPr lang="en-US" altLang="zh-TW" sz="1600" dirty="0" smtClean="0">
              <a:solidFill>
                <a:schemeClr val="bg1">
                  <a:lumMod val="95000"/>
                </a:schemeClr>
              </a:solidFill>
              <a:ea typeface="新細明體" charset="-120"/>
            </a:endParaRPr>
          </a:p>
          <a:p>
            <a:pPr algn="l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組員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:</a:t>
            </a:r>
          </a:p>
          <a:p>
            <a:pPr algn="dist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李建霖 、龔耀慶 、劉惠瑢、王木柱 、蕭永興 、林淑慧</a:t>
            </a:r>
            <a:endParaRPr lang="en-US" altLang="zh-TW" sz="1600" dirty="0" smtClean="0">
              <a:solidFill>
                <a:schemeClr val="bg1">
                  <a:lumMod val="95000"/>
                </a:schemeClr>
              </a:solidFill>
              <a:ea typeface="新細明體" charset="-120"/>
            </a:endParaRPr>
          </a:p>
          <a:p>
            <a:pPr algn="dist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中華民國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:105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年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7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月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8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ea typeface="新細明體" charset="-120"/>
              </a:rPr>
              <a:t>日</a:t>
            </a:r>
            <a:endParaRPr lang="en-US" altLang="zh-TW" sz="1600" dirty="0">
              <a:solidFill>
                <a:schemeClr val="bg1">
                  <a:lumMod val="95000"/>
                </a:schemeClr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0356" grpId="0"/>
      <p:bldP spid="1003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3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3.2</a:t>
            </a:r>
            <a:r>
              <a:rPr lang="zh-TW" altLang="en-US" dirty="0" smtClean="0">
                <a:ea typeface="新細明體" charset="-120"/>
              </a:rPr>
              <a:t>文化的課題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51907" name="AutoShape 3"/>
          <p:cNvSpPr>
            <a:spLocks noChangeArrowheads="1"/>
          </p:cNvSpPr>
          <p:nvPr/>
        </p:nvSpPr>
        <p:spPr bwMode="gray">
          <a:xfrm>
            <a:off x="304800" y="1600200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rgbClr val="C0C0C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black">
          <a:xfrm>
            <a:off x="785786" y="3000372"/>
            <a:ext cx="1769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altLang="zh-TW" sz="1400" b="1" dirty="0">
                <a:ea typeface="新細明體" charset="-120"/>
              </a:rPr>
              <a:t> </a:t>
            </a: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</a:rPr>
              <a:t>文化課題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3505200" y="1676400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51910" name="Group 6"/>
          <p:cNvGrpSpPr>
            <a:grpSpLocks/>
          </p:cNvGrpSpPr>
          <p:nvPr/>
        </p:nvGrpSpPr>
        <p:grpSpPr bwMode="auto">
          <a:xfrm>
            <a:off x="3581400" y="1828800"/>
            <a:ext cx="4924425" cy="1228725"/>
            <a:chOff x="2304" y="1200"/>
            <a:chExt cx="3102" cy="774"/>
          </a:xfrm>
        </p:grpSpPr>
        <p:sp>
          <p:nvSpPr>
            <p:cNvPr id="251911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2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51913" name="Group 9"/>
          <p:cNvGrpSpPr>
            <a:grpSpLocks/>
          </p:cNvGrpSpPr>
          <p:nvPr/>
        </p:nvGrpSpPr>
        <p:grpSpPr bwMode="auto">
          <a:xfrm>
            <a:off x="3581400" y="3190875"/>
            <a:ext cx="4924425" cy="1228725"/>
            <a:chOff x="2304" y="2058"/>
            <a:chExt cx="3102" cy="774"/>
          </a:xfrm>
        </p:grpSpPr>
        <p:sp>
          <p:nvSpPr>
            <p:cNvPr id="251914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5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51916" name="Group 12"/>
          <p:cNvGrpSpPr>
            <a:grpSpLocks/>
          </p:cNvGrpSpPr>
          <p:nvPr/>
        </p:nvGrpSpPr>
        <p:grpSpPr bwMode="auto">
          <a:xfrm>
            <a:off x="3581400" y="4495800"/>
            <a:ext cx="4924425" cy="1228725"/>
            <a:chOff x="2304" y="2880"/>
            <a:chExt cx="3102" cy="774"/>
          </a:xfrm>
        </p:grpSpPr>
        <p:sp>
          <p:nvSpPr>
            <p:cNvPr id="251917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8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1919" name="Text Box 15"/>
          <p:cNvSpPr txBox="1">
            <a:spLocks noChangeArrowheads="1"/>
          </p:cNvSpPr>
          <p:nvPr/>
        </p:nvSpPr>
        <p:spPr bwMode="gray">
          <a:xfrm>
            <a:off x="4143372" y="4572008"/>
            <a:ext cx="40322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經濟性、社會性、教育性、交通性</a:t>
            </a:r>
            <a:endParaRPr lang="en-US" altLang="zh-TW" sz="2000" b="1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文化所帶來經濟性、社會性、教育性及交通性的影響。</a:t>
            </a: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gray">
          <a:xfrm>
            <a:off x="4143372" y="3214686"/>
            <a:ext cx="457203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山、海、平原觀光整合性</a:t>
            </a:r>
            <a:endParaRPr lang="en-US" altLang="zh-TW" sz="2000" b="1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以阿里山自然資原、故宮南院、東石布袋海洋生態觀光整合課題。</a:t>
            </a: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gray">
          <a:xfrm>
            <a:off x="4143372" y="2000240"/>
            <a:ext cx="40322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ea typeface="新細明體" charset="-120"/>
              </a:rPr>
              <a:t>南北文化差異性</a:t>
            </a:r>
            <a:endParaRPr lang="en-US" altLang="zh-TW" sz="2000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平衡南北、文化均富。</a:t>
            </a: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10/30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3.2</a:t>
            </a:r>
            <a:r>
              <a:rPr lang="zh-TW" altLang="en-US" dirty="0" smtClean="0">
                <a:ea typeface="新細明體" charset="-120"/>
              </a:rPr>
              <a:t>文化的對策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51907" name="AutoShape 3"/>
          <p:cNvSpPr>
            <a:spLocks noChangeArrowheads="1"/>
          </p:cNvSpPr>
          <p:nvPr/>
        </p:nvSpPr>
        <p:spPr bwMode="gray">
          <a:xfrm>
            <a:off x="304800" y="1600200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rgbClr val="C0C0C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black">
          <a:xfrm>
            <a:off x="785786" y="3000372"/>
            <a:ext cx="1769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altLang="zh-TW" sz="1400" b="1" dirty="0">
                <a:ea typeface="新細明體" charset="-120"/>
              </a:rPr>
              <a:t> </a:t>
            </a: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</a:rPr>
              <a:t>文化對策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3505200" y="1676400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51910" name="Group 6"/>
          <p:cNvGrpSpPr>
            <a:grpSpLocks/>
          </p:cNvGrpSpPr>
          <p:nvPr/>
        </p:nvGrpSpPr>
        <p:grpSpPr bwMode="auto">
          <a:xfrm>
            <a:off x="3581400" y="1828800"/>
            <a:ext cx="4924425" cy="1228725"/>
            <a:chOff x="2304" y="1200"/>
            <a:chExt cx="3102" cy="774"/>
          </a:xfrm>
        </p:grpSpPr>
        <p:sp>
          <p:nvSpPr>
            <p:cNvPr id="251911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2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51913" name="Group 9"/>
          <p:cNvGrpSpPr>
            <a:grpSpLocks/>
          </p:cNvGrpSpPr>
          <p:nvPr/>
        </p:nvGrpSpPr>
        <p:grpSpPr bwMode="auto">
          <a:xfrm>
            <a:off x="3581400" y="3190875"/>
            <a:ext cx="4924425" cy="1228725"/>
            <a:chOff x="2304" y="2058"/>
            <a:chExt cx="3102" cy="774"/>
          </a:xfrm>
        </p:grpSpPr>
        <p:sp>
          <p:nvSpPr>
            <p:cNvPr id="251914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5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1920" name="Text Box 16"/>
          <p:cNvSpPr txBox="1">
            <a:spLocks noChangeArrowheads="1"/>
          </p:cNvSpPr>
          <p:nvPr/>
        </p:nvSpPr>
        <p:spPr bwMode="gray">
          <a:xfrm>
            <a:off x="4143372" y="3214686"/>
            <a:ext cx="457203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善用文化資本、培育人材</a:t>
            </a:r>
            <a:endParaRPr lang="en-US" altLang="zh-TW" sz="2000" b="1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落實美術通識教育，培育文化從業人員，引介文創業者建教合作，結合產官學的力量。</a:t>
            </a: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gray">
          <a:xfrm>
            <a:off x="4143372" y="2000240"/>
            <a:ext cx="40322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拋磚引玉、形成藝文聚落</a:t>
            </a:r>
            <a:endParaRPr lang="en-US" altLang="zh-TW" sz="2000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dirty="0" smtClean="0">
                <a:solidFill>
                  <a:srgbClr val="000000"/>
                </a:solidFill>
                <a:ea typeface="新細明體" charset="-120"/>
              </a:rPr>
              <a:t>鄰近區域整體規劃，由點拓展為面，環境營造，吸引更多的藝文設施進註</a:t>
            </a:r>
            <a:endParaRPr lang="en-US" altLang="zh-TW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11/30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3581400" y="4495800"/>
            <a:ext cx="4924425" cy="1228725"/>
            <a:chOff x="2304" y="2880"/>
            <a:chExt cx="3102" cy="774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gray">
          <a:xfrm>
            <a:off x="4063625" y="4454159"/>
            <a:ext cx="457203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建立嘉義特有的文化意象</a:t>
            </a:r>
            <a:endParaRPr lang="en-US" altLang="zh-TW" sz="2000" b="1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endParaRPr lang="en-US" altLang="zh-TW" sz="2000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建立本縣時色</a:t>
            </a:r>
            <a:r>
              <a:rPr lang="zh-TW" altLang="en-US" sz="2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「糖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的文化</a:t>
            </a: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3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3.2</a:t>
            </a:r>
            <a:r>
              <a:rPr lang="zh-TW" altLang="en-US" dirty="0" smtClean="0">
                <a:ea typeface="新細明體" charset="-120"/>
              </a:rPr>
              <a:t>文化的對策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51907" name="AutoShape 3"/>
          <p:cNvSpPr>
            <a:spLocks noChangeArrowheads="1"/>
          </p:cNvSpPr>
          <p:nvPr/>
        </p:nvSpPr>
        <p:spPr bwMode="gray">
          <a:xfrm>
            <a:off x="304800" y="1600200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rgbClr val="C0C0C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black">
          <a:xfrm>
            <a:off x="785786" y="3000372"/>
            <a:ext cx="1769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altLang="zh-TW" sz="1400" b="1" dirty="0">
                <a:ea typeface="新細明體" charset="-120"/>
              </a:rPr>
              <a:t> </a:t>
            </a: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</a:rPr>
              <a:t>文化對策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3505200" y="1676400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51910" name="Group 6"/>
          <p:cNvGrpSpPr>
            <a:grpSpLocks/>
          </p:cNvGrpSpPr>
          <p:nvPr/>
        </p:nvGrpSpPr>
        <p:grpSpPr bwMode="auto">
          <a:xfrm>
            <a:off x="3581400" y="1828800"/>
            <a:ext cx="4924425" cy="1228725"/>
            <a:chOff x="2304" y="1200"/>
            <a:chExt cx="3102" cy="774"/>
          </a:xfrm>
        </p:grpSpPr>
        <p:sp>
          <p:nvSpPr>
            <p:cNvPr id="251911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2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51913" name="Group 9"/>
          <p:cNvGrpSpPr>
            <a:grpSpLocks/>
          </p:cNvGrpSpPr>
          <p:nvPr/>
        </p:nvGrpSpPr>
        <p:grpSpPr bwMode="auto">
          <a:xfrm>
            <a:off x="3581400" y="3190875"/>
            <a:ext cx="4924425" cy="1228725"/>
            <a:chOff x="2304" y="2058"/>
            <a:chExt cx="3102" cy="774"/>
          </a:xfrm>
        </p:grpSpPr>
        <p:sp>
          <p:nvSpPr>
            <p:cNvPr id="251914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1915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1920" name="Text Box 16"/>
          <p:cNvSpPr txBox="1">
            <a:spLocks noChangeArrowheads="1"/>
          </p:cNvSpPr>
          <p:nvPr/>
        </p:nvSpPr>
        <p:spPr bwMode="gray">
          <a:xfrm>
            <a:off x="4143372" y="3214686"/>
            <a:ext cx="457203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閒置空間再利用成功案例</a:t>
            </a:r>
            <a:endParaRPr lang="en-US" altLang="zh-TW" sz="2000" b="1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sz="2000" dirty="0" smtClean="0">
                <a:solidFill>
                  <a:srgbClr val="000000"/>
                </a:solidFill>
                <a:ea typeface="新細明體" charset="-120"/>
              </a:rPr>
              <a:t>法國奧賽美術館</a:t>
            </a: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gray">
          <a:xfrm>
            <a:off x="4143372" y="2000240"/>
            <a:ext cx="4032250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zh-TW" altLang="en-US" sz="2000" b="1" dirty="0" smtClean="0">
                <a:solidFill>
                  <a:srgbClr val="000000"/>
                </a:solidFill>
                <a:ea typeface="新細明體" charset="-120"/>
              </a:rPr>
              <a:t>建立嘉義特有的文化意象</a:t>
            </a:r>
            <a:endParaRPr lang="en-US" altLang="zh-TW" sz="2000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endParaRPr lang="en-US" altLang="zh-TW" dirty="0" smtClean="0">
              <a:solidFill>
                <a:srgbClr val="000000"/>
              </a:solidFill>
              <a:ea typeface="新細明體" charset="-120"/>
            </a:endParaRPr>
          </a:p>
          <a:p>
            <a:pPr algn="l" eaLnBrk="0" hangingPunct="0"/>
            <a:r>
              <a:rPr lang="zh-TW" altLang="en-US" dirty="0" smtClean="0">
                <a:solidFill>
                  <a:srgbClr val="000000"/>
                </a:solidFill>
                <a:ea typeface="新細明體" charset="-120"/>
              </a:rPr>
              <a:t>鄰催生嘉義悠久的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「茶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solidFill>
                  <a:srgbClr val="000000"/>
                </a:solidFill>
                <a:ea typeface="新細明體" charset="-120"/>
              </a:rPr>
              <a:t>文化</a:t>
            </a:r>
            <a:endParaRPr lang="en-US" altLang="zh-TW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12/30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57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29597"/>
            <a:ext cx="8153400" cy="563563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3.3.1    </a:t>
            </a:r>
            <a:r>
              <a:rPr lang="zh-TW" altLang="en-US" dirty="0" smtClean="0">
                <a:ea typeface="新細明體" charset="-120"/>
              </a:rPr>
              <a:t>觀光的課題與對策</a:t>
            </a:r>
            <a:r>
              <a:rPr lang="en-US" altLang="zh-TW" dirty="0" smtClean="0">
                <a:ea typeface="新細明體" charset="-120"/>
              </a:rPr>
              <a:t/>
            </a:r>
            <a:br>
              <a:rPr lang="en-US" altLang="zh-TW" dirty="0" smtClean="0">
                <a:ea typeface="新細明體" charset="-120"/>
              </a:rPr>
            </a:br>
            <a:r>
              <a:rPr lang="zh-TW" altLang="en-US" sz="2400" dirty="0" smtClean="0">
                <a:ea typeface="新細明體" charset="-120"/>
              </a:rPr>
              <a:t>結合鄉鎮特色、推動深度旅遊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9923" name="AutoShape 3"/>
          <p:cNvSpPr>
            <a:spLocks noChangeArrowheads="1"/>
          </p:cNvSpPr>
          <p:nvPr/>
        </p:nvSpPr>
        <p:spPr bwMode="gray">
          <a:xfrm rot="5400000">
            <a:off x="7096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4" name="Freeform 4"/>
          <p:cNvSpPr>
            <a:spLocks/>
          </p:cNvSpPr>
          <p:nvPr/>
        </p:nvSpPr>
        <p:spPr bwMode="gray">
          <a:xfrm>
            <a:off x="796925" y="365283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gray">
          <a:xfrm>
            <a:off x="1153919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gray">
          <a:xfrm>
            <a:off x="803275" y="4100957"/>
            <a:ext cx="2011362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solidFill>
                  <a:srgbClr val="1C1C1C"/>
                </a:solidFill>
                <a:ea typeface="新細明體" charset="-120"/>
              </a:rPr>
              <a:t>國家古蹟</a:t>
            </a:r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王得祿墓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新港水仙宮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朴子配天宮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民雄大士爺廟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新港奉天宮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中埔鄉吳鳳廟</a:t>
            </a:r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gray">
          <a:xfrm rot="5400000">
            <a:off x="34528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8" name="Freeform 8"/>
          <p:cNvSpPr>
            <a:spLocks/>
          </p:cNvSpPr>
          <p:nvPr/>
        </p:nvSpPr>
        <p:spPr bwMode="gray">
          <a:xfrm>
            <a:off x="3544888" y="3651250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gray">
          <a:xfrm>
            <a:off x="3868562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gray">
          <a:xfrm>
            <a:off x="3535363" y="4130646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自然資產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東石鰲鼓溼地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東石樹林區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漁人碼頭夕陽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布袋鄉鹽場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好美里自然生態</a:t>
            </a:r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31" name="AutoShape 11"/>
          <p:cNvSpPr>
            <a:spLocks noChangeArrowheads="1"/>
          </p:cNvSpPr>
          <p:nvPr/>
        </p:nvSpPr>
        <p:spPr bwMode="gray">
          <a:xfrm rot="5400000">
            <a:off x="61579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gray">
          <a:xfrm>
            <a:off x="6583206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gray">
          <a:xfrm>
            <a:off x="6257933" y="4185142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慶典活動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文化活動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廟宇活動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節慶活動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節慶活動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商展旅展</a:t>
            </a:r>
            <a:endParaRPr lang="en-US" altLang="zh-TW" sz="13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209934" name="Group 14"/>
          <p:cNvGrpSpPr>
            <a:grpSpLocks/>
          </p:cNvGrpSpPr>
          <p:nvPr/>
        </p:nvGrpSpPr>
        <p:grpSpPr bwMode="auto">
          <a:xfrm>
            <a:off x="3346450" y="1676400"/>
            <a:ext cx="2382838" cy="538163"/>
            <a:chOff x="2251" y="1126"/>
            <a:chExt cx="1501" cy="339"/>
          </a:xfrm>
        </p:grpSpPr>
        <p:sp>
          <p:nvSpPr>
            <p:cNvPr id="209935" name="AutoShape 15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36" name="AutoShape 16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37" name="Rectangle 17"/>
          <p:cNvSpPr>
            <a:spLocks noChangeArrowheads="1"/>
          </p:cNvSpPr>
          <p:nvPr/>
        </p:nvSpPr>
        <p:spPr bwMode="gray">
          <a:xfrm>
            <a:off x="3731262" y="1785926"/>
            <a:ext cx="15696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自然資產部分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38" name="Group 18"/>
          <p:cNvGrpSpPr>
            <a:grpSpLocks/>
          </p:cNvGrpSpPr>
          <p:nvPr/>
        </p:nvGrpSpPr>
        <p:grpSpPr bwMode="auto">
          <a:xfrm>
            <a:off x="6073775" y="1676400"/>
            <a:ext cx="2384425" cy="538163"/>
            <a:chOff x="3969" y="1126"/>
            <a:chExt cx="1502" cy="339"/>
          </a:xfrm>
        </p:grpSpPr>
        <p:sp>
          <p:nvSpPr>
            <p:cNvPr id="209939" name="AutoShape 19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0" name="AutoShape 20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1" name="Rectangle 21"/>
          <p:cNvSpPr>
            <a:spLocks noChangeArrowheads="1"/>
          </p:cNvSpPr>
          <p:nvPr/>
        </p:nvSpPr>
        <p:spPr bwMode="gray">
          <a:xfrm>
            <a:off x="6588783" y="1785926"/>
            <a:ext cx="15696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慶典活動部分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654050" y="1676400"/>
            <a:ext cx="2384425" cy="538163"/>
            <a:chOff x="555" y="1126"/>
            <a:chExt cx="1502" cy="339"/>
          </a:xfrm>
        </p:grpSpPr>
        <p:sp>
          <p:nvSpPr>
            <p:cNvPr id="209943" name="AutoShape 23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4" name="AutoShape 24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5" name="Rectangle 25"/>
          <p:cNvSpPr>
            <a:spLocks noChangeArrowheads="1"/>
          </p:cNvSpPr>
          <p:nvPr/>
        </p:nvSpPr>
        <p:spPr bwMode="gray">
          <a:xfrm>
            <a:off x="1044080" y="1785926"/>
            <a:ext cx="15696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文化資產部分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46" name="AutoShape 26"/>
          <p:cNvSpPr>
            <a:spLocks noChangeArrowheads="1"/>
          </p:cNvSpPr>
          <p:nvPr/>
        </p:nvSpPr>
        <p:spPr bwMode="gray">
          <a:xfrm flipV="1">
            <a:off x="839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7" name="AutoShape 27"/>
          <p:cNvSpPr>
            <a:spLocks noChangeArrowheads="1"/>
          </p:cNvSpPr>
          <p:nvPr/>
        </p:nvSpPr>
        <p:spPr bwMode="gray">
          <a:xfrm flipV="1">
            <a:off x="3506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8" name="AutoShape 28"/>
          <p:cNvSpPr>
            <a:spLocks noChangeArrowheads="1"/>
          </p:cNvSpPr>
          <p:nvPr/>
        </p:nvSpPr>
        <p:spPr bwMode="gray">
          <a:xfrm flipV="1">
            <a:off x="62499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9" name="Freeform 29"/>
          <p:cNvSpPr>
            <a:spLocks/>
          </p:cNvSpPr>
          <p:nvPr/>
        </p:nvSpPr>
        <p:spPr bwMode="gray">
          <a:xfrm>
            <a:off x="6290402" y="3669253"/>
            <a:ext cx="1928826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13/30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01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29597"/>
            <a:ext cx="8153400" cy="563563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3.3.2    </a:t>
            </a:r>
            <a:r>
              <a:rPr lang="zh-TW" altLang="en-US" dirty="0" smtClean="0">
                <a:ea typeface="新細明體" charset="-120"/>
              </a:rPr>
              <a:t>觀光的課題與對策</a:t>
            </a:r>
            <a:r>
              <a:rPr lang="en-US" altLang="zh-TW" dirty="0" smtClean="0">
                <a:ea typeface="新細明體" charset="-120"/>
              </a:rPr>
              <a:t/>
            </a:r>
            <a:br>
              <a:rPr lang="en-US" altLang="zh-TW" dirty="0" smtClean="0">
                <a:ea typeface="新細明體" charset="-120"/>
              </a:rPr>
            </a:br>
            <a:r>
              <a:rPr lang="zh-TW" altLang="en-US" sz="2400" dirty="0" smtClean="0">
                <a:ea typeface="新細明體" charset="-120"/>
              </a:rPr>
              <a:t>故宮南院周邊觀光服務設施的提供與整合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9923" name="AutoShape 3"/>
          <p:cNvSpPr>
            <a:spLocks noChangeArrowheads="1"/>
          </p:cNvSpPr>
          <p:nvPr/>
        </p:nvSpPr>
        <p:spPr bwMode="gray">
          <a:xfrm rot="5400000">
            <a:off x="7096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4" name="Freeform 4"/>
          <p:cNvSpPr>
            <a:spLocks/>
          </p:cNvSpPr>
          <p:nvPr/>
        </p:nvSpPr>
        <p:spPr bwMode="gray">
          <a:xfrm>
            <a:off x="796925" y="365283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gray">
          <a:xfrm>
            <a:off x="1153919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gray">
          <a:xfrm>
            <a:off x="803275" y="4100957"/>
            <a:ext cx="2011362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solidFill>
                  <a:srgbClr val="1C1C1C"/>
                </a:solidFill>
                <a:ea typeface="新細明體" charset="-120"/>
              </a:rPr>
              <a:t>餐飲</a:t>
            </a:r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縣治特區</a:t>
            </a:r>
            <a:r>
              <a:rPr lang="en-US" altLang="zh-TW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BOT</a:t>
            </a: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特色餐廳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主題餐廳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gray">
          <a:xfrm rot="5400000">
            <a:off x="34528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8" name="Freeform 8"/>
          <p:cNvSpPr>
            <a:spLocks/>
          </p:cNvSpPr>
          <p:nvPr/>
        </p:nvSpPr>
        <p:spPr bwMode="gray">
          <a:xfrm>
            <a:off x="3544888" y="3651250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gray">
          <a:xfrm>
            <a:off x="3868562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gray">
          <a:xfrm>
            <a:off x="3535363" y="4130646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住宅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一般旅館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商務旅館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民宿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特色民宿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31" name="AutoShape 11"/>
          <p:cNvSpPr>
            <a:spLocks noChangeArrowheads="1"/>
          </p:cNvSpPr>
          <p:nvPr/>
        </p:nvSpPr>
        <p:spPr bwMode="gray">
          <a:xfrm rot="5400000">
            <a:off x="61579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gray">
          <a:xfrm>
            <a:off x="6583206" y="3714752"/>
            <a:ext cx="1338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 smtClean="0">
              <a:solidFill>
                <a:srgbClr val="1C1C1C"/>
              </a:solidFill>
              <a:ea typeface="新細明體" charset="-120"/>
            </a:endParaRPr>
          </a:p>
          <a:p>
            <a:pPr algn="ctr"/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gray">
          <a:xfrm>
            <a:off x="6257933" y="4185142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伴手禮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阿里山茶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有機蔬菜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有機水果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有機米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209934" name="Group 14"/>
          <p:cNvGrpSpPr>
            <a:grpSpLocks/>
          </p:cNvGrpSpPr>
          <p:nvPr/>
        </p:nvGrpSpPr>
        <p:grpSpPr bwMode="auto">
          <a:xfrm>
            <a:off x="3346450" y="1676400"/>
            <a:ext cx="2382838" cy="538163"/>
            <a:chOff x="2251" y="1126"/>
            <a:chExt cx="1501" cy="339"/>
          </a:xfrm>
        </p:grpSpPr>
        <p:sp>
          <p:nvSpPr>
            <p:cNvPr id="209935" name="AutoShape 15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36" name="AutoShape 16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37" name="Rectangle 17"/>
          <p:cNvSpPr>
            <a:spLocks noChangeArrowheads="1"/>
          </p:cNvSpPr>
          <p:nvPr/>
        </p:nvSpPr>
        <p:spPr bwMode="gray">
          <a:xfrm>
            <a:off x="3962093" y="1785926"/>
            <a:ext cx="11079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住宿部分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38" name="Group 18"/>
          <p:cNvGrpSpPr>
            <a:grpSpLocks/>
          </p:cNvGrpSpPr>
          <p:nvPr/>
        </p:nvGrpSpPr>
        <p:grpSpPr bwMode="auto">
          <a:xfrm>
            <a:off x="6073775" y="1676400"/>
            <a:ext cx="2384425" cy="538163"/>
            <a:chOff x="3969" y="1126"/>
            <a:chExt cx="1502" cy="339"/>
          </a:xfrm>
        </p:grpSpPr>
        <p:sp>
          <p:nvSpPr>
            <p:cNvPr id="209939" name="AutoShape 19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0" name="AutoShape 20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1" name="Rectangle 21"/>
          <p:cNvSpPr>
            <a:spLocks noChangeArrowheads="1"/>
          </p:cNvSpPr>
          <p:nvPr/>
        </p:nvSpPr>
        <p:spPr bwMode="gray">
          <a:xfrm>
            <a:off x="6704198" y="1785926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伴手禮部分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654050" y="1676400"/>
            <a:ext cx="2384425" cy="538163"/>
            <a:chOff x="555" y="1126"/>
            <a:chExt cx="1502" cy="339"/>
          </a:xfrm>
        </p:grpSpPr>
        <p:sp>
          <p:nvSpPr>
            <p:cNvPr id="209943" name="AutoShape 23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4" name="AutoShape 24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5" name="Rectangle 25"/>
          <p:cNvSpPr>
            <a:spLocks noChangeArrowheads="1"/>
          </p:cNvSpPr>
          <p:nvPr/>
        </p:nvSpPr>
        <p:spPr bwMode="gray">
          <a:xfrm>
            <a:off x="1274912" y="1785926"/>
            <a:ext cx="11079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餐飲部分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46" name="AutoShape 26"/>
          <p:cNvSpPr>
            <a:spLocks noChangeArrowheads="1"/>
          </p:cNvSpPr>
          <p:nvPr/>
        </p:nvSpPr>
        <p:spPr bwMode="gray">
          <a:xfrm flipV="1">
            <a:off x="839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7" name="AutoShape 27"/>
          <p:cNvSpPr>
            <a:spLocks noChangeArrowheads="1"/>
          </p:cNvSpPr>
          <p:nvPr/>
        </p:nvSpPr>
        <p:spPr bwMode="gray">
          <a:xfrm flipV="1">
            <a:off x="3506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8" name="AutoShape 28"/>
          <p:cNvSpPr>
            <a:spLocks noChangeArrowheads="1"/>
          </p:cNvSpPr>
          <p:nvPr/>
        </p:nvSpPr>
        <p:spPr bwMode="gray">
          <a:xfrm flipV="1">
            <a:off x="62499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9" name="Freeform 29"/>
          <p:cNvSpPr>
            <a:spLocks/>
          </p:cNvSpPr>
          <p:nvPr/>
        </p:nvSpPr>
        <p:spPr bwMode="gray">
          <a:xfrm>
            <a:off x="6257933" y="3622675"/>
            <a:ext cx="1928826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14/30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4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29597"/>
            <a:ext cx="8153400" cy="563563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3.3.3    </a:t>
            </a:r>
            <a:r>
              <a:rPr lang="zh-TW" altLang="en-US" dirty="0" smtClean="0">
                <a:ea typeface="新細明體" charset="-120"/>
              </a:rPr>
              <a:t>觀光的課題與對策</a:t>
            </a:r>
            <a:r>
              <a:rPr lang="en-US" altLang="zh-TW" dirty="0" smtClean="0">
                <a:ea typeface="新細明體" charset="-120"/>
              </a:rPr>
              <a:t/>
            </a:r>
            <a:br>
              <a:rPr lang="en-US" altLang="zh-TW" dirty="0" smtClean="0">
                <a:ea typeface="新細明體" charset="-120"/>
              </a:rPr>
            </a:br>
            <a:r>
              <a:rPr lang="zh-TW" altLang="en-US" sz="2400" dirty="0" smtClean="0">
                <a:ea typeface="新細明體" charset="-120"/>
              </a:rPr>
              <a:t>結合高鐵、台鐵行銷山海平原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9923" name="AutoShape 3"/>
          <p:cNvSpPr>
            <a:spLocks noChangeArrowheads="1"/>
          </p:cNvSpPr>
          <p:nvPr/>
        </p:nvSpPr>
        <p:spPr bwMode="gray">
          <a:xfrm rot="5400000">
            <a:off x="7096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4" name="Freeform 4"/>
          <p:cNvSpPr>
            <a:spLocks/>
          </p:cNvSpPr>
          <p:nvPr/>
        </p:nvSpPr>
        <p:spPr bwMode="gray">
          <a:xfrm>
            <a:off x="796925" y="365283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gray">
          <a:xfrm>
            <a:off x="1153919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gray">
          <a:xfrm>
            <a:off x="803275" y="4100957"/>
            <a:ext cx="2011362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solidFill>
                  <a:srgbClr val="1C1C1C"/>
                </a:solidFill>
                <a:ea typeface="新細明體" charset="-120"/>
              </a:rPr>
              <a:t>三日遊行程</a:t>
            </a:r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台鐵</a:t>
            </a:r>
            <a:r>
              <a:rPr lang="en-US" altLang="zh-TW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-</a:t>
            </a:r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接駁公車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故宮一日遊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夜宿特色旅館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阿里山一日旅遊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東石、布袋一日遊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gray">
          <a:xfrm rot="5400000">
            <a:off x="34528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8" name="Freeform 8"/>
          <p:cNvSpPr>
            <a:spLocks/>
          </p:cNvSpPr>
          <p:nvPr/>
        </p:nvSpPr>
        <p:spPr bwMode="gray">
          <a:xfrm>
            <a:off x="3544888" y="3651250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gray">
          <a:xfrm>
            <a:off x="3868562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gray">
          <a:xfrm>
            <a:off x="3535363" y="4130646"/>
            <a:ext cx="2011362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二日遊行程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高鐵站</a:t>
            </a:r>
            <a:r>
              <a:rPr lang="en-US" altLang="zh-TW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-</a:t>
            </a:r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接駁公車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故宮一日遊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夜宿特色旅館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隔日往阿里山或東石布袋</a:t>
            </a:r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31" name="AutoShape 11"/>
          <p:cNvSpPr>
            <a:spLocks noChangeArrowheads="1"/>
          </p:cNvSpPr>
          <p:nvPr/>
        </p:nvSpPr>
        <p:spPr bwMode="gray">
          <a:xfrm rot="5400000">
            <a:off x="61579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gray">
          <a:xfrm>
            <a:off x="6583206" y="3714752"/>
            <a:ext cx="1338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 smtClean="0">
              <a:solidFill>
                <a:srgbClr val="1C1C1C"/>
              </a:solidFill>
              <a:ea typeface="新細明體" charset="-120"/>
            </a:endParaRPr>
          </a:p>
          <a:p>
            <a:pPr algn="ctr"/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gray">
          <a:xfrm>
            <a:off x="6257933" y="4185142"/>
            <a:ext cx="2011362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一日遊行程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遊覽車或開車</a:t>
            </a:r>
            <a:r>
              <a:rPr lang="en-US" altLang="zh-TW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-</a:t>
            </a: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東石、布袋生態藝術之旅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209934" name="Group 14"/>
          <p:cNvGrpSpPr>
            <a:grpSpLocks/>
          </p:cNvGrpSpPr>
          <p:nvPr/>
        </p:nvGrpSpPr>
        <p:grpSpPr bwMode="auto">
          <a:xfrm>
            <a:off x="3346450" y="1676400"/>
            <a:ext cx="2382838" cy="538163"/>
            <a:chOff x="2251" y="1126"/>
            <a:chExt cx="1501" cy="339"/>
          </a:xfrm>
        </p:grpSpPr>
        <p:sp>
          <p:nvSpPr>
            <p:cNvPr id="209935" name="AutoShape 15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36" name="AutoShape 16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37" name="Rectangle 17"/>
          <p:cNvSpPr>
            <a:spLocks noChangeArrowheads="1"/>
          </p:cNvSpPr>
          <p:nvPr/>
        </p:nvSpPr>
        <p:spPr bwMode="gray">
          <a:xfrm>
            <a:off x="3846677" y="1785926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南故宮部分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38" name="Group 18"/>
          <p:cNvGrpSpPr>
            <a:grpSpLocks/>
          </p:cNvGrpSpPr>
          <p:nvPr/>
        </p:nvGrpSpPr>
        <p:grpSpPr bwMode="auto">
          <a:xfrm>
            <a:off x="6073775" y="1676400"/>
            <a:ext cx="2384425" cy="538163"/>
            <a:chOff x="3969" y="1126"/>
            <a:chExt cx="1502" cy="339"/>
          </a:xfrm>
        </p:grpSpPr>
        <p:sp>
          <p:nvSpPr>
            <p:cNvPr id="209939" name="AutoShape 19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0" name="AutoShape 20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1" name="Rectangle 21"/>
          <p:cNvSpPr>
            <a:spLocks noChangeArrowheads="1"/>
          </p:cNvSpPr>
          <p:nvPr/>
        </p:nvSpPr>
        <p:spPr bwMode="gray">
          <a:xfrm>
            <a:off x="6588783" y="1785926"/>
            <a:ext cx="15696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東石布袋部分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654050" y="1676400"/>
            <a:ext cx="2384425" cy="538163"/>
            <a:chOff x="555" y="1126"/>
            <a:chExt cx="1502" cy="339"/>
          </a:xfrm>
        </p:grpSpPr>
        <p:sp>
          <p:nvSpPr>
            <p:cNvPr id="209943" name="AutoShape 23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4" name="AutoShape 24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5" name="Rectangle 25"/>
          <p:cNvSpPr>
            <a:spLocks noChangeArrowheads="1"/>
          </p:cNvSpPr>
          <p:nvPr/>
        </p:nvSpPr>
        <p:spPr bwMode="gray">
          <a:xfrm>
            <a:off x="1159495" y="1785926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阿里山部分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46" name="AutoShape 26"/>
          <p:cNvSpPr>
            <a:spLocks noChangeArrowheads="1"/>
          </p:cNvSpPr>
          <p:nvPr/>
        </p:nvSpPr>
        <p:spPr bwMode="gray">
          <a:xfrm flipV="1">
            <a:off x="839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7" name="AutoShape 27"/>
          <p:cNvSpPr>
            <a:spLocks noChangeArrowheads="1"/>
          </p:cNvSpPr>
          <p:nvPr/>
        </p:nvSpPr>
        <p:spPr bwMode="gray">
          <a:xfrm flipV="1">
            <a:off x="3506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8" name="AutoShape 28"/>
          <p:cNvSpPr>
            <a:spLocks noChangeArrowheads="1"/>
          </p:cNvSpPr>
          <p:nvPr/>
        </p:nvSpPr>
        <p:spPr bwMode="gray">
          <a:xfrm flipV="1">
            <a:off x="62499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9" name="Freeform 29"/>
          <p:cNvSpPr>
            <a:spLocks/>
          </p:cNvSpPr>
          <p:nvPr/>
        </p:nvSpPr>
        <p:spPr bwMode="gray">
          <a:xfrm>
            <a:off x="6257933" y="3622675"/>
            <a:ext cx="1928826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15/30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46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29597"/>
            <a:ext cx="8153400" cy="563563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3.3.4    </a:t>
            </a:r>
            <a:r>
              <a:rPr lang="zh-TW" altLang="en-US" dirty="0" smtClean="0">
                <a:ea typeface="新細明體" charset="-120"/>
              </a:rPr>
              <a:t>觀光的課題與對策</a:t>
            </a:r>
            <a:r>
              <a:rPr lang="en-US" altLang="zh-TW" dirty="0" smtClean="0">
                <a:ea typeface="新細明體" charset="-120"/>
              </a:rPr>
              <a:t/>
            </a:r>
            <a:br>
              <a:rPr lang="en-US" altLang="zh-TW" dirty="0" smtClean="0">
                <a:ea typeface="新細明體" charset="-120"/>
              </a:rPr>
            </a:br>
            <a:r>
              <a:rPr lang="zh-TW" altLang="en-US" sz="2400" dirty="0" smtClean="0">
                <a:ea typeface="新細明體" charset="-120"/>
              </a:rPr>
              <a:t>加強縣內觀光旅遊資訊在行動裝置的服務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9923" name="AutoShape 3"/>
          <p:cNvSpPr>
            <a:spLocks noChangeArrowheads="1"/>
          </p:cNvSpPr>
          <p:nvPr/>
        </p:nvSpPr>
        <p:spPr bwMode="gray">
          <a:xfrm rot="5400000">
            <a:off x="7096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4" name="Freeform 4"/>
          <p:cNvSpPr>
            <a:spLocks/>
          </p:cNvSpPr>
          <p:nvPr/>
        </p:nvSpPr>
        <p:spPr bwMode="gray">
          <a:xfrm>
            <a:off x="796925" y="365283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gray">
          <a:xfrm>
            <a:off x="1153919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gray">
          <a:xfrm>
            <a:off x="803275" y="4100957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solidFill>
                  <a:srgbClr val="1C1C1C"/>
                </a:solidFill>
                <a:ea typeface="新細明體" charset="-120"/>
              </a:rPr>
              <a:t>旅遊景點資訊</a:t>
            </a:r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由本府網站提供旅遊資訊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網整合合法業者，提供民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眾旅遊查詢連結。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gray">
          <a:xfrm rot="5400000">
            <a:off x="34528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8" name="Freeform 8"/>
          <p:cNvSpPr>
            <a:spLocks/>
          </p:cNvSpPr>
          <p:nvPr/>
        </p:nvSpPr>
        <p:spPr bwMode="gray">
          <a:xfrm>
            <a:off x="3544888" y="3651250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gray">
          <a:xfrm>
            <a:off x="3868562" y="3714752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gray">
          <a:xfrm>
            <a:off x="3535363" y="4130646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住宿、餐廳、交通資訊</a:t>
            </a:r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endParaRPr lang="en-US" altLang="zh-TW" sz="1300" dirty="0" smtClean="0"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由本府網站提供旅遊資訊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網整合合法業者，提供住</a:t>
            </a:r>
            <a:endParaRPr lang="en-US" altLang="zh-TW" sz="1300" dirty="0" smtClean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宿、餐廳及交通資資訊。</a:t>
            </a:r>
            <a:endParaRPr lang="en-US" altLang="zh-TW" sz="13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09931" name="AutoShape 11"/>
          <p:cNvSpPr>
            <a:spLocks noChangeArrowheads="1"/>
          </p:cNvSpPr>
          <p:nvPr/>
        </p:nvSpPr>
        <p:spPr bwMode="gray">
          <a:xfrm rot="5400000">
            <a:off x="6157913" y="37306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gray">
          <a:xfrm>
            <a:off x="6583206" y="3714752"/>
            <a:ext cx="1338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1C1C1C"/>
                </a:solidFill>
                <a:ea typeface="新細明體" charset="-120"/>
              </a:rPr>
              <a:t>課題與對策</a:t>
            </a:r>
            <a:endParaRPr lang="en-US" altLang="zh-TW" dirty="0" smtClean="0">
              <a:solidFill>
                <a:srgbClr val="1C1C1C"/>
              </a:solidFill>
              <a:ea typeface="新細明體" charset="-120"/>
            </a:endParaRPr>
          </a:p>
          <a:p>
            <a:pPr algn="ctr"/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gray">
          <a:xfrm>
            <a:off x="6257933" y="4185142"/>
            <a:ext cx="2011362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1300" dirty="0" smtClean="0">
                <a:ea typeface="新細明體" charset="-120"/>
              </a:rPr>
              <a:t>手機</a:t>
            </a:r>
            <a:r>
              <a:rPr lang="en-US" altLang="zh-TW" sz="1300" dirty="0" smtClean="0">
                <a:ea typeface="新細明體" charset="-120"/>
              </a:rPr>
              <a:t>APP</a:t>
            </a:r>
          </a:p>
          <a:p>
            <a:pPr algn="ctr" eaLnBrk="0" hangingPunct="0"/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提供手機板旅遊資訊包括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景點、住宿、餐廳及交通</a:t>
            </a:r>
            <a:endParaRPr lang="en-US" altLang="zh-TW" sz="13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endParaRPr lang="en-US" altLang="zh-TW" sz="13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13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和活動資訊。</a:t>
            </a:r>
            <a:endParaRPr lang="en-US" altLang="zh-TW" sz="13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209934" name="Group 14"/>
          <p:cNvGrpSpPr>
            <a:grpSpLocks/>
          </p:cNvGrpSpPr>
          <p:nvPr/>
        </p:nvGrpSpPr>
        <p:grpSpPr bwMode="auto">
          <a:xfrm>
            <a:off x="3346450" y="1676400"/>
            <a:ext cx="2382838" cy="538163"/>
            <a:chOff x="2251" y="1126"/>
            <a:chExt cx="1501" cy="339"/>
          </a:xfrm>
        </p:grpSpPr>
        <p:sp>
          <p:nvSpPr>
            <p:cNvPr id="209935" name="AutoShape 15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36" name="AutoShape 16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37" name="Rectangle 17"/>
          <p:cNvSpPr>
            <a:spLocks noChangeArrowheads="1"/>
          </p:cNvSpPr>
          <p:nvPr/>
        </p:nvSpPr>
        <p:spPr bwMode="gray">
          <a:xfrm>
            <a:off x="3385014" y="1785926"/>
            <a:ext cx="22621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住宿、餐廳、交通網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38" name="Group 18"/>
          <p:cNvGrpSpPr>
            <a:grpSpLocks/>
          </p:cNvGrpSpPr>
          <p:nvPr/>
        </p:nvGrpSpPr>
        <p:grpSpPr bwMode="auto">
          <a:xfrm>
            <a:off x="6073775" y="1676400"/>
            <a:ext cx="2384425" cy="538163"/>
            <a:chOff x="3969" y="1126"/>
            <a:chExt cx="1502" cy="339"/>
          </a:xfrm>
        </p:grpSpPr>
        <p:sp>
          <p:nvSpPr>
            <p:cNvPr id="209939" name="AutoShape 19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0" name="AutoShape 20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1" name="Rectangle 21"/>
          <p:cNvSpPr>
            <a:spLocks noChangeArrowheads="1"/>
          </p:cNvSpPr>
          <p:nvPr/>
        </p:nvSpPr>
        <p:spPr bwMode="gray">
          <a:xfrm>
            <a:off x="6813203" y="1785926"/>
            <a:ext cx="11208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手機</a:t>
            </a:r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APP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654050" y="1676400"/>
            <a:ext cx="2384425" cy="538163"/>
            <a:chOff x="555" y="1126"/>
            <a:chExt cx="1502" cy="339"/>
          </a:xfrm>
        </p:grpSpPr>
        <p:sp>
          <p:nvSpPr>
            <p:cNvPr id="209943" name="AutoShape 23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944" name="AutoShape 24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9945" name="Rectangle 25"/>
          <p:cNvSpPr>
            <a:spLocks noChangeArrowheads="1"/>
          </p:cNvSpPr>
          <p:nvPr/>
        </p:nvSpPr>
        <p:spPr bwMode="gray">
          <a:xfrm>
            <a:off x="1159498" y="1785926"/>
            <a:ext cx="13388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本縣旅遊網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9946" name="AutoShape 26"/>
          <p:cNvSpPr>
            <a:spLocks noChangeArrowheads="1"/>
          </p:cNvSpPr>
          <p:nvPr/>
        </p:nvSpPr>
        <p:spPr bwMode="gray">
          <a:xfrm flipV="1">
            <a:off x="839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7" name="AutoShape 27"/>
          <p:cNvSpPr>
            <a:spLocks noChangeArrowheads="1"/>
          </p:cNvSpPr>
          <p:nvPr/>
        </p:nvSpPr>
        <p:spPr bwMode="gray">
          <a:xfrm flipV="1">
            <a:off x="35067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8" name="AutoShape 28"/>
          <p:cNvSpPr>
            <a:spLocks noChangeArrowheads="1"/>
          </p:cNvSpPr>
          <p:nvPr/>
        </p:nvSpPr>
        <p:spPr bwMode="gray">
          <a:xfrm flipV="1">
            <a:off x="6249988" y="22510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949" name="Freeform 29"/>
          <p:cNvSpPr>
            <a:spLocks/>
          </p:cNvSpPr>
          <p:nvPr/>
        </p:nvSpPr>
        <p:spPr bwMode="gray">
          <a:xfrm>
            <a:off x="6257933" y="3622675"/>
            <a:ext cx="1928826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16/30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4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3.4   </a:t>
            </a:r>
            <a:r>
              <a:rPr lang="zh-TW" altLang="en-US" sz="2400" dirty="0" smtClean="0">
                <a:ea typeface="新細明體" charset="-120"/>
              </a:rPr>
              <a:t>交通的課題與對策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72387" name="Arc 3"/>
          <p:cNvSpPr>
            <a:spLocks/>
          </p:cNvSpPr>
          <p:nvPr/>
        </p:nvSpPr>
        <p:spPr bwMode="gray">
          <a:xfrm rot="17752284" flipH="1">
            <a:off x="5795963" y="2994025"/>
            <a:ext cx="1677987" cy="1738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3 w 43200"/>
              <a:gd name="T1" fmla="*/ 33545 h 43200"/>
              <a:gd name="T2" fmla="*/ 18219 w 43200"/>
              <a:gd name="T3" fmla="*/ 4293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</a:path>
              <a:path w="43200" h="43200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2388" name="Arc 4"/>
          <p:cNvSpPr>
            <a:spLocks/>
          </p:cNvSpPr>
          <p:nvPr/>
        </p:nvSpPr>
        <p:spPr bwMode="gray">
          <a:xfrm rot="5400000" flipH="1">
            <a:off x="1981994" y="1585119"/>
            <a:ext cx="1381125" cy="14208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429 w 43200"/>
              <a:gd name="T1" fmla="*/ 41975 h 42913"/>
              <a:gd name="T2" fmla="*/ 25112 w 43200"/>
              <a:gd name="T3" fmla="*/ 42913 h 42913"/>
              <a:gd name="T4" fmla="*/ 21600 w 43200"/>
              <a:gd name="T5" fmla="*/ 21600 h 4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72389" name="Picture 5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949950" y="3176588"/>
            <a:ext cx="1365250" cy="1352550"/>
          </a:xfrm>
          <a:prstGeom prst="rect">
            <a:avLst/>
          </a:prstGeom>
          <a:noFill/>
        </p:spPr>
      </p:pic>
      <p:sp>
        <p:nvSpPr>
          <p:cNvPr id="272390" name="Oval 6"/>
          <p:cNvSpPr>
            <a:spLocks noChangeArrowheads="1"/>
          </p:cNvSpPr>
          <p:nvPr/>
        </p:nvSpPr>
        <p:spPr bwMode="gray">
          <a:xfrm>
            <a:off x="5949950" y="3176588"/>
            <a:ext cx="1357313" cy="1355725"/>
          </a:xfrm>
          <a:prstGeom prst="ellipse">
            <a:avLst/>
          </a:prstGeom>
          <a:gradFill rotWithShape="1">
            <a:gsLst>
              <a:gs pos="0">
                <a:srgbClr val="00CC66">
                  <a:gamma/>
                  <a:shade val="26275"/>
                  <a:invGamma/>
                  <a:alpha val="89999"/>
                </a:srgbClr>
              </a:gs>
              <a:gs pos="50000">
                <a:srgbClr val="00CC66">
                  <a:alpha val="45000"/>
                </a:srgbClr>
              </a:gs>
              <a:gs pos="100000">
                <a:srgbClr val="00CC66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2391" name="Freeform 7"/>
          <p:cNvSpPr>
            <a:spLocks/>
          </p:cNvSpPr>
          <p:nvPr/>
        </p:nvSpPr>
        <p:spPr bwMode="gray">
          <a:xfrm>
            <a:off x="6089650" y="3203575"/>
            <a:ext cx="1066800" cy="471488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72392" name="Group 8"/>
          <p:cNvGrpSpPr>
            <a:grpSpLocks/>
          </p:cNvGrpSpPr>
          <p:nvPr/>
        </p:nvGrpSpPr>
        <p:grpSpPr bwMode="auto">
          <a:xfrm rot="-1297425" flipH="1" flipV="1">
            <a:off x="6053138" y="4233863"/>
            <a:ext cx="1184275" cy="288925"/>
            <a:chOff x="2532" y="1051"/>
            <a:chExt cx="893" cy="246"/>
          </a:xfrm>
        </p:grpSpPr>
        <p:grpSp>
          <p:nvGrpSpPr>
            <p:cNvPr id="272393" name="Group 9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72394" name="AutoShape 1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395" name="AutoShape 1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396" name="AutoShape 1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397" name="AutoShape 1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72398" name="Group 14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72399" name="AutoShape 1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00" name="AutoShape 16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01" name="AutoShape 1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02" name="AutoShape 1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pic>
        <p:nvPicPr>
          <p:cNvPr id="272403" name="Picture 19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81213" y="1712913"/>
            <a:ext cx="1179512" cy="1168400"/>
          </a:xfrm>
          <a:prstGeom prst="rect">
            <a:avLst/>
          </a:prstGeom>
          <a:noFill/>
        </p:spPr>
      </p:pic>
      <p:sp>
        <p:nvSpPr>
          <p:cNvPr id="272404" name="Oval 20"/>
          <p:cNvSpPr>
            <a:spLocks noChangeArrowheads="1"/>
          </p:cNvSpPr>
          <p:nvPr/>
        </p:nvSpPr>
        <p:spPr bwMode="gray">
          <a:xfrm>
            <a:off x="2081213" y="1712913"/>
            <a:ext cx="1171575" cy="1171575"/>
          </a:xfrm>
          <a:prstGeom prst="ellipse">
            <a:avLst/>
          </a:prstGeom>
          <a:gradFill rotWithShape="1">
            <a:gsLst>
              <a:gs pos="0">
                <a:srgbClr val="D15305">
                  <a:gamma/>
                  <a:shade val="26275"/>
                  <a:invGamma/>
                  <a:alpha val="89999"/>
                </a:srgbClr>
              </a:gs>
              <a:gs pos="50000">
                <a:srgbClr val="D15305">
                  <a:alpha val="45000"/>
                </a:srgbClr>
              </a:gs>
              <a:gs pos="100000">
                <a:srgbClr val="D15305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2405" name="Freeform 21"/>
          <p:cNvSpPr>
            <a:spLocks/>
          </p:cNvSpPr>
          <p:nvPr/>
        </p:nvSpPr>
        <p:spPr bwMode="gray">
          <a:xfrm>
            <a:off x="2201863" y="1736725"/>
            <a:ext cx="920750" cy="4064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6600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2406" name="Rectangle 22"/>
          <p:cNvSpPr>
            <a:spLocks noChangeArrowheads="1"/>
          </p:cNvSpPr>
          <p:nvPr/>
        </p:nvSpPr>
        <p:spPr bwMode="auto">
          <a:xfrm>
            <a:off x="2099130" y="2071678"/>
            <a:ext cx="11079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裝置藝術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6072199" y="3500438"/>
            <a:ext cx="11079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高鐵配合</a:t>
            </a:r>
            <a:endParaRPr lang="en-US" altLang="zh-TW" b="1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短期接駁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72408" name="Text Box 24"/>
          <p:cNvSpPr txBox="1">
            <a:spLocks noChangeArrowheads="1"/>
          </p:cNvSpPr>
          <p:nvPr/>
        </p:nvSpPr>
        <p:spPr bwMode="auto">
          <a:xfrm>
            <a:off x="428597" y="2206625"/>
            <a:ext cx="16478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FontTx/>
              <a:buChar char="•"/>
            </a:pPr>
            <a:r>
              <a:rPr lang="zh-TW" altLang="en-US" sz="1200" b="1" dirty="0" smtClean="0">
                <a:solidFill>
                  <a:srgbClr val="1C1C1C"/>
                </a:solidFill>
                <a:ea typeface="新細明體" charset="-120"/>
              </a:rPr>
              <a:t>太子大道或高鐵</a:t>
            </a:r>
            <a:endParaRPr lang="en-US" altLang="zh-TW" sz="1200" b="1" dirty="0" smtClean="0">
              <a:solidFill>
                <a:srgbClr val="1C1C1C"/>
              </a:solidFill>
              <a:ea typeface="新細明體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1200" b="1" dirty="0">
                <a:solidFill>
                  <a:srgbClr val="1C1C1C"/>
                </a:solidFill>
                <a:ea typeface="新細明體" charset="-120"/>
              </a:rPr>
              <a:t> </a:t>
            </a:r>
            <a:r>
              <a:rPr lang="en-US" altLang="zh-TW" sz="1200" b="1" dirty="0" smtClean="0">
                <a:solidFill>
                  <a:srgbClr val="1C1C1C"/>
                </a:solidFill>
                <a:ea typeface="新細明體" charset="-120"/>
              </a:rPr>
              <a:t> </a:t>
            </a:r>
            <a:r>
              <a:rPr lang="zh-TW" altLang="en-US" sz="1200" b="1" dirty="0" smtClean="0">
                <a:solidFill>
                  <a:srgbClr val="1C1C1C"/>
                </a:solidFill>
                <a:ea typeface="新細明體" charset="-120"/>
              </a:rPr>
              <a:t>至故宮聯外道路</a:t>
            </a:r>
            <a:endParaRPr lang="en-US" altLang="zh-TW" sz="12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72409" name="Text Box 25"/>
          <p:cNvSpPr txBox="1">
            <a:spLocks noChangeArrowheads="1"/>
          </p:cNvSpPr>
          <p:nvPr/>
        </p:nvSpPr>
        <p:spPr bwMode="auto">
          <a:xfrm>
            <a:off x="7375525" y="3633788"/>
            <a:ext cx="1228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sz="1200" b="1" dirty="0" smtClean="0">
                <a:solidFill>
                  <a:srgbClr val="1C1C1C"/>
                </a:solidFill>
                <a:ea typeface="新細明體" charset="-120"/>
              </a:rPr>
              <a:t>低碳交通動線及交通工具</a:t>
            </a:r>
            <a:endParaRPr lang="en-US" altLang="zh-TW" sz="1200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72410" name="Group 26"/>
          <p:cNvGrpSpPr>
            <a:grpSpLocks/>
          </p:cNvGrpSpPr>
          <p:nvPr/>
        </p:nvGrpSpPr>
        <p:grpSpPr bwMode="auto">
          <a:xfrm>
            <a:off x="2835275" y="2435225"/>
            <a:ext cx="579438" cy="1350963"/>
            <a:chOff x="1821" y="1330"/>
            <a:chExt cx="365" cy="851"/>
          </a:xfrm>
        </p:grpSpPr>
        <p:sp>
          <p:nvSpPr>
            <p:cNvPr id="272411" name="Oval 27"/>
            <p:cNvSpPr>
              <a:spLocks noChangeArrowheads="1"/>
            </p:cNvSpPr>
            <p:nvPr/>
          </p:nvSpPr>
          <p:spPr bwMode="auto">
            <a:xfrm rot="-2509211">
              <a:off x="1821" y="1447"/>
              <a:ext cx="101" cy="30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660066">
                    <a:gamma/>
                    <a:tint val="40000"/>
                    <a:invGamma/>
                  </a:srgbClr>
                </a:gs>
                <a:gs pos="100000">
                  <a:srgbClr val="6600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2412" name="AutoShape 28"/>
            <p:cNvSpPr>
              <a:spLocks noChangeArrowheads="1"/>
            </p:cNvSpPr>
            <p:nvPr/>
          </p:nvSpPr>
          <p:spPr bwMode="gray">
            <a:xfrm rot="8122410">
              <a:off x="2131" y="1330"/>
              <a:ext cx="55" cy="851"/>
            </a:xfrm>
            <a:prstGeom prst="can">
              <a:avLst>
                <a:gd name="adj" fmla="val 4133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72413" name="Group 29"/>
          <p:cNvGrpSpPr>
            <a:grpSpLocks/>
          </p:cNvGrpSpPr>
          <p:nvPr/>
        </p:nvGrpSpPr>
        <p:grpSpPr bwMode="auto">
          <a:xfrm>
            <a:off x="4683125" y="3890963"/>
            <a:ext cx="1474788" cy="139700"/>
            <a:chOff x="3083" y="2333"/>
            <a:chExt cx="1098" cy="55"/>
          </a:xfrm>
        </p:grpSpPr>
        <p:sp>
          <p:nvSpPr>
            <p:cNvPr id="272414" name="Oval 30"/>
            <p:cNvSpPr>
              <a:spLocks noChangeArrowheads="1"/>
            </p:cNvSpPr>
            <p:nvPr/>
          </p:nvSpPr>
          <p:spPr bwMode="auto">
            <a:xfrm rot="5607574">
              <a:off x="4129" y="2337"/>
              <a:ext cx="55" cy="48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20000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2415" name="AutoShape 31"/>
            <p:cNvSpPr>
              <a:spLocks noChangeArrowheads="1"/>
            </p:cNvSpPr>
            <p:nvPr/>
          </p:nvSpPr>
          <p:spPr bwMode="gray">
            <a:xfrm rot="16242395" flipH="1">
              <a:off x="3606" y="1810"/>
              <a:ext cx="40" cy="1086"/>
            </a:xfrm>
            <a:prstGeom prst="can">
              <a:avLst>
                <a:gd name="adj" fmla="val 72526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72416" name="Picture 32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513138" y="3111500"/>
            <a:ext cx="1654175" cy="1641475"/>
          </a:xfrm>
          <a:prstGeom prst="rect">
            <a:avLst/>
          </a:prstGeom>
          <a:noFill/>
        </p:spPr>
      </p:pic>
      <p:sp>
        <p:nvSpPr>
          <p:cNvPr id="272417" name="Oval 33"/>
          <p:cNvSpPr>
            <a:spLocks noChangeArrowheads="1"/>
          </p:cNvSpPr>
          <p:nvPr/>
        </p:nvSpPr>
        <p:spPr bwMode="gray">
          <a:xfrm>
            <a:off x="3513138" y="3111500"/>
            <a:ext cx="1643062" cy="1644650"/>
          </a:xfrm>
          <a:prstGeom prst="ellipse">
            <a:avLst/>
          </a:prstGeom>
          <a:gradFill rotWithShape="1">
            <a:gsLst>
              <a:gs pos="0">
                <a:srgbClr val="FFFF00">
                  <a:alpha val="45000"/>
                </a:srgbClr>
              </a:gs>
              <a:gs pos="100000">
                <a:srgbClr val="FFFF00">
                  <a:gamma/>
                  <a:shade val="26275"/>
                  <a:invGamma/>
                  <a:alpha val="89999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2418" name="Freeform 34"/>
          <p:cNvSpPr>
            <a:spLocks/>
          </p:cNvSpPr>
          <p:nvPr/>
        </p:nvSpPr>
        <p:spPr bwMode="gray">
          <a:xfrm>
            <a:off x="3683000" y="3144838"/>
            <a:ext cx="1292225" cy="569912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72419" name="Group 35"/>
          <p:cNvGrpSpPr>
            <a:grpSpLocks/>
          </p:cNvGrpSpPr>
          <p:nvPr/>
        </p:nvGrpSpPr>
        <p:grpSpPr bwMode="auto">
          <a:xfrm rot="-1297425" flipH="1" flipV="1">
            <a:off x="3636963" y="4394200"/>
            <a:ext cx="1435100" cy="349250"/>
            <a:chOff x="2532" y="1051"/>
            <a:chExt cx="893" cy="246"/>
          </a:xfrm>
        </p:grpSpPr>
        <p:grpSp>
          <p:nvGrpSpPr>
            <p:cNvPr id="272420" name="Group 3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72421" name="AutoShape 3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22" name="AutoShape 3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23" name="AutoShape 3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24" name="AutoShape 4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72425" name="Group 4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72426" name="AutoShape 4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27" name="AutoShape 4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28" name="AutoShape 4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29" name="AutoShape 4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72430" name="Rectangle 46"/>
          <p:cNvSpPr>
            <a:spLocks noChangeArrowheads="1"/>
          </p:cNvSpPr>
          <p:nvPr/>
        </p:nvSpPr>
        <p:spPr bwMode="auto">
          <a:xfrm>
            <a:off x="3714747" y="3571876"/>
            <a:ext cx="12105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故宮南院</a:t>
            </a:r>
            <a:endParaRPr lang="en-US" altLang="zh-TW" sz="2000" b="1" dirty="0" smtClean="0">
              <a:solidFill>
                <a:srgbClr val="1C1C1C"/>
              </a:solidFill>
              <a:ea typeface="新細明體" charset="-120"/>
            </a:endParaRPr>
          </a:p>
          <a:p>
            <a:pPr algn="ctr" eaLnBrk="0" hangingPunct="0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交通網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72431" name="Group 47"/>
          <p:cNvGrpSpPr>
            <a:grpSpLocks/>
          </p:cNvGrpSpPr>
          <p:nvPr/>
        </p:nvGrpSpPr>
        <p:grpSpPr bwMode="auto">
          <a:xfrm>
            <a:off x="2544763" y="4210050"/>
            <a:ext cx="1458912" cy="576263"/>
            <a:chOff x="1651" y="2475"/>
            <a:chExt cx="919" cy="363"/>
          </a:xfrm>
        </p:grpSpPr>
        <p:sp>
          <p:nvSpPr>
            <p:cNvPr id="272432" name="Oval 48"/>
            <p:cNvSpPr>
              <a:spLocks noChangeArrowheads="1"/>
            </p:cNvSpPr>
            <p:nvPr/>
          </p:nvSpPr>
          <p:spPr bwMode="auto">
            <a:xfrm rot="3461289">
              <a:off x="2408" y="2500"/>
              <a:ext cx="110" cy="6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50000">
                  <a:srgbClr val="996600">
                    <a:gamma/>
                    <a:tint val="4000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2433" name="AutoShape 49"/>
            <p:cNvSpPr>
              <a:spLocks noChangeArrowheads="1"/>
            </p:cNvSpPr>
            <p:nvPr/>
          </p:nvSpPr>
          <p:spPr bwMode="gray">
            <a:xfrm rot="13955520" flipH="1">
              <a:off x="2077" y="2344"/>
              <a:ext cx="68" cy="919"/>
            </a:xfrm>
            <a:prstGeom prst="can">
              <a:avLst>
                <a:gd name="adj" fmla="val 3610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72434" name="Arc 50"/>
          <p:cNvSpPr>
            <a:spLocks/>
          </p:cNvSpPr>
          <p:nvPr/>
        </p:nvSpPr>
        <p:spPr bwMode="gray">
          <a:xfrm rot="5910476" flipH="1">
            <a:off x="1766094" y="4555332"/>
            <a:ext cx="1677987" cy="17081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182 w 43200"/>
              <a:gd name="T1" fmla="*/ 41886 h 42427"/>
              <a:gd name="T2" fmla="*/ 27326 w 43200"/>
              <a:gd name="T3" fmla="*/ 42427 h 42427"/>
              <a:gd name="T4" fmla="*/ 21600 w 43200"/>
              <a:gd name="T5" fmla="*/ 21600 h 4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427" fill="none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</a:path>
              <a:path w="43200" h="42427" stroke="0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2435" name="Text Box 51"/>
          <p:cNvSpPr txBox="1">
            <a:spLocks noChangeArrowheads="1"/>
          </p:cNvSpPr>
          <p:nvPr/>
        </p:nvSpPr>
        <p:spPr bwMode="auto">
          <a:xfrm>
            <a:off x="693738" y="5130800"/>
            <a:ext cx="1228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  <a:buFontTx/>
              <a:buChar char="•"/>
            </a:pPr>
            <a:r>
              <a:rPr lang="zh-TW" altLang="en-US" sz="1200" b="1" dirty="0" smtClean="0">
                <a:solidFill>
                  <a:srgbClr val="1C1C1C"/>
                </a:solidFill>
                <a:ea typeface="新細明體" charset="-120"/>
              </a:rPr>
              <a:t>路網資訊</a:t>
            </a:r>
            <a:r>
              <a:rPr lang="en-US" altLang="zh-TW" sz="1200" b="1" dirty="0" smtClean="0">
                <a:solidFill>
                  <a:srgbClr val="1C1C1C"/>
                </a:solidFill>
                <a:ea typeface="新細明體" charset="-120"/>
              </a:rPr>
              <a:t>APP</a:t>
            </a:r>
            <a:endParaRPr lang="en-US" altLang="zh-TW" sz="1200" b="1" dirty="0">
              <a:solidFill>
                <a:srgbClr val="1C1C1C"/>
              </a:solidFill>
              <a:ea typeface="新細明體" charset="-120"/>
            </a:endParaRPr>
          </a:p>
        </p:txBody>
      </p:sp>
      <p:pic>
        <p:nvPicPr>
          <p:cNvPr id="272436" name="Picture 52" descr="circuler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884363" y="4711700"/>
            <a:ext cx="1431925" cy="1419225"/>
          </a:xfrm>
          <a:prstGeom prst="rect">
            <a:avLst/>
          </a:prstGeom>
          <a:noFill/>
        </p:spPr>
      </p:pic>
      <p:sp>
        <p:nvSpPr>
          <p:cNvPr id="272437" name="Oval 53"/>
          <p:cNvSpPr>
            <a:spLocks noChangeArrowheads="1"/>
          </p:cNvSpPr>
          <p:nvPr/>
        </p:nvSpPr>
        <p:spPr bwMode="gray">
          <a:xfrm>
            <a:off x="1884363" y="4711700"/>
            <a:ext cx="1422400" cy="1422400"/>
          </a:xfrm>
          <a:prstGeom prst="ellipse">
            <a:avLst/>
          </a:prstGeom>
          <a:gradFill rotWithShape="1">
            <a:gsLst>
              <a:gs pos="0">
                <a:srgbClr val="CC66FF">
                  <a:gamma/>
                  <a:shade val="26275"/>
                  <a:invGamma/>
                  <a:alpha val="89999"/>
                </a:srgbClr>
              </a:gs>
              <a:gs pos="50000">
                <a:srgbClr val="CC66FF">
                  <a:alpha val="45000"/>
                </a:srgbClr>
              </a:gs>
              <a:gs pos="100000">
                <a:srgbClr val="CC66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2438" name="Freeform 54"/>
          <p:cNvSpPr>
            <a:spLocks/>
          </p:cNvSpPr>
          <p:nvPr/>
        </p:nvSpPr>
        <p:spPr bwMode="gray">
          <a:xfrm>
            <a:off x="2032000" y="4740275"/>
            <a:ext cx="1117600" cy="493713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2C2F0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72439" name="Group 55"/>
          <p:cNvGrpSpPr>
            <a:grpSpLocks/>
          </p:cNvGrpSpPr>
          <p:nvPr/>
        </p:nvGrpSpPr>
        <p:grpSpPr bwMode="auto">
          <a:xfrm rot="-1297425" flipH="1" flipV="1">
            <a:off x="1992313" y="5821363"/>
            <a:ext cx="1241425" cy="301625"/>
            <a:chOff x="2532" y="1051"/>
            <a:chExt cx="893" cy="246"/>
          </a:xfrm>
        </p:grpSpPr>
        <p:grpSp>
          <p:nvGrpSpPr>
            <p:cNvPr id="272440" name="Group 5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72441" name="AutoShape 5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42" name="AutoShape 5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43" name="AutoShape 5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44" name="AutoShape 6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72445" name="Group 6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72446" name="AutoShape 6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47" name="AutoShape 6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48" name="AutoShape 6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49" name="AutoShape 6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72450" name="Rectangle 66"/>
          <p:cNvSpPr>
            <a:spLocks noChangeArrowheads="1"/>
          </p:cNvSpPr>
          <p:nvPr/>
        </p:nvSpPr>
        <p:spPr bwMode="auto">
          <a:xfrm>
            <a:off x="2036119" y="5246688"/>
            <a:ext cx="11079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b="1" dirty="0" smtClean="0">
                <a:solidFill>
                  <a:srgbClr val="1C1C1C"/>
                </a:solidFill>
                <a:ea typeface="新細明體" charset="-120"/>
              </a:rPr>
              <a:t>路網資訊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grpSp>
        <p:nvGrpSpPr>
          <p:cNvPr id="272451" name="Group 67"/>
          <p:cNvGrpSpPr>
            <a:grpSpLocks/>
          </p:cNvGrpSpPr>
          <p:nvPr/>
        </p:nvGrpSpPr>
        <p:grpSpPr bwMode="auto">
          <a:xfrm rot="-1297425" flipH="1" flipV="1">
            <a:off x="2170113" y="2627313"/>
            <a:ext cx="1022350" cy="247650"/>
            <a:chOff x="2532" y="1051"/>
            <a:chExt cx="893" cy="246"/>
          </a:xfrm>
        </p:grpSpPr>
        <p:grpSp>
          <p:nvGrpSpPr>
            <p:cNvPr id="272452" name="Group 6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72453" name="AutoShape 6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54" name="AutoShape 7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55" name="AutoShape 7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56" name="AutoShape 7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72457" name="Group 7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72458" name="AutoShape 7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59" name="AutoShape 7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60" name="AutoShape 7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2461" name="AutoShape 7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9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17/30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28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3.5    </a:t>
            </a:r>
            <a:r>
              <a:rPr lang="zh-TW" altLang="en-US" sz="2400" dirty="0" smtClean="0">
                <a:ea typeface="新細明體" charset="-120"/>
              </a:rPr>
              <a:t>衛生的課題與對策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7875" name="Oval 3"/>
          <p:cNvSpPr>
            <a:spLocks noChangeArrowheads="1"/>
          </p:cNvSpPr>
          <p:nvPr/>
        </p:nvSpPr>
        <p:spPr bwMode="gray">
          <a:xfrm>
            <a:off x="4500562" y="1357298"/>
            <a:ext cx="2641600" cy="264477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7876" name="Oval 4"/>
          <p:cNvSpPr>
            <a:spLocks noChangeArrowheads="1"/>
          </p:cNvSpPr>
          <p:nvPr/>
        </p:nvSpPr>
        <p:spPr bwMode="gray">
          <a:xfrm>
            <a:off x="5357818" y="3071810"/>
            <a:ext cx="2643187" cy="2643188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gray">
          <a:xfrm>
            <a:off x="3357554" y="2857496"/>
            <a:ext cx="2644775" cy="264318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428596" y="1643050"/>
            <a:ext cx="24002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‧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透過衛生稽查機制及未來的食安大樓的完成，為民眾旅遊安全把關，特別是傳染源的根絕、飲食的安全、環境的衛生等。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pPr algn="just" eaLnBrk="0" hangingPunct="0"/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‧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讓來嘉旅遊有如家的安全、舒適與健康。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black">
          <a:xfrm>
            <a:off x="4857752" y="2143116"/>
            <a:ext cx="18240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400" dirty="0" smtClean="0">
                <a:solidFill>
                  <a:srgbClr val="1C1C1C"/>
                </a:solidFill>
                <a:ea typeface="新細明體" charset="-120"/>
              </a:rPr>
              <a:t>安全性</a:t>
            </a:r>
            <a:endParaRPr lang="en-US" altLang="zh-TW" sz="2400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black">
          <a:xfrm>
            <a:off x="3643306" y="4071942"/>
            <a:ext cx="18240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400" dirty="0" smtClean="0">
                <a:solidFill>
                  <a:srgbClr val="1C1C1C"/>
                </a:solidFill>
                <a:ea typeface="新細明體" charset="-120"/>
              </a:rPr>
              <a:t>舒適性</a:t>
            </a:r>
            <a:endParaRPr lang="en-US" altLang="zh-TW" sz="2400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black">
          <a:xfrm>
            <a:off x="6286512" y="4143380"/>
            <a:ext cx="18240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400" dirty="0" smtClean="0">
                <a:solidFill>
                  <a:srgbClr val="1C1C1C"/>
                </a:solidFill>
                <a:ea typeface="新細明體" charset="-120"/>
              </a:rPr>
              <a:t>健康性</a:t>
            </a:r>
            <a:endParaRPr lang="en-US" altLang="zh-TW" sz="2400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18/30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58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4    </a:t>
            </a:r>
            <a:r>
              <a:rPr lang="zh-TW" altLang="en-US" sz="3600" dirty="0" smtClean="0">
                <a:ea typeface="新細明體" charset="-120"/>
              </a:rPr>
              <a:t>結  語</a:t>
            </a:r>
            <a:endParaRPr lang="en-US" altLang="zh-TW" sz="3600" dirty="0">
              <a:ea typeface="新細明體" charset="-120"/>
            </a:endParaRPr>
          </a:p>
        </p:txBody>
      </p:sp>
      <p:grpSp>
        <p:nvGrpSpPr>
          <p:cNvPr id="270339" name="Group 3"/>
          <p:cNvGrpSpPr>
            <a:grpSpLocks/>
          </p:cNvGrpSpPr>
          <p:nvPr/>
        </p:nvGrpSpPr>
        <p:grpSpPr bwMode="auto">
          <a:xfrm>
            <a:off x="2408238" y="1854200"/>
            <a:ext cx="4284662" cy="3519016"/>
            <a:chOff x="864" y="1310"/>
            <a:chExt cx="3987" cy="2338"/>
          </a:xfrm>
        </p:grpSpPr>
        <p:sp>
          <p:nvSpPr>
            <p:cNvPr id="270340" name="Oval 4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270341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2" name="Oval 6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3" name="Arc 7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4" name="Arc 8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5" name="Arc 9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6" name="Arc 10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7" name="Freeform 11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70348" name="Arc 12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49" name="Freeform 13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70350" name="Oval 14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51" name="Text Box 15"/>
            <p:cNvSpPr txBox="1">
              <a:spLocks noChangeArrowheads="1"/>
            </p:cNvSpPr>
            <p:nvPr/>
          </p:nvSpPr>
          <p:spPr bwMode="gray">
            <a:xfrm>
              <a:off x="1227" y="2304"/>
              <a:ext cx="6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1400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產   業</a:t>
              </a:r>
              <a:endParaRPr lang="en-US" altLang="zh-TW" sz="1400" dirty="0">
                <a:solidFill>
                  <a:srgbClr val="FFFFFF"/>
                </a:solidFill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0352" name="Text Box 16"/>
            <p:cNvSpPr txBox="1">
              <a:spLocks noChangeArrowheads="1"/>
            </p:cNvSpPr>
            <p:nvPr/>
          </p:nvSpPr>
          <p:spPr bwMode="gray">
            <a:xfrm>
              <a:off x="2428" y="1539"/>
              <a:ext cx="6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1400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文   化</a:t>
              </a:r>
              <a:endParaRPr lang="en-US" altLang="zh-TW" sz="1400" dirty="0">
                <a:solidFill>
                  <a:srgbClr val="FFFFFF"/>
                </a:solidFill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0353" name="Text Box 17"/>
            <p:cNvSpPr txBox="1">
              <a:spLocks noChangeArrowheads="1"/>
            </p:cNvSpPr>
            <p:nvPr/>
          </p:nvSpPr>
          <p:spPr bwMode="gray">
            <a:xfrm>
              <a:off x="3550" y="1730"/>
              <a:ext cx="73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1400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觀    光</a:t>
              </a:r>
              <a:endParaRPr lang="en-US" altLang="zh-TW" sz="1400" dirty="0">
                <a:solidFill>
                  <a:srgbClr val="FFFFFF"/>
                </a:solidFill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0354" name="Text Box 18"/>
            <p:cNvSpPr txBox="1">
              <a:spLocks noChangeArrowheads="1"/>
            </p:cNvSpPr>
            <p:nvPr/>
          </p:nvSpPr>
          <p:spPr bwMode="gray">
            <a:xfrm>
              <a:off x="3417" y="2498"/>
              <a:ext cx="62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1400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交  通</a:t>
              </a:r>
              <a:endParaRPr lang="en-US" altLang="zh-TW" sz="1400" dirty="0">
                <a:solidFill>
                  <a:srgbClr val="FFFFFF"/>
                </a:solidFill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0355" name="Text Box 19"/>
            <p:cNvSpPr txBox="1">
              <a:spLocks noChangeArrowheads="1"/>
            </p:cNvSpPr>
            <p:nvPr/>
          </p:nvSpPr>
          <p:spPr bwMode="gray">
            <a:xfrm>
              <a:off x="1966" y="2930"/>
              <a:ext cx="73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1400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安    全</a:t>
              </a:r>
              <a:endParaRPr lang="en-US" altLang="zh-TW" sz="1400" dirty="0">
                <a:solidFill>
                  <a:srgbClr val="FFFFFF"/>
                </a:solidFill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0356" name="Freeform 20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0357" name="Oval 21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70358" name="Text Box 22"/>
          <p:cNvSpPr txBox="1">
            <a:spLocks noChangeArrowheads="1"/>
          </p:cNvSpPr>
          <p:nvPr/>
        </p:nvSpPr>
        <p:spPr bwMode="auto">
          <a:xfrm>
            <a:off x="5889421" y="1723565"/>
            <a:ext cx="17843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新細明體" charset="-120"/>
              </a:rPr>
              <a:t>整合觀光資源，推動在地輕旅遊</a:t>
            </a:r>
            <a:endParaRPr lang="en-US" altLang="zh-TW" sz="1400" dirty="0">
              <a:solidFill>
                <a:schemeClr val="tx2">
                  <a:lumMod val="75000"/>
                </a:schemeClr>
              </a:solidFill>
              <a:ea typeface="新細明體" charset="-120"/>
            </a:endParaRPr>
          </a:p>
        </p:txBody>
      </p:sp>
      <p:cxnSp>
        <p:nvCxnSpPr>
          <p:cNvPr id="270359" name="AutoShape 23"/>
          <p:cNvCxnSpPr>
            <a:cxnSpLocks noChangeShapeType="1"/>
          </p:cNvCxnSpPr>
          <p:nvPr/>
        </p:nvCxnSpPr>
        <p:spPr bwMode="auto">
          <a:xfrm rot="10800000" flipV="1">
            <a:off x="5778125" y="1963331"/>
            <a:ext cx="192088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907104" y="2527704"/>
            <a:ext cx="17467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新細明體" charset="-120"/>
              </a:rPr>
              <a:t>創新在地產業，促進產業升級</a:t>
            </a:r>
            <a:endParaRPr lang="en-US" altLang="zh-TW" sz="1400" dirty="0">
              <a:solidFill>
                <a:schemeClr val="tx2">
                  <a:lumMod val="75000"/>
                </a:schemeClr>
              </a:solidFill>
              <a:ea typeface="新細明體" charset="-120"/>
            </a:endParaRPr>
          </a:p>
        </p:txBody>
      </p:sp>
      <p:cxnSp>
        <p:nvCxnSpPr>
          <p:cNvPr id="270361" name="AutoShape 25"/>
          <p:cNvCxnSpPr>
            <a:cxnSpLocks noChangeShapeType="1"/>
          </p:cNvCxnSpPr>
          <p:nvPr/>
        </p:nvCxnSpPr>
        <p:spPr bwMode="auto">
          <a:xfrm>
            <a:off x="2667145" y="2755649"/>
            <a:ext cx="179387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270362" name="Text Box 26"/>
          <p:cNvSpPr txBox="1">
            <a:spLocks noChangeArrowheads="1"/>
          </p:cNvSpPr>
          <p:nvPr/>
        </p:nvSpPr>
        <p:spPr bwMode="auto">
          <a:xfrm>
            <a:off x="2126166" y="1639420"/>
            <a:ext cx="204395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新細明體" charset="-120"/>
              </a:rPr>
              <a:t>運用在地資源，建構本縣時色文化</a:t>
            </a:r>
            <a:endParaRPr lang="en-US" altLang="zh-TW" sz="1400" dirty="0">
              <a:solidFill>
                <a:schemeClr val="tx2">
                  <a:lumMod val="75000"/>
                </a:schemeClr>
              </a:solidFill>
              <a:ea typeface="新細明體" charset="-120"/>
            </a:endParaRPr>
          </a:p>
        </p:txBody>
      </p:sp>
      <p:cxnSp>
        <p:nvCxnSpPr>
          <p:cNvPr id="270363" name="AutoShape 27"/>
          <p:cNvCxnSpPr>
            <a:cxnSpLocks noChangeShapeType="1"/>
          </p:cNvCxnSpPr>
          <p:nvPr/>
        </p:nvCxnSpPr>
        <p:spPr bwMode="auto">
          <a:xfrm>
            <a:off x="4063485" y="1782995"/>
            <a:ext cx="177800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270364" name="Text Box 28"/>
          <p:cNvSpPr txBox="1">
            <a:spLocks noChangeArrowheads="1"/>
          </p:cNvSpPr>
          <p:nvPr/>
        </p:nvSpPr>
        <p:spPr bwMode="auto">
          <a:xfrm>
            <a:off x="6361044" y="4132538"/>
            <a:ext cx="19605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TW" altLang="en-US" sz="14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建構便捷路網，延時旅遊商機無限</a:t>
            </a:r>
            <a:endParaRPr lang="en-US" altLang="zh-TW" sz="14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cxnSp>
        <p:nvCxnSpPr>
          <p:cNvPr id="270365" name="AutoShape 29"/>
          <p:cNvCxnSpPr>
            <a:cxnSpLocks noChangeShapeType="1"/>
          </p:cNvCxnSpPr>
          <p:nvPr/>
        </p:nvCxnSpPr>
        <p:spPr bwMode="auto">
          <a:xfrm rot="10800000">
            <a:off x="5851256" y="3916871"/>
            <a:ext cx="492125" cy="471488"/>
          </a:xfrm>
          <a:prstGeom prst="bentConnector3">
            <a:avLst>
              <a:gd name="adj1" fmla="val 51259"/>
            </a:avLst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270366" name="Text Box 30"/>
          <p:cNvSpPr txBox="1">
            <a:spLocks noChangeArrowheads="1"/>
          </p:cNvSpPr>
          <p:nvPr/>
        </p:nvSpPr>
        <p:spPr bwMode="auto">
          <a:xfrm>
            <a:off x="547446" y="4887514"/>
            <a:ext cx="29405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TW" altLang="en-US" sz="140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落實安全衛生管理，確保旅遊平安</a:t>
            </a:r>
            <a:endParaRPr lang="en-US" altLang="zh-TW" sz="14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cxnSp>
        <p:nvCxnSpPr>
          <p:cNvPr id="270367" name="AutoShape 31"/>
          <p:cNvCxnSpPr>
            <a:cxnSpLocks noChangeShapeType="1"/>
          </p:cNvCxnSpPr>
          <p:nvPr/>
        </p:nvCxnSpPr>
        <p:spPr bwMode="auto">
          <a:xfrm flipV="1">
            <a:off x="3364622" y="4641649"/>
            <a:ext cx="342900" cy="406299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19/30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70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目       錄</a:t>
            </a:r>
            <a:endParaRPr lang="en-US" altLang="zh-TW" dirty="0">
              <a:solidFill>
                <a:schemeClr val="accent1"/>
              </a:solidFill>
              <a:ea typeface="新細明體" charset="-12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zh-TW" altLang="zh-TW"/>
          </a:p>
        </p:txBody>
      </p:sp>
      <p:sp>
        <p:nvSpPr>
          <p:cNvPr id="192554" name="AutoShape 42"/>
          <p:cNvSpPr>
            <a:spLocks noChangeArrowheads="1"/>
          </p:cNvSpPr>
          <p:nvPr/>
        </p:nvSpPr>
        <p:spPr bwMode="auto">
          <a:xfrm>
            <a:off x="914400" y="2133600"/>
            <a:ext cx="7239000" cy="3962400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2555" name="AutoShape 43"/>
          <p:cNvSpPr>
            <a:spLocks noChangeArrowheads="1"/>
          </p:cNvSpPr>
          <p:nvPr/>
        </p:nvSpPr>
        <p:spPr bwMode="gray">
          <a:xfrm>
            <a:off x="1981200" y="2819400"/>
            <a:ext cx="5105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0784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buFont typeface="Wingdings" pitchFamily="2" charset="2"/>
              <a:buNone/>
            </a:pPr>
            <a:r>
              <a:rPr lang="en-US" altLang="zh-TW" sz="1600" dirty="0" smtClean="0">
                <a:solidFill>
                  <a:srgbClr val="FFFFFF"/>
                </a:solidFill>
                <a:ea typeface="新細明體" charset="-120"/>
              </a:rPr>
              <a:t>                                 </a:t>
            </a:r>
            <a:r>
              <a:rPr lang="zh-TW" altLang="en-US" sz="1600" dirty="0" smtClean="0">
                <a:solidFill>
                  <a:srgbClr val="FFFFFF"/>
                </a:solidFill>
                <a:ea typeface="新細明體" charset="-120"/>
              </a:rPr>
              <a:t>壹   </a:t>
            </a:r>
            <a:r>
              <a:rPr lang="zh-TW" altLang="en-US" sz="1600" dirty="0" smtClean="0">
                <a:ea typeface="新細明體" charset="-120"/>
              </a:rPr>
              <a:t>前言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192556" name="AutoShape 44"/>
          <p:cNvSpPr>
            <a:spLocks noChangeArrowheads="1"/>
          </p:cNvSpPr>
          <p:nvPr/>
        </p:nvSpPr>
        <p:spPr bwMode="gray">
          <a:xfrm>
            <a:off x="1981200" y="3352800"/>
            <a:ext cx="5105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 </a:t>
            </a:r>
            <a:r>
              <a:rPr lang="zh-TW" altLang="en-US" sz="1600" b="1" dirty="0" smtClean="0">
                <a:solidFill>
                  <a:srgbClr val="FFFFFF"/>
                </a:solidFill>
                <a:ea typeface="新細明體" charset="-120"/>
              </a:rPr>
              <a:t>貳   </a:t>
            </a:r>
            <a:r>
              <a:rPr lang="zh-TW" altLang="en-US" sz="1600" b="1" dirty="0" smtClean="0">
                <a:ea typeface="新細明體" charset="-120"/>
              </a:rPr>
              <a:t>現況分析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192557" name="AutoShape 45"/>
          <p:cNvSpPr>
            <a:spLocks noChangeArrowheads="1"/>
          </p:cNvSpPr>
          <p:nvPr/>
        </p:nvSpPr>
        <p:spPr bwMode="gray">
          <a:xfrm>
            <a:off x="1981200" y="3886200"/>
            <a:ext cx="5105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0784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 </a:t>
            </a:r>
            <a:r>
              <a:rPr lang="en-US" altLang="zh-TW" sz="1600" b="1" dirty="0" smtClean="0">
                <a:solidFill>
                  <a:srgbClr val="FFFFFF"/>
                </a:solidFill>
                <a:ea typeface="新細明體" charset="-120"/>
              </a:rPr>
              <a:t>                                </a:t>
            </a:r>
            <a:r>
              <a:rPr lang="zh-TW" altLang="en-US" sz="1600" b="1" dirty="0" smtClean="0">
                <a:solidFill>
                  <a:srgbClr val="FFFFFF"/>
                </a:solidFill>
                <a:ea typeface="新細明體" charset="-120"/>
              </a:rPr>
              <a:t>參    </a:t>
            </a:r>
            <a:r>
              <a:rPr lang="zh-TW" altLang="en-US" sz="1600" b="1" dirty="0" smtClean="0">
                <a:ea typeface="新細明體" charset="-120"/>
              </a:rPr>
              <a:t>課題與對策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192558" name="AutoShape 46"/>
          <p:cNvSpPr>
            <a:spLocks noChangeArrowheads="1"/>
          </p:cNvSpPr>
          <p:nvPr/>
        </p:nvSpPr>
        <p:spPr bwMode="gray">
          <a:xfrm>
            <a:off x="1981200" y="4419600"/>
            <a:ext cx="5105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 </a:t>
            </a:r>
            <a:r>
              <a:rPr lang="en-US" altLang="zh-TW" sz="1600" b="1" dirty="0" smtClean="0">
                <a:solidFill>
                  <a:srgbClr val="FFFFFF"/>
                </a:solidFill>
                <a:ea typeface="新細明體" charset="-120"/>
              </a:rPr>
              <a:t>                                </a:t>
            </a:r>
            <a:r>
              <a:rPr lang="zh-TW" altLang="en-US" sz="1600" b="1" dirty="0" smtClean="0">
                <a:solidFill>
                  <a:srgbClr val="FFFFFF"/>
                </a:solidFill>
                <a:ea typeface="新細明體" charset="-120"/>
              </a:rPr>
              <a:t>肆    </a:t>
            </a:r>
            <a:r>
              <a:rPr lang="zh-TW" altLang="en-US" sz="1600" b="1" dirty="0" smtClean="0">
                <a:ea typeface="新細明體" charset="-120"/>
              </a:rPr>
              <a:t>結語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192560" name="AutoShape 48"/>
          <p:cNvSpPr>
            <a:spLocks noChangeArrowheads="1"/>
          </p:cNvSpPr>
          <p:nvPr/>
        </p:nvSpPr>
        <p:spPr bwMode="auto">
          <a:xfrm>
            <a:off x="1219200" y="1717675"/>
            <a:ext cx="6553200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600" dirty="0" smtClean="0">
                <a:solidFill>
                  <a:schemeClr val="accent2"/>
                </a:solidFill>
                <a:ea typeface="新細明體" charset="-120"/>
              </a:rPr>
              <a:t>再創嘉義風華</a:t>
            </a:r>
            <a:r>
              <a:rPr lang="en-US" altLang="zh-TW" sz="1600" dirty="0" smtClean="0">
                <a:solidFill>
                  <a:schemeClr val="accent2"/>
                </a:solidFill>
                <a:ea typeface="新細明體" charset="-120"/>
              </a:rPr>
              <a:t>-</a:t>
            </a:r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</a:rPr>
              <a:t>羅浮宮朗斯分館到故宮南院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02/30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057400"/>
            <a:ext cx="4419600" cy="381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zh-TW" dirty="0">
                <a:solidFill>
                  <a:schemeClr val="bg1"/>
                </a:solidFill>
                <a:ea typeface="新細明體" charset="-120"/>
              </a:rPr>
              <a:t>www.themegallery.com</a:t>
            </a:r>
          </a:p>
        </p:txBody>
      </p:sp>
      <p:sp>
        <p:nvSpPr>
          <p:cNvPr id="168963" name="WordArt 3"/>
          <p:cNvSpPr>
            <a:spLocks noChangeArrowheads="1" noChangeShapeType="1" noTextEdit="1"/>
          </p:cNvSpPr>
          <p:nvPr/>
        </p:nvSpPr>
        <p:spPr bwMode="gray">
          <a:xfrm>
            <a:off x="1981200" y="1219200"/>
            <a:ext cx="48768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>
                        <a:gamma/>
                        <a:shade val="6980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>
                      <a:gamma/>
                      <a:shade val="69804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壹  前言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77988"/>
            <a:ext cx="7899400" cy="3167062"/>
          </a:xfrm>
        </p:spPr>
        <p:txBody>
          <a:bodyPr/>
          <a:lstStyle/>
          <a:p>
            <a:r>
              <a:rPr lang="zh-TW" altLang="en-US" b="0" dirty="0" smtClean="0">
                <a:solidFill>
                  <a:srgbClr val="000000"/>
                </a:solidFill>
                <a:ea typeface="新細明體" charset="-120"/>
              </a:rPr>
              <a:t>羅浮宮朗斯分館</a:t>
            </a:r>
            <a:r>
              <a:rPr lang="zh-TW" altLang="en-US" b="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失業率高於全國</a:t>
            </a:r>
            <a:endParaRPr lang="en-US" altLang="zh-TW" b="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r>
              <a:rPr lang="zh-TW" altLang="en-US" b="0" dirty="0" smtClean="0">
                <a:solidFill>
                  <a:srgbClr val="000000"/>
                </a:solidFill>
                <a:ea typeface="新細明體" charset="-120"/>
              </a:rPr>
              <a:t>羅浮宮朗斯分館</a:t>
            </a:r>
            <a:r>
              <a:rPr lang="zh-TW" altLang="en-US" b="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產業轉型</a:t>
            </a:r>
            <a:endParaRPr lang="en-US" altLang="zh-TW" b="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r>
              <a:rPr lang="zh-TW" altLang="en-US" b="0" dirty="0" smtClean="0">
                <a:solidFill>
                  <a:srgbClr val="000000"/>
                </a:solidFill>
                <a:ea typeface="新細明體" charset="-120"/>
              </a:rPr>
              <a:t>故宮南院</a:t>
            </a:r>
            <a:r>
              <a:rPr lang="zh-TW" altLang="en-US" b="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南北文化發展平衡</a:t>
            </a:r>
            <a:endParaRPr lang="en-US" altLang="zh-TW" b="0" dirty="0" smtClean="0">
              <a:solidFill>
                <a:srgbClr val="000000"/>
              </a:solidFill>
              <a:ea typeface="新細明體" charset="-120"/>
            </a:endParaRPr>
          </a:p>
          <a:p>
            <a:r>
              <a:rPr lang="zh-TW" altLang="en-US" b="0" dirty="0" smtClean="0">
                <a:solidFill>
                  <a:srgbClr val="000000"/>
                </a:solidFill>
                <a:ea typeface="新細明體" charset="-120"/>
              </a:rPr>
              <a:t>故宮南院蛋黃區</a:t>
            </a:r>
            <a:r>
              <a:rPr lang="zh-TW" altLang="en-US" b="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產業轉型</a:t>
            </a:r>
            <a:endParaRPr lang="en-US" altLang="zh-TW" b="0" dirty="0" smtClean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  <a:p>
            <a:r>
              <a:rPr lang="zh-TW" altLang="en-US" b="0" dirty="0" smtClean="0">
                <a:solidFill>
                  <a:srgbClr val="000000"/>
                </a:solidFill>
                <a:ea typeface="新細明體" charset="-120"/>
              </a:rPr>
              <a:t>朗斯分館</a:t>
            </a:r>
            <a:r>
              <a:rPr lang="en-US" altLang="zh-TW" b="0" dirty="0" smtClean="0">
                <a:solidFill>
                  <a:srgbClr val="000000"/>
                </a:solidFill>
                <a:ea typeface="新細明體" charset="-120"/>
              </a:rPr>
              <a:t>VS</a:t>
            </a:r>
            <a:r>
              <a:rPr lang="zh-TW" altLang="en-US" b="0" dirty="0" smtClean="0">
                <a:solidFill>
                  <a:srgbClr val="000000"/>
                </a:solidFill>
                <a:ea typeface="新細明體" charset="-120"/>
              </a:rPr>
              <a:t>故宮南院</a:t>
            </a:r>
            <a:r>
              <a:rPr lang="zh-TW" altLang="en-US" b="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同為文化觀光產業</a:t>
            </a:r>
            <a:r>
              <a:rPr lang="en-US" altLang="zh-TW" b="0" dirty="0" smtClean="0">
                <a:ea typeface="新細明體" charset="-120"/>
              </a:rPr>
              <a:t> </a:t>
            </a:r>
          </a:p>
          <a:p>
            <a:endParaRPr lang="en-US" altLang="zh-TW" sz="2400" b="0" dirty="0" smtClean="0">
              <a:ea typeface="新細明體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03/30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貳  現況分析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77988"/>
            <a:ext cx="7899400" cy="3167062"/>
          </a:xfrm>
        </p:spPr>
        <p:txBody>
          <a:bodyPr/>
          <a:lstStyle/>
          <a:p>
            <a:r>
              <a:rPr lang="zh-TW" altLang="en-US" sz="2400" b="0" dirty="0" smtClean="0">
                <a:ea typeface="新細明體" charset="-120"/>
              </a:rPr>
              <a:t>故宮南院入館以達</a:t>
            </a:r>
            <a:r>
              <a:rPr lang="en-US" altLang="zh-TW" sz="2400" b="0" dirty="0" smtClean="0">
                <a:ea typeface="新細明體" charset="-120"/>
              </a:rPr>
              <a:t>42</a:t>
            </a:r>
            <a:r>
              <a:rPr lang="zh-TW" altLang="en-US" sz="2400" b="0" dirty="0" smtClean="0">
                <a:ea typeface="新細明體" charset="-120"/>
              </a:rPr>
              <a:t>萬人次，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今年預估可創造</a:t>
            </a:r>
            <a:r>
              <a:rPr lang="en-US" altLang="zh-TW" sz="2400" b="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100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萬觀光人潮</a:t>
            </a:r>
            <a:r>
              <a:rPr lang="zh-TW" altLang="en-US" sz="2400" b="0" dirty="0" smtClean="0">
                <a:ea typeface="新細明體" charset="-120"/>
              </a:rPr>
              <a:t>。</a:t>
            </a:r>
            <a:endParaRPr lang="en-US" altLang="zh-TW" sz="2400" b="0" dirty="0" smtClean="0">
              <a:ea typeface="新細明體" charset="-120"/>
            </a:endParaRPr>
          </a:p>
          <a:p>
            <a:r>
              <a:rPr lang="zh-TW" altLang="en-US" sz="2400" b="0" dirty="0" smtClean="0">
                <a:ea typeface="新細明體" charset="-120"/>
              </a:rPr>
              <a:t>故宮蛋黃區需有完善的觀光服務設施如</a:t>
            </a:r>
            <a:r>
              <a:rPr lang="zh-TW" altLang="en-US" sz="2400" b="0" dirty="0" smtClean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交通、餐飲、住宿、資訊、購物及增加旅遊據點。</a:t>
            </a:r>
            <a:endParaRPr lang="en-US" altLang="zh-TW" sz="2400" b="0" dirty="0" smtClean="0">
              <a:ea typeface="新細明體" charset="-120"/>
            </a:endParaRPr>
          </a:p>
          <a:p>
            <a:r>
              <a:rPr lang="zh-TW" altLang="en-US" sz="2400" b="0" dirty="0" smtClean="0">
                <a:ea typeface="新細明體" charset="-120"/>
              </a:rPr>
              <a:t>嘉義縣「窮鄉僻壤」、 「文化沙漠」既定形象，本組分別從</a:t>
            </a:r>
            <a:r>
              <a:rPr lang="zh-TW" altLang="en-US" sz="2400" b="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產業、文化、觀光、交通 及衛生</a:t>
            </a:r>
            <a:r>
              <a:rPr lang="zh-TW" altLang="en-US" sz="2400" b="0" dirty="0" smtClean="0">
                <a:ea typeface="新細明體" charset="-120"/>
              </a:rPr>
              <a:t>提出所觀察的問題，並提出具體改善方案。</a:t>
            </a:r>
            <a:endParaRPr lang="en-US" altLang="zh-TW" sz="2400" b="0" dirty="0" smtClean="0">
              <a:solidFill>
                <a:schemeClr val="accent5">
                  <a:lumMod val="50000"/>
                </a:schemeClr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04/30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參   課題與對策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95587" name="AutoShape 3"/>
          <p:cNvSpPr>
            <a:spLocks noChangeArrowheads="1"/>
          </p:cNvSpPr>
          <p:nvPr/>
        </p:nvSpPr>
        <p:spPr bwMode="gray">
          <a:xfrm>
            <a:off x="914400" y="2633663"/>
            <a:ext cx="6750050" cy="3386137"/>
          </a:xfrm>
          <a:prstGeom prst="roundRect">
            <a:avLst>
              <a:gd name="adj" fmla="val 16667"/>
            </a:avLst>
          </a:prstGeom>
          <a:solidFill>
            <a:schemeClr val="bg2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685800" y="2362200"/>
            <a:ext cx="1838325" cy="3309938"/>
            <a:chOff x="528" y="1392"/>
            <a:chExt cx="1158" cy="2085"/>
          </a:xfrm>
        </p:grpSpPr>
        <p:sp>
          <p:nvSpPr>
            <p:cNvPr id="195589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5590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95591" name="Group 7"/>
          <p:cNvGrpSpPr>
            <a:grpSpLocks/>
          </p:cNvGrpSpPr>
          <p:nvPr/>
        </p:nvGrpSpPr>
        <p:grpSpPr bwMode="auto">
          <a:xfrm>
            <a:off x="3500430" y="2357430"/>
            <a:ext cx="1838325" cy="3309938"/>
            <a:chOff x="2287" y="1392"/>
            <a:chExt cx="1158" cy="2085"/>
          </a:xfrm>
        </p:grpSpPr>
        <p:sp>
          <p:nvSpPr>
            <p:cNvPr id="195592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5593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95594" name="Group 10"/>
          <p:cNvGrpSpPr>
            <a:grpSpLocks/>
          </p:cNvGrpSpPr>
          <p:nvPr/>
        </p:nvGrpSpPr>
        <p:grpSpPr bwMode="auto">
          <a:xfrm>
            <a:off x="6315075" y="2362200"/>
            <a:ext cx="1838325" cy="3309938"/>
            <a:chOff x="4074" y="1392"/>
            <a:chExt cx="1158" cy="2085"/>
          </a:xfrm>
        </p:grpSpPr>
        <p:sp>
          <p:nvSpPr>
            <p:cNvPr id="195595" name="AutoShape 11"/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5596" name="AutoShape 12"/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95597" name="Text Box 13"/>
          <p:cNvSpPr txBox="1">
            <a:spLocks noChangeArrowheads="1"/>
          </p:cNvSpPr>
          <p:nvPr/>
        </p:nvSpPr>
        <p:spPr bwMode="gray">
          <a:xfrm>
            <a:off x="785786" y="2928934"/>
            <a:ext cx="17526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dirty="0" smtClean="0">
                <a:solidFill>
                  <a:srgbClr val="FFFFFF"/>
                </a:solidFill>
                <a:ea typeface="新細明體" charset="-120"/>
              </a:rPr>
              <a:t>嘉義縣一級、二級、三級產業的課題</a:t>
            </a:r>
            <a:endParaRPr lang="en-US" altLang="zh-TW" dirty="0" smtClean="0">
              <a:solidFill>
                <a:srgbClr val="FFFFFF"/>
              </a:solidFill>
              <a:ea typeface="新細明體" charset="-120"/>
            </a:endParaRPr>
          </a:p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dirty="0" smtClean="0">
                <a:solidFill>
                  <a:srgbClr val="FFFFFF"/>
                </a:solidFill>
                <a:ea typeface="新細明體" charset="-120"/>
              </a:rPr>
              <a:t>朴子市副都心及太保市、六腳鄉蛋黃區產業的課題</a:t>
            </a:r>
            <a:endParaRPr lang="en-US" altLang="zh-TW" dirty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gray">
          <a:xfrm>
            <a:off x="3571868" y="2857496"/>
            <a:ext cx="1752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dirty="0" smtClean="0">
                <a:solidFill>
                  <a:srgbClr val="FFFFFF"/>
                </a:solidFill>
                <a:ea typeface="新細明體" charset="-120"/>
              </a:rPr>
              <a:t>南北文化差異的課題</a:t>
            </a:r>
            <a:endParaRPr lang="en-US" altLang="zh-TW" dirty="0" smtClean="0">
              <a:solidFill>
                <a:srgbClr val="FFFFFF"/>
              </a:solidFill>
              <a:ea typeface="新細明體" charset="-120"/>
            </a:endParaRPr>
          </a:p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dirty="0" smtClean="0">
                <a:solidFill>
                  <a:srgbClr val="FFFFFF"/>
                </a:solidFill>
                <a:ea typeface="新細明體" charset="-120"/>
              </a:rPr>
              <a:t>無煙囪觀光產業的課題</a:t>
            </a:r>
            <a:endParaRPr lang="en-US" altLang="zh-TW" dirty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gray">
          <a:xfrm>
            <a:off x="6324600" y="3019425"/>
            <a:ext cx="1752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dirty="0" smtClean="0">
                <a:solidFill>
                  <a:srgbClr val="FFFFFF"/>
                </a:solidFill>
                <a:ea typeface="新細明體" charset="-120"/>
              </a:rPr>
              <a:t>短距離交通的課題</a:t>
            </a:r>
            <a:endParaRPr lang="en-US" altLang="zh-TW" dirty="0" smtClean="0">
              <a:solidFill>
                <a:srgbClr val="FFFFFF"/>
              </a:solidFill>
              <a:ea typeface="新細明體" charset="-120"/>
            </a:endParaRPr>
          </a:p>
          <a:p>
            <a:pPr marL="120650" indent="-120650" algn="l">
              <a:spcBef>
                <a:spcPct val="50000"/>
              </a:spcBef>
              <a:buFontTx/>
              <a:buChar char="•"/>
            </a:pPr>
            <a:r>
              <a:rPr lang="zh-TW" altLang="en-US" dirty="0" smtClean="0">
                <a:solidFill>
                  <a:srgbClr val="FFFFFF"/>
                </a:solidFill>
                <a:ea typeface="新細明體" charset="-120"/>
              </a:rPr>
              <a:t>防疫衛生的課題</a:t>
            </a:r>
            <a:endParaRPr lang="en-US" altLang="zh-TW" dirty="0">
              <a:solidFill>
                <a:srgbClr val="FFFFFF"/>
              </a:solidFill>
              <a:ea typeface="新細明體" charset="-120"/>
            </a:endParaRPr>
          </a:p>
        </p:txBody>
      </p:sp>
      <p:grpSp>
        <p:nvGrpSpPr>
          <p:cNvPr id="195600" name="Group 16"/>
          <p:cNvGrpSpPr>
            <a:grpSpLocks/>
          </p:cNvGrpSpPr>
          <p:nvPr/>
        </p:nvGrpSpPr>
        <p:grpSpPr bwMode="auto">
          <a:xfrm>
            <a:off x="2819400" y="3886200"/>
            <a:ext cx="504825" cy="496888"/>
            <a:chOff x="1872" y="2352"/>
            <a:chExt cx="240" cy="240"/>
          </a:xfrm>
        </p:grpSpPr>
        <p:grpSp>
          <p:nvGrpSpPr>
            <p:cNvPr id="195601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95602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03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04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05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06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95607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95608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09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0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1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2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95613" name="Group 29"/>
          <p:cNvGrpSpPr>
            <a:grpSpLocks/>
          </p:cNvGrpSpPr>
          <p:nvPr/>
        </p:nvGrpSpPr>
        <p:grpSpPr bwMode="auto">
          <a:xfrm>
            <a:off x="5562600" y="3886200"/>
            <a:ext cx="504825" cy="496888"/>
            <a:chOff x="1872" y="2352"/>
            <a:chExt cx="240" cy="240"/>
          </a:xfrm>
        </p:grpSpPr>
        <p:grpSp>
          <p:nvGrpSpPr>
            <p:cNvPr id="195614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95615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6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7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8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9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95620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95621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22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23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24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25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2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05/30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charset="-120"/>
              </a:rPr>
              <a:t>3.1 .1</a:t>
            </a:r>
            <a:r>
              <a:rPr lang="zh-TW" altLang="en-US" dirty="0" smtClean="0">
                <a:ea typeface="新細明體" charset="-120"/>
              </a:rPr>
              <a:t>一級產業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>
                <a:ea typeface="新細明體" charset="-120"/>
              </a:rPr>
              <a:t>嘉義縣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29379" name="Oval 3"/>
          <p:cNvSpPr>
            <a:spLocks noChangeArrowheads="1"/>
          </p:cNvSpPr>
          <p:nvPr/>
        </p:nvSpPr>
        <p:spPr bwMode="gray">
          <a:xfrm>
            <a:off x="3105150" y="2168525"/>
            <a:ext cx="3063875" cy="3032125"/>
          </a:xfrm>
          <a:prstGeom prst="ellips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gray">
          <a:xfrm>
            <a:off x="685800" y="1828800"/>
            <a:ext cx="2163763" cy="38655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 algn="ctr">
            <a:solidFill>
              <a:srgbClr val="5F5F5F">
                <a:alpha val="89999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1075" y="2566988"/>
            <a:ext cx="1773238" cy="2409825"/>
            <a:chOff x="193" y="1350"/>
            <a:chExt cx="1310" cy="1780"/>
          </a:xfrm>
        </p:grpSpPr>
        <p:sp>
          <p:nvSpPr>
            <p:cNvPr id="229382" name="Freeform 6"/>
            <p:cNvSpPr>
              <a:spLocks/>
            </p:cNvSpPr>
            <p:nvPr/>
          </p:nvSpPr>
          <p:spPr bwMode="gray">
            <a:xfrm flipV="1">
              <a:off x="193" y="1350"/>
              <a:ext cx="1310" cy="749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70196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383" name="Freeform 7"/>
            <p:cNvSpPr>
              <a:spLocks/>
            </p:cNvSpPr>
            <p:nvPr/>
          </p:nvSpPr>
          <p:spPr bwMode="gray">
            <a:xfrm>
              <a:off x="196" y="2381"/>
              <a:ext cx="1307" cy="749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69412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9384" name="AutoShape 8"/>
          <p:cNvSpPr>
            <a:spLocks noChangeArrowheads="1"/>
          </p:cNvSpPr>
          <p:nvPr/>
        </p:nvSpPr>
        <p:spPr bwMode="gray">
          <a:xfrm>
            <a:off x="685800" y="3355975"/>
            <a:ext cx="2514600" cy="812800"/>
          </a:xfrm>
          <a:prstGeom prst="rightArrow">
            <a:avLst>
              <a:gd name="adj1" fmla="val 48824"/>
              <a:gd name="adj2" fmla="val 50775"/>
            </a:avLst>
          </a:prstGeom>
          <a:gradFill rotWithShape="1">
            <a:gsLst>
              <a:gs pos="0">
                <a:srgbClr val="E5C037">
                  <a:gamma/>
                  <a:shade val="46275"/>
                  <a:invGamma/>
                </a:srgbClr>
              </a:gs>
              <a:gs pos="100000">
                <a:srgbClr val="E5C037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gray">
          <a:xfrm>
            <a:off x="781050" y="2560638"/>
            <a:ext cx="1828800" cy="2447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gray">
          <a:xfrm>
            <a:off x="6307138" y="1828800"/>
            <a:ext cx="2227262" cy="3865563"/>
          </a:xfrm>
          <a:prstGeom prst="rect">
            <a:avLst/>
          </a:prstGeom>
          <a:solidFill>
            <a:srgbClr val="F8F8F8">
              <a:alpha val="10001"/>
            </a:srgbClr>
          </a:solidFill>
          <a:ln w="9525" algn="ctr">
            <a:solidFill>
              <a:srgbClr val="5F5F5F">
                <a:alpha val="89999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34138" y="2571750"/>
            <a:ext cx="1819275" cy="2401888"/>
            <a:chOff x="4267" y="1389"/>
            <a:chExt cx="1344" cy="1774"/>
          </a:xfrm>
        </p:grpSpPr>
        <p:sp>
          <p:nvSpPr>
            <p:cNvPr id="229388" name="Freeform 12"/>
            <p:cNvSpPr>
              <a:spLocks/>
            </p:cNvSpPr>
            <p:nvPr/>
          </p:nvSpPr>
          <p:spPr bwMode="gray">
            <a:xfrm flipH="1" flipV="1">
              <a:off x="4267" y="1389"/>
              <a:ext cx="1344" cy="747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59608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389" name="Freeform 13"/>
            <p:cNvSpPr>
              <a:spLocks/>
            </p:cNvSpPr>
            <p:nvPr/>
          </p:nvSpPr>
          <p:spPr bwMode="gray">
            <a:xfrm flipH="1">
              <a:off x="4267" y="2416"/>
              <a:ext cx="1329" cy="747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59608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9390" name="AutoShape 14"/>
          <p:cNvSpPr>
            <a:spLocks noChangeArrowheads="1"/>
          </p:cNvSpPr>
          <p:nvPr/>
        </p:nvSpPr>
        <p:spPr bwMode="gray">
          <a:xfrm flipH="1">
            <a:off x="6019800" y="3397250"/>
            <a:ext cx="2514600" cy="717550"/>
          </a:xfrm>
          <a:prstGeom prst="rightArrow">
            <a:avLst>
              <a:gd name="adj1" fmla="val 53991"/>
              <a:gd name="adj2" fmla="val 4924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gray">
          <a:xfrm>
            <a:off x="893763" y="1828800"/>
            <a:ext cx="16732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問題檢討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gray">
          <a:xfrm>
            <a:off x="6444208" y="1916832"/>
            <a:ext cx="19522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解決方案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gray">
          <a:xfrm>
            <a:off x="755576" y="2564904"/>
            <a:ext cx="1841500" cy="20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1.</a:t>
            </a:r>
            <a:r>
              <a:rPr lang="zh-TW" altLang="en-US" sz="2200" dirty="0" smtClean="0">
                <a:ea typeface="中黑體"/>
              </a:rPr>
              <a:t>人口老化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2.</a:t>
            </a:r>
            <a:r>
              <a:rPr lang="zh-TW" altLang="en-US" sz="2200" dirty="0" smtClean="0">
                <a:ea typeface="中黑體"/>
              </a:rPr>
              <a:t>少子化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3.</a:t>
            </a:r>
            <a:r>
              <a:rPr lang="zh-TW" altLang="en-US" sz="2200" dirty="0" smtClean="0">
                <a:ea typeface="中黑體"/>
              </a:rPr>
              <a:t>農業小型化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4.</a:t>
            </a:r>
            <a:r>
              <a:rPr lang="zh-TW" altLang="en-US" sz="2200" dirty="0" smtClean="0">
                <a:ea typeface="中黑體"/>
              </a:rPr>
              <a:t>食安問題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5.</a:t>
            </a:r>
            <a:r>
              <a:rPr lang="zh-TW" altLang="en-US" sz="2200" dirty="0" smtClean="0">
                <a:ea typeface="中黑體"/>
              </a:rPr>
              <a:t>農業自動化</a:t>
            </a:r>
            <a:endParaRPr lang="en-US" altLang="zh-TW" sz="2400" dirty="0">
              <a:ea typeface="中黑體"/>
            </a:endParaRPr>
          </a:p>
          <a:p>
            <a:pPr marL="120650" indent="-120650" algn="l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altLang="zh-TW" sz="12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gray">
          <a:xfrm>
            <a:off x="6572250" y="2570163"/>
            <a:ext cx="1828800" cy="2447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333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gray">
          <a:xfrm>
            <a:off x="6595268" y="2591306"/>
            <a:ext cx="1881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1.</a:t>
            </a:r>
            <a:r>
              <a:rPr lang="zh-TW" altLang="en-US" dirty="0" smtClean="0">
                <a:ea typeface="中黑體"/>
              </a:rPr>
              <a:t>小地主大佃農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2.</a:t>
            </a:r>
            <a:r>
              <a:rPr lang="zh-TW" altLang="en-US" dirty="0" smtClean="0">
                <a:ea typeface="中黑體"/>
              </a:rPr>
              <a:t>創業基金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3.</a:t>
            </a:r>
            <a:r>
              <a:rPr lang="zh-TW" altLang="en-US" dirty="0" smtClean="0">
                <a:ea typeface="中黑體"/>
              </a:rPr>
              <a:t>低率貸款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4.</a:t>
            </a:r>
            <a:r>
              <a:rPr lang="zh-TW" altLang="en-US" dirty="0" smtClean="0">
                <a:ea typeface="中黑體"/>
              </a:rPr>
              <a:t> 產官學研合作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5.</a:t>
            </a:r>
            <a:r>
              <a:rPr lang="zh-TW" altLang="en-US" dirty="0" smtClean="0">
                <a:ea typeface="中黑體"/>
              </a:rPr>
              <a:t>一級產自動化</a:t>
            </a:r>
            <a:endParaRPr lang="en-US" altLang="zh-TW" dirty="0" smtClean="0">
              <a:ea typeface="中黑體"/>
            </a:endParaRP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gray">
          <a:xfrm>
            <a:off x="3282950" y="2286000"/>
            <a:ext cx="2727325" cy="273208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  <a:alpha val="27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gamma/>
                  <a:shade val="0"/>
                  <a:invGamma/>
                  <a:alpha val="27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29398" name="Picture 22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276600" y="2286000"/>
            <a:ext cx="2738438" cy="2752725"/>
          </a:xfrm>
          <a:prstGeom prst="rect">
            <a:avLst/>
          </a:prstGeom>
          <a:noFill/>
        </p:spPr>
      </p:pic>
      <p:sp>
        <p:nvSpPr>
          <p:cNvPr id="229399" name="Arc 23"/>
          <p:cNvSpPr>
            <a:spLocks/>
          </p:cNvSpPr>
          <p:nvPr/>
        </p:nvSpPr>
        <p:spPr bwMode="black">
          <a:xfrm>
            <a:off x="4656138" y="2289175"/>
            <a:ext cx="1362075" cy="1376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46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folHlink">
              <a:alpha val="5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400" name="Arc 24"/>
          <p:cNvSpPr>
            <a:spLocks/>
          </p:cNvSpPr>
          <p:nvPr/>
        </p:nvSpPr>
        <p:spPr bwMode="gray">
          <a:xfrm rot="5400000">
            <a:off x="4634706" y="3648870"/>
            <a:ext cx="1400175" cy="1370012"/>
          </a:xfrm>
          <a:custGeom>
            <a:avLst/>
            <a:gdLst>
              <a:gd name="G0" fmla="+- 411 0 0"/>
              <a:gd name="G1" fmla="+- 21600 0 0"/>
              <a:gd name="G2" fmla="+- 21600 0 0"/>
              <a:gd name="T0" fmla="*/ 0 w 22011"/>
              <a:gd name="T1" fmla="*/ 4 h 21670"/>
              <a:gd name="T2" fmla="*/ 22011 w 22011"/>
              <a:gd name="T3" fmla="*/ 21670 h 21670"/>
              <a:gd name="T4" fmla="*/ 411 w 22011"/>
              <a:gd name="T5" fmla="*/ 21600 h 2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1" h="21670" fill="none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</a:path>
              <a:path w="22011" h="21670" stroke="0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  <a:lnTo>
                  <a:pt x="411" y="21600"/>
                </a:lnTo>
                <a:close/>
              </a:path>
            </a:pathLst>
          </a:custGeom>
          <a:solidFill>
            <a:srgbClr val="93C052">
              <a:alpha val="4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229401" name="Arc 25"/>
          <p:cNvSpPr>
            <a:spLocks/>
          </p:cNvSpPr>
          <p:nvPr/>
        </p:nvSpPr>
        <p:spPr bwMode="gray">
          <a:xfrm rot="5400000" flipH="1" flipV="1">
            <a:off x="3288507" y="2294731"/>
            <a:ext cx="1371600" cy="1373187"/>
          </a:xfrm>
          <a:custGeom>
            <a:avLst/>
            <a:gdLst>
              <a:gd name="G0" fmla="+- 0 0 0"/>
              <a:gd name="G1" fmla="+- 21596 0 0"/>
              <a:gd name="G2" fmla="+- 21600 0 0"/>
              <a:gd name="T0" fmla="*/ 426 w 21600"/>
              <a:gd name="T1" fmla="*/ 0 h 21787"/>
              <a:gd name="T2" fmla="*/ 21599 w 21600"/>
              <a:gd name="T3" fmla="*/ 21787 h 21787"/>
              <a:gd name="T4" fmla="*/ 0 w 21600"/>
              <a:gd name="T5" fmla="*/ 21596 h 2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87" fill="none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</a:path>
              <a:path w="21600" h="21787" stroke="0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  <a:lnTo>
                  <a:pt x="0" y="21596"/>
                </a:lnTo>
                <a:close/>
              </a:path>
            </a:pathLst>
          </a:custGeom>
          <a:solidFill>
            <a:srgbClr val="93C05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402" name="Arc 26"/>
          <p:cNvSpPr>
            <a:spLocks/>
          </p:cNvSpPr>
          <p:nvPr/>
        </p:nvSpPr>
        <p:spPr bwMode="black">
          <a:xfrm rot="10419033">
            <a:off x="3359150" y="3554413"/>
            <a:ext cx="1366838" cy="1550987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3 w 21600"/>
              <a:gd name="T1" fmla="*/ 0 h 24319"/>
              <a:gd name="T2" fmla="*/ 21411 w 21600"/>
              <a:gd name="T3" fmla="*/ 24319 h 24319"/>
              <a:gd name="T4" fmla="*/ 0 w 21600"/>
              <a:gd name="T5" fmla="*/ 21469 h 2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19" fill="none" extrusionOk="0">
                <a:moveTo>
                  <a:pt x="2373" y="-1"/>
                </a:moveTo>
                <a:cubicBezTo>
                  <a:pt x="13317" y="1209"/>
                  <a:pt x="21600" y="10458"/>
                  <a:pt x="21600" y="21469"/>
                </a:cubicBezTo>
                <a:cubicBezTo>
                  <a:pt x="21600" y="22422"/>
                  <a:pt x="21536" y="23374"/>
                  <a:pt x="21411" y="24319"/>
                </a:cubicBezTo>
              </a:path>
              <a:path w="21600" h="24319" stroke="0" extrusionOk="0">
                <a:moveTo>
                  <a:pt x="2373" y="-1"/>
                </a:moveTo>
                <a:cubicBezTo>
                  <a:pt x="13317" y="1209"/>
                  <a:pt x="21600" y="10458"/>
                  <a:pt x="21600" y="21469"/>
                </a:cubicBezTo>
                <a:cubicBezTo>
                  <a:pt x="21600" y="22422"/>
                  <a:pt x="21536" y="23374"/>
                  <a:pt x="21411" y="24319"/>
                </a:cubicBezTo>
                <a:lnTo>
                  <a:pt x="0" y="2146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229403" name="WordArt 27"/>
          <p:cNvSpPr>
            <a:spLocks noChangeArrowheads="1" noChangeShapeType="1" noTextEdit="1"/>
          </p:cNvSpPr>
          <p:nvPr/>
        </p:nvSpPr>
        <p:spPr bwMode="gray">
          <a:xfrm rot="40577292">
            <a:off x="3597275" y="2794000"/>
            <a:ext cx="1374775" cy="101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07352"/>
              </a:avLst>
            </a:prstTxWarp>
          </a:bodyPr>
          <a:lstStyle/>
          <a:p>
            <a:pPr algn="ctr"/>
            <a:r>
              <a:rPr lang="en-US" altLang="zh-TW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 </a:t>
            </a:r>
            <a:r>
              <a:rPr lang="zh-TW" altLang="en-US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一級產業</a:t>
            </a:r>
            <a:endParaRPr lang="zh-TW" altLang="en-US" kern="10" dirty="0">
              <a:ln w="6350">
                <a:noFill/>
                <a:round/>
                <a:headEnd/>
                <a:tailEnd/>
              </a:ln>
              <a:solidFill>
                <a:schemeClr val="bg1"/>
              </a:solidFill>
              <a:latin typeface="Verdana"/>
            </a:endParaRPr>
          </a:p>
        </p:txBody>
      </p:sp>
      <p:sp>
        <p:nvSpPr>
          <p:cNvPr id="229404" name="WordArt 28"/>
          <p:cNvSpPr>
            <a:spLocks noChangeArrowheads="1" noChangeShapeType="1" noTextEdit="1"/>
          </p:cNvSpPr>
          <p:nvPr/>
        </p:nvSpPr>
        <p:spPr bwMode="gray">
          <a:xfrm rot="45886923">
            <a:off x="4383088" y="2813050"/>
            <a:ext cx="1371600" cy="10144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08292"/>
              </a:avLst>
            </a:prstTxWarp>
          </a:bodyPr>
          <a:lstStyle/>
          <a:p>
            <a:pPr algn="ctr"/>
            <a:endParaRPr lang="zh-TW" altLang="en-US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405" name="WordArt 29"/>
          <p:cNvSpPr>
            <a:spLocks noChangeArrowheads="1" noChangeShapeType="1" noTextEdit="1"/>
          </p:cNvSpPr>
          <p:nvPr/>
        </p:nvSpPr>
        <p:spPr bwMode="gray">
          <a:xfrm rot="24360178">
            <a:off x="3494088" y="3933825"/>
            <a:ext cx="1276350" cy="50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33814"/>
              </a:avLst>
            </a:prstTxWarp>
          </a:bodyPr>
          <a:lstStyle/>
          <a:p>
            <a:pPr algn="ctr"/>
            <a:endParaRPr lang="zh-TW" altLang="en-US" b="1" kern="10" dirty="0">
              <a:ln w="6350">
                <a:noFill/>
                <a:round/>
                <a:headEnd/>
                <a:tailEnd/>
              </a:ln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406" name="WordArt 30"/>
          <p:cNvSpPr>
            <a:spLocks noChangeArrowheads="1" noChangeShapeType="1" noTextEdit="1"/>
          </p:cNvSpPr>
          <p:nvPr/>
        </p:nvSpPr>
        <p:spPr bwMode="gray">
          <a:xfrm rot="19084014">
            <a:off x="4554538" y="3910013"/>
            <a:ext cx="1263650" cy="5111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40835"/>
              </a:avLst>
            </a:prstTxWarp>
          </a:bodyPr>
          <a:lstStyle/>
          <a:p>
            <a:pPr algn="ctr"/>
            <a:r>
              <a:rPr lang="zh-TW" altLang="en-US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一級產業</a:t>
            </a:r>
            <a:endParaRPr lang="en-US" altLang="zh-TW" kern="10" dirty="0" smtClean="0">
              <a:ln w="6350">
                <a:noFill/>
                <a:round/>
                <a:headEnd/>
                <a:tailEnd/>
              </a:ln>
              <a:solidFill>
                <a:schemeClr val="bg1"/>
              </a:solidFill>
              <a:latin typeface="Verdana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16363" y="2913063"/>
            <a:ext cx="1465262" cy="1443037"/>
            <a:chOff x="2457" y="2000"/>
            <a:chExt cx="901" cy="888"/>
          </a:xfrm>
        </p:grpSpPr>
        <p:pic>
          <p:nvPicPr>
            <p:cNvPr id="22940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29409" name="Oval 3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410" name="Freeform 3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9413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4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5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6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9418" name="AutoShape 4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9" name="AutoShape 4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20" name="AutoShape 4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21" name="AutoShape 4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29422" name="Rectangle 46"/>
          <p:cNvSpPr>
            <a:spLocks noChangeArrowheads="1"/>
          </p:cNvSpPr>
          <p:nvPr/>
        </p:nvSpPr>
        <p:spPr bwMode="gray">
          <a:xfrm>
            <a:off x="4071935" y="3429000"/>
            <a:ext cx="12105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產業翻轉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06/30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charset="-120"/>
              </a:rPr>
              <a:t>3.1.2 </a:t>
            </a:r>
            <a:r>
              <a:rPr lang="zh-TW" altLang="en-US" dirty="0" smtClean="0">
                <a:ea typeface="新細明體" charset="-120"/>
              </a:rPr>
              <a:t>二級產業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>
                <a:ea typeface="新細明體" charset="-120"/>
              </a:rPr>
              <a:t>嘉義縣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29379" name="Oval 3"/>
          <p:cNvSpPr>
            <a:spLocks noChangeArrowheads="1"/>
          </p:cNvSpPr>
          <p:nvPr/>
        </p:nvSpPr>
        <p:spPr bwMode="gray">
          <a:xfrm>
            <a:off x="3105150" y="2168525"/>
            <a:ext cx="3063875" cy="3032125"/>
          </a:xfrm>
          <a:prstGeom prst="ellips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gray">
          <a:xfrm>
            <a:off x="685800" y="1828800"/>
            <a:ext cx="2163763" cy="38655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 algn="ctr">
            <a:solidFill>
              <a:srgbClr val="5F5F5F">
                <a:alpha val="89999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1075" y="2566988"/>
            <a:ext cx="1773238" cy="2409825"/>
            <a:chOff x="193" y="1350"/>
            <a:chExt cx="1310" cy="1780"/>
          </a:xfrm>
        </p:grpSpPr>
        <p:sp>
          <p:nvSpPr>
            <p:cNvPr id="229382" name="Freeform 6"/>
            <p:cNvSpPr>
              <a:spLocks/>
            </p:cNvSpPr>
            <p:nvPr/>
          </p:nvSpPr>
          <p:spPr bwMode="gray">
            <a:xfrm flipV="1">
              <a:off x="193" y="1350"/>
              <a:ext cx="1310" cy="749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70196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383" name="Freeform 7"/>
            <p:cNvSpPr>
              <a:spLocks/>
            </p:cNvSpPr>
            <p:nvPr/>
          </p:nvSpPr>
          <p:spPr bwMode="gray">
            <a:xfrm>
              <a:off x="196" y="2381"/>
              <a:ext cx="1307" cy="749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69412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9384" name="AutoShape 8"/>
          <p:cNvSpPr>
            <a:spLocks noChangeArrowheads="1"/>
          </p:cNvSpPr>
          <p:nvPr/>
        </p:nvSpPr>
        <p:spPr bwMode="gray">
          <a:xfrm>
            <a:off x="685800" y="3355975"/>
            <a:ext cx="2514600" cy="812800"/>
          </a:xfrm>
          <a:prstGeom prst="rightArrow">
            <a:avLst>
              <a:gd name="adj1" fmla="val 48824"/>
              <a:gd name="adj2" fmla="val 50775"/>
            </a:avLst>
          </a:prstGeom>
          <a:gradFill rotWithShape="1">
            <a:gsLst>
              <a:gs pos="0">
                <a:srgbClr val="E5C037">
                  <a:gamma/>
                  <a:shade val="46275"/>
                  <a:invGamma/>
                </a:srgbClr>
              </a:gs>
              <a:gs pos="100000">
                <a:srgbClr val="E5C037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gray">
          <a:xfrm>
            <a:off x="781050" y="2560638"/>
            <a:ext cx="1828800" cy="2447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gray">
          <a:xfrm>
            <a:off x="6307138" y="1828800"/>
            <a:ext cx="2227262" cy="3865563"/>
          </a:xfrm>
          <a:prstGeom prst="rect">
            <a:avLst/>
          </a:prstGeom>
          <a:solidFill>
            <a:srgbClr val="F8F8F8">
              <a:alpha val="10001"/>
            </a:srgbClr>
          </a:solidFill>
          <a:ln w="9525" algn="ctr">
            <a:solidFill>
              <a:srgbClr val="5F5F5F">
                <a:alpha val="89999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34138" y="2571750"/>
            <a:ext cx="1819275" cy="2401888"/>
            <a:chOff x="4267" y="1389"/>
            <a:chExt cx="1344" cy="1774"/>
          </a:xfrm>
        </p:grpSpPr>
        <p:sp>
          <p:nvSpPr>
            <p:cNvPr id="229388" name="Freeform 12"/>
            <p:cNvSpPr>
              <a:spLocks/>
            </p:cNvSpPr>
            <p:nvPr/>
          </p:nvSpPr>
          <p:spPr bwMode="gray">
            <a:xfrm flipH="1" flipV="1">
              <a:off x="4267" y="1389"/>
              <a:ext cx="1344" cy="747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59608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389" name="Freeform 13"/>
            <p:cNvSpPr>
              <a:spLocks/>
            </p:cNvSpPr>
            <p:nvPr/>
          </p:nvSpPr>
          <p:spPr bwMode="gray">
            <a:xfrm flipH="1">
              <a:off x="4267" y="2416"/>
              <a:ext cx="1329" cy="747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59608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9390" name="AutoShape 14"/>
          <p:cNvSpPr>
            <a:spLocks noChangeArrowheads="1"/>
          </p:cNvSpPr>
          <p:nvPr/>
        </p:nvSpPr>
        <p:spPr bwMode="gray">
          <a:xfrm flipH="1">
            <a:off x="6019800" y="3397250"/>
            <a:ext cx="2514600" cy="717550"/>
          </a:xfrm>
          <a:prstGeom prst="rightArrow">
            <a:avLst>
              <a:gd name="adj1" fmla="val 53991"/>
              <a:gd name="adj2" fmla="val 4924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gray">
          <a:xfrm>
            <a:off x="893763" y="1828800"/>
            <a:ext cx="16732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問題檢討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gray">
          <a:xfrm>
            <a:off x="6444208" y="1916832"/>
            <a:ext cx="19522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解決方案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gray">
          <a:xfrm>
            <a:off x="755576" y="2564904"/>
            <a:ext cx="18415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1.</a:t>
            </a:r>
            <a:r>
              <a:rPr lang="zh-TW" altLang="en-US" sz="2200" dirty="0" smtClean="0">
                <a:ea typeface="中黑體"/>
              </a:rPr>
              <a:t>少子化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2.</a:t>
            </a:r>
            <a:r>
              <a:rPr lang="zh-TW" altLang="en-US" sz="2200" dirty="0" smtClean="0">
                <a:ea typeface="中黑體"/>
              </a:rPr>
              <a:t>競爭規模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3.</a:t>
            </a:r>
            <a:r>
              <a:rPr lang="zh-TW" altLang="en-US" sz="2200" dirty="0" smtClean="0">
                <a:ea typeface="中黑體"/>
              </a:rPr>
              <a:t>出口量縮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4.</a:t>
            </a:r>
            <a:r>
              <a:rPr lang="zh-TW" altLang="en-US" sz="2200" dirty="0" smtClean="0">
                <a:ea typeface="中黑體"/>
              </a:rPr>
              <a:t>缺明星產業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5.</a:t>
            </a:r>
            <a:r>
              <a:rPr lang="zh-TW" altLang="en-US" sz="2200" dirty="0" smtClean="0">
                <a:ea typeface="中黑體"/>
              </a:rPr>
              <a:t>金磚四國</a:t>
            </a:r>
            <a:endParaRPr lang="en-US" altLang="zh-TW" sz="2400" dirty="0">
              <a:ea typeface="中黑體"/>
            </a:endParaRPr>
          </a:p>
          <a:p>
            <a:pPr marL="120650" indent="-120650" algn="l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altLang="zh-TW" sz="12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gray">
          <a:xfrm>
            <a:off x="6572250" y="2570163"/>
            <a:ext cx="1828800" cy="2447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333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gray">
          <a:xfrm>
            <a:off x="6595268" y="2591306"/>
            <a:ext cx="1881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1.</a:t>
            </a:r>
            <a:r>
              <a:rPr lang="zh-TW" altLang="en-US" dirty="0" smtClean="0">
                <a:ea typeface="中黑體"/>
              </a:rPr>
              <a:t>生育補助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2.</a:t>
            </a:r>
            <a:r>
              <a:rPr lang="zh-TW" altLang="en-US" dirty="0" smtClean="0">
                <a:ea typeface="中黑體"/>
              </a:rPr>
              <a:t>整合產業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3.</a:t>
            </a:r>
            <a:r>
              <a:rPr lang="zh-TW" altLang="en-US" dirty="0" smtClean="0">
                <a:ea typeface="中黑體"/>
              </a:rPr>
              <a:t>新興市場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4.</a:t>
            </a:r>
            <a:r>
              <a:rPr lang="zh-TW" altLang="en-US" dirty="0" smtClean="0">
                <a:ea typeface="中黑體"/>
              </a:rPr>
              <a:t> 找明星產業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5.</a:t>
            </a:r>
            <a:r>
              <a:rPr lang="zh-TW" altLang="en-US" dirty="0" smtClean="0">
                <a:ea typeface="中黑體"/>
              </a:rPr>
              <a:t>市場區隔</a:t>
            </a:r>
            <a:endParaRPr lang="en-US" altLang="zh-TW" dirty="0" smtClean="0">
              <a:ea typeface="中黑體"/>
            </a:endParaRP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gray">
          <a:xfrm>
            <a:off x="3282950" y="2286000"/>
            <a:ext cx="2727325" cy="273208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  <a:alpha val="27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gamma/>
                  <a:shade val="0"/>
                  <a:invGamma/>
                  <a:alpha val="27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29398" name="Picture 22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276600" y="2286000"/>
            <a:ext cx="2738438" cy="2752725"/>
          </a:xfrm>
          <a:prstGeom prst="rect">
            <a:avLst/>
          </a:prstGeom>
          <a:noFill/>
        </p:spPr>
      </p:pic>
      <p:sp>
        <p:nvSpPr>
          <p:cNvPr id="229399" name="Arc 23"/>
          <p:cNvSpPr>
            <a:spLocks/>
          </p:cNvSpPr>
          <p:nvPr/>
        </p:nvSpPr>
        <p:spPr bwMode="black">
          <a:xfrm>
            <a:off x="4656138" y="2289175"/>
            <a:ext cx="1362075" cy="1376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46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folHlink">
              <a:alpha val="5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400" name="Arc 24"/>
          <p:cNvSpPr>
            <a:spLocks/>
          </p:cNvSpPr>
          <p:nvPr/>
        </p:nvSpPr>
        <p:spPr bwMode="gray">
          <a:xfrm rot="5400000">
            <a:off x="4634706" y="3648870"/>
            <a:ext cx="1400175" cy="1370012"/>
          </a:xfrm>
          <a:custGeom>
            <a:avLst/>
            <a:gdLst>
              <a:gd name="G0" fmla="+- 411 0 0"/>
              <a:gd name="G1" fmla="+- 21600 0 0"/>
              <a:gd name="G2" fmla="+- 21600 0 0"/>
              <a:gd name="T0" fmla="*/ 0 w 22011"/>
              <a:gd name="T1" fmla="*/ 4 h 21670"/>
              <a:gd name="T2" fmla="*/ 22011 w 22011"/>
              <a:gd name="T3" fmla="*/ 21670 h 21670"/>
              <a:gd name="T4" fmla="*/ 411 w 22011"/>
              <a:gd name="T5" fmla="*/ 21600 h 2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1" h="21670" fill="none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</a:path>
              <a:path w="22011" h="21670" stroke="0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  <a:lnTo>
                  <a:pt x="411" y="21600"/>
                </a:lnTo>
                <a:close/>
              </a:path>
            </a:pathLst>
          </a:custGeom>
          <a:solidFill>
            <a:srgbClr val="93C052">
              <a:alpha val="4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229401" name="Arc 25"/>
          <p:cNvSpPr>
            <a:spLocks/>
          </p:cNvSpPr>
          <p:nvPr/>
        </p:nvSpPr>
        <p:spPr bwMode="gray">
          <a:xfrm rot="5400000" flipH="1" flipV="1">
            <a:off x="3288507" y="2294731"/>
            <a:ext cx="1371600" cy="1373187"/>
          </a:xfrm>
          <a:custGeom>
            <a:avLst/>
            <a:gdLst>
              <a:gd name="G0" fmla="+- 0 0 0"/>
              <a:gd name="G1" fmla="+- 21596 0 0"/>
              <a:gd name="G2" fmla="+- 21600 0 0"/>
              <a:gd name="T0" fmla="*/ 426 w 21600"/>
              <a:gd name="T1" fmla="*/ 0 h 21787"/>
              <a:gd name="T2" fmla="*/ 21599 w 21600"/>
              <a:gd name="T3" fmla="*/ 21787 h 21787"/>
              <a:gd name="T4" fmla="*/ 0 w 21600"/>
              <a:gd name="T5" fmla="*/ 21596 h 2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87" fill="none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</a:path>
              <a:path w="21600" h="21787" stroke="0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  <a:lnTo>
                  <a:pt x="0" y="21596"/>
                </a:lnTo>
                <a:close/>
              </a:path>
            </a:pathLst>
          </a:custGeom>
          <a:solidFill>
            <a:srgbClr val="93C05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402" name="Arc 26"/>
          <p:cNvSpPr>
            <a:spLocks/>
          </p:cNvSpPr>
          <p:nvPr/>
        </p:nvSpPr>
        <p:spPr bwMode="black">
          <a:xfrm rot="10419033">
            <a:off x="3359150" y="3554413"/>
            <a:ext cx="1366838" cy="1550987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3 w 21600"/>
              <a:gd name="T1" fmla="*/ 0 h 24319"/>
              <a:gd name="T2" fmla="*/ 21411 w 21600"/>
              <a:gd name="T3" fmla="*/ 24319 h 24319"/>
              <a:gd name="T4" fmla="*/ 0 w 21600"/>
              <a:gd name="T5" fmla="*/ 21469 h 2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19" fill="none" extrusionOk="0">
                <a:moveTo>
                  <a:pt x="2373" y="-1"/>
                </a:moveTo>
                <a:cubicBezTo>
                  <a:pt x="13317" y="1209"/>
                  <a:pt x="21600" y="10458"/>
                  <a:pt x="21600" y="21469"/>
                </a:cubicBezTo>
                <a:cubicBezTo>
                  <a:pt x="21600" y="22422"/>
                  <a:pt x="21536" y="23374"/>
                  <a:pt x="21411" y="24319"/>
                </a:cubicBezTo>
              </a:path>
              <a:path w="21600" h="24319" stroke="0" extrusionOk="0">
                <a:moveTo>
                  <a:pt x="2373" y="-1"/>
                </a:moveTo>
                <a:cubicBezTo>
                  <a:pt x="13317" y="1209"/>
                  <a:pt x="21600" y="10458"/>
                  <a:pt x="21600" y="21469"/>
                </a:cubicBezTo>
                <a:cubicBezTo>
                  <a:pt x="21600" y="22422"/>
                  <a:pt x="21536" y="23374"/>
                  <a:pt x="21411" y="24319"/>
                </a:cubicBezTo>
                <a:lnTo>
                  <a:pt x="0" y="2146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229403" name="WordArt 27"/>
          <p:cNvSpPr>
            <a:spLocks noChangeArrowheads="1" noChangeShapeType="1" noTextEdit="1"/>
          </p:cNvSpPr>
          <p:nvPr/>
        </p:nvSpPr>
        <p:spPr bwMode="gray">
          <a:xfrm rot="40577292">
            <a:off x="3597275" y="2794000"/>
            <a:ext cx="1374775" cy="101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07352"/>
              </a:avLst>
            </a:prstTxWarp>
          </a:bodyPr>
          <a:lstStyle/>
          <a:p>
            <a:pPr algn="ctr"/>
            <a:r>
              <a:rPr lang="en-US" altLang="zh-TW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 </a:t>
            </a:r>
            <a:r>
              <a:rPr lang="zh-TW" altLang="en-US" kern="10" dirty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二</a:t>
            </a:r>
            <a:r>
              <a:rPr lang="zh-TW" altLang="en-US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級產業</a:t>
            </a:r>
            <a:endParaRPr lang="zh-TW" altLang="en-US" kern="10" dirty="0">
              <a:ln w="6350">
                <a:noFill/>
                <a:round/>
                <a:headEnd/>
                <a:tailEnd/>
              </a:ln>
              <a:solidFill>
                <a:schemeClr val="bg1"/>
              </a:solidFill>
              <a:latin typeface="Verdana"/>
            </a:endParaRPr>
          </a:p>
        </p:txBody>
      </p:sp>
      <p:sp>
        <p:nvSpPr>
          <p:cNvPr id="229404" name="WordArt 28"/>
          <p:cNvSpPr>
            <a:spLocks noChangeArrowheads="1" noChangeShapeType="1" noTextEdit="1"/>
          </p:cNvSpPr>
          <p:nvPr/>
        </p:nvSpPr>
        <p:spPr bwMode="gray">
          <a:xfrm rot="45886923">
            <a:off x="4383088" y="2813050"/>
            <a:ext cx="1371600" cy="10144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08292"/>
              </a:avLst>
            </a:prstTxWarp>
          </a:bodyPr>
          <a:lstStyle/>
          <a:p>
            <a:pPr algn="ctr"/>
            <a:endParaRPr lang="zh-TW" altLang="en-US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405" name="WordArt 29"/>
          <p:cNvSpPr>
            <a:spLocks noChangeArrowheads="1" noChangeShapeType="1" noTextEdit="1"/>
          </p:cNvSpPr>
          <p:nvPr/>
        </p:nvSpPr>
        <p:spPr bwMode="gray">
          <a:xfrm rot="24360178">
            <a:off x="3494088" y="3933825"/>
            <a:ext cx="1276350" cy="50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33814"/>
              </a:avLst>
            </a:prstTxWarp>
          </a:bodyPr>
          <a:lstStyle/>
          <a:p>
            <a:pPr algn="ctr"/>
            <a:endParaRPr lang="zh-TW" altLang="en-US" b="1" kern="10" dirty="0">
              <a:ln w="6350">
                <a:noFill/>
                <a:round/>
                <a:headEnd/>
                <a:tailEnd/>
              </a:ln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406" name="WordArt 30"/>
          <p:cNvSpPr>
            <a:spLocks noChangeArrowheads="1" noChangeShapeType="1" noTextEdit="1"/>
          </p:cNvSpPr>
          <p:nvPr/>
        </p:nvSpPr>
        <p:spPr bwMode="gray">
          <a:xfrm rot="19084014">
            <a:off x="4554538" y="3910013"/>
            <a:ext cx="1263650" cy="5111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40835"/>
              </a:avLst>
            </a:prstTxWarp>
          </a:bodyPr>
          <a:lstStyle/>
          <a:p>
            <a:pPr algn="ctr"/>
            <a:r>
              <a:rPr lang="zh-TW" altLang="en-US" kern="10" dirty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二</a:t>
            </a:r>
            <a:r>
              <a:rPr lang="zh-TW" altLang="en-US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級產業</a:t>
            </a:r>
            <a:endParaRPr lang="en-US" altLang="zh-TW" kern="10" dirty="0" smtClean="0">
              <a:ln w="6350">
                <a:noFill/>
                <a:round/>
                <a:headEnd/>
                <a:tailEnd/>
              </a:ln>
              <a:solidFill>
                <a:schemeClr val="bg1"/>
              </a:solidFill>
              <a:latin typeface="Verdana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16363" y="2913063"/>
            <a:ext cx="1465262" cy="1443037"/>
            <a:chOff x="2457" y="2000"/>
            <a:chExt cx="901" cy="888"/>
          </a:xfrm>
        </p:grpSpPr>
        <p:pic>
          <p:nvPicPr>
            <p:cNvPr id="22940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29409" name="Oval 3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410" name="Freeform 3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9413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4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5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6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9418" name="AutoShape 4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9" name="AutoShape 4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20" name="AutoShape 4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21" name="AutoShape 4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29422" name="Rectangle 46"/>
          <p:cNvSpPr>
            <a:spLocks noChangeArrowheads="1"/>
          </p:cNvSpPr>
          <p:nvPr/>
        </p:nvSpPr>
        <p:spPr bwMode="gray">
          <a:xfrm>
            <a:off x="4071935" y="3429000"/>
            <a:ext cx="12105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產業翻轉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07/30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56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charset="-120"/>
              </a:rPr>
              <a:t>3.1.3 </a:t>
            </a:r>
            <a:r>
              <a:rPr lang="zh-TW" altLang="en-US" dirty="0" smtClean="0">
                <a:ea typeface="新細明體" charset="-120"/>
              </a:rPr>
              <a:t>三級產業</a:t>
            </a:r>
            <a:r>
              <a:rPr lang="en-US" altLang="zh-TW" dirty="0" smtClean="0">
                <a:ea typeface="新細明體" charset="-120"/>
              </a:rPr>
              <a:t>/</a:t>
            </a:r>
            <a:r>
              <a:rPr lang="zh-TW" altLang="en-US" dirty="0" smtClean="0">
                <a:ea typeface="新細明體" charset="-120"/>
              </a:rPr>
              <a:t>嘉義縣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29379" name="Oval 3"/>
          <p:cNvSpPr>
            <a:spLocks noChangeArrowheads="1"/>
          </p:cNvSpPr>
          <p:nvPr/>
        </p:nvSpPr>
        <p:spPr bwMode="gray">
          <a:xfrm>
            <a:off x="3105150" y="2168525"/>
            <a:ext cx="3063875" cy="3032125"/>
          </a:xfrm>
          <a:prstGeom prst="ellips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gray">
          <a:xfrm>
            <a:off x="685800" y="1828800"/>
            <a:ext cx="2163763" cy="38655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 algn="ctr">
            <a:solidFill>
              <a:srgbClr val="5F5F5F">
                <a:alpha val="89999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1075" y="2566988"/>
            <a:ext cx="1773238" cy="2409825"/>
            <a:chOff x="193" y="1350"/>
            <a:chExt cx="1310" cy="1780"/>
          </a:xfrm>
        </p:grpSpPr>
        <p:sp>
          <p:nvSpPr>
            <p:cNvPr id="229382" name="Freeform 6"/>
            <p:cNvSpPr>
              <a:spLocks/>
            </p:cNvSpPr>
            <p:nvPr/>
          </p:nvSpPr>
          <p:spPr bwMode="gray">
            <a:xfrm flipV="1">
              <a:off x="193" y="1350"/>
              <a:ext cx="1310" cy="749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70196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383" name="Freeform 7"/>
            <p:cNvSpPr>
              <a:spLocks/>
            </p:cNvSpPr>
            <p:nvPr/>
          </p:nvSpPr>
          <p:spPr bwMode="gray">
            <a:xfrm>
              <a:off x="196" y="2381"/>
              <a:ext cx="1307" cy="749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69412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9384" name="AutoShape 8"/>
          <p:cNvSpPr>
            <a:spLocks noChangeArrowheads="1"/>
          </p:cNvSpPr>
          <p:nvPr/>
        </p:nvSpPr>
        <p:spPr bwMode="gray">
          <a:xfrm>
            <a:off x="685800" y="3355975"/>
            <a:ext cx="2514600" cy="812800"/>
          </a:xfrm>
          <a:prstGeom prst="rightArrow">
            <a:avLst>
              <a:gd name="adj1" fmla="val 48824"/>
              <a:gd name="adj2" fmla="val 50775"/>
            </a:avLst>
          </a:prstGeom>
          <a:gradFill rotWithShape="1">
            <a:gsLst>
              <a:gs pos="0">
                <a:srgbClr val="E5C037">
                  <a:gamma/>
                  <a:shade val="46275"/>
                  <a:invGamma/>
                </a:srgbClr>
              </a:gs>
              <a:gs pos="100000">
                <a:srgbClr val="E5C037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gray">
          <a:xfrm>
            <a:off x="781050" y="2560638"/>
            <a:ext cx="1828800" cy="2447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gray">
          <a:xfrm>
            <a:off x="6307138" y="1828800"/>
            <a:ext cx="2227262" cy="3865563"/>
          </a:xfrm>
          <a:prstGeom prst="rect">
            <a:avLst/>
          </a:prstGeom>
          <a:solidFill>
            <a:srgbClr val="F8F8F8">
              <a:alpha val="10001"/>
            </a:srgbClr>
          </a:solidFill>
          <a:ln w="9525" algn="ctr">
            <a:solidFill>
              <a:srgbClr val="5F5F5F">
                <a:alpha val="89999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34138" y="2571750"/>
            <a:ext cx="1819275" cy="2401888"/>
            <a:chOff x="4267" y="1389"/>
            <a:chExt cx="1344" cy="1774"/>
          </a:xfrm>
        </p:grpSpPr>
        <p:sp>
          <p:nvSpPr>
            <p:cNvPr id="229388" name="Freeform 12"/>
            <p:cNvSpPr>
              <a:spLocks/>
            </p:cNvSpPr>
            <p:nvPr/>
          </p:nvSpPr>
          <p:spPr bwMode="gray">
            <a:xfrm flipH="1" flipV="1">
              <a:off x="4267" y="1389"/>
              <a:ext cx="1344" cy="747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59608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389" name="Freeform 13"/>
            <p:cNvSpPr>
              <a:spLocks/>
            </p:cNvSpPr>
            <p:nvPr/>
          </p:nvSpPr>
          <p:spPr bwMode="gray">
            <a:xfrm flipH="1">
              <a:off x="4267" y="2416"/>
              <a:ext cx="1329" cy="747"/>
            </a:xfrm>
            <a:custGeom>
              <a:avLst/>
              <a:gdLst/>
              <a:ahLst/>
              <a:cxnLst>
                <a:cxn ang="0">
                  <a:pos x="1113" y="97"/>
                </a:cxn>
                <a:cxn ang="0">
                  <a:pos x="1210" y="0"/>
                </a:cxn>
                <a:cxn ang="0">
                  <a:pos x="97" y="0"/>
                </a:cxn>
                <a:cxn ang="0">
                  <a:pos x="0" y="97"/>
                </a:cxn>
                <a:cxn ang="0">
                  <a:pos x="1113" y="97"/>
                </a:cxn>
              </a:cxnLst>
              <a:rect l="0" t="0" r="r" b="b"/>
              <a:pathLst>
                <a:path w="1210" h="97">
                  <a:moveTo>
                    <a:pt x="1113" y="97"/>
                  </a:moveTo>
                  <a:lnTo>
                    <a:pt x="1210" y="0"/>
                  </a:lnTo>
                  <a:lnTo>
                    <a:pt x="97" y="0"/>
                  </a:lnTo>
                  <a:lnTo>
                    <a:pt x="0" y="97"/>
                  </a:lnTo>
                  <a:lnTo>
                    <a:pt x="1113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59608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9390" name="AutoShape 14"/>
          <p:cNvSpPr>
            <a:spLocks noChangeArrowheads="1"/>
          </p:cNvSpPr>
          <p:nvPr/>
        </p:nvSpPr>
        <p:spPr bwMode="gray">
          <a:xfrm flipH="1">
            <a:off x="6019800" y="3397250"/>
            <a:ext cx="2514600" cy="717550"/>
          </a:xfrm>
          <a:prstGeom prst="rightArrow">
            <a:avLst>
              <a:gd name="adj1" fmla="val 53991"/>
              <a:gd name="adj2" fmla="val 4924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gray">
          <a:xfrm>
            <a:off x="893763" y="1828800"/>
            <a:ext cx="16732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問題檢討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gray">
          <a:xfrm>
            <a:off x="6444208" y="1916832"/>
            <a:ext cx="19522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解決方案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gray">
          <a:xfrm>
            <a:off x="755576" y="2564904"/>
            <a:ext cx="18415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1.</a:t>
            </a:r>
            <a:r>
              <a:rPr lang="zh-TW" altLang="en-US" sz="2200" dirty="0" smtClean="0">
                <a:ea typeface="中黑體"/>
              </a:rPr>
              <a:t>都市計畫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2.</a:t>
            </a:r>
            <a:r>
              <a:rPr lang="zh-TW" altLang="en-US" sz="2200" dirty="0" smtClean="0">
                <a:ea typeface="中黑體"/>
              </a:rPr>
              <a:t>商業活動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3.</a:t>
            </a:r>
            <a:r>
              <a:rPr lang="zh-TW" altLang="en-US" sz="2200" dirty="0" smtClean="0">
                <a:ea typeface="中黑體"/>
              </a:rPr>
              <a:t>交通問題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4.</a:t>
            </a:r>
            <a:r>
              <a:rPr lang="zh-TW" altLang="en-US" sz="2200" dirty="0" smtClean="0">
                <a:ea typeface="中黑體"/>
              </a:rPr>
              <a:t>人口流失</a:t>
            </a:r>
            <a:endParaRPr lang="en-US" altLang="zh-TW" sz="2200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sz="2200" dirty="0" smtClean="0">
                <a:ea typeface="中黑體"/>
              </a:rPr>
              <a:t>5.</a:t>
            </a:r>
            <a:r>
              <a:rPr lang="zh-TW" altLang="en-US" sz="2200" dirty="0" smtClean="0">
                <a:ea typeface="中黑體"/>
              </a:rPr>
              <a:t>商業活動</a:t>
            </a:r>
            <a:endParaRPr lang="en-US" altLang="zh-TW" sz="2400" dirty="0">
              <a:ea typeface="中黑體"/>
            </a:endParaRPr>
          </a:p>
          <a:p>
            <a:pPr marL="120650" indent="-120650" algn="l">
              <a:lnSpc>
                <a:spcPct val="6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altLang="zh-TW" sz="12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gray">
          <a:xfrm>
            <a:off x="6572250" y="2570163"/>
            <a:ext cx="1828800" cy="2447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333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gray">
          <a:xfrm>
            <a:off x="6595268" y="2591306"/>
            <a:ext cx="1881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1.</a:t>
            </a:r>
            <a:r>
              <a:rPr lang="zh-TW" altLang="en-US" dirty="0" smtClean="0">
                <a:ea typeface="中黑體"/>
              </a:rPr>
              <a:t>都市通檢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2.</a:t>
            </a:r>
            <a:r>
              <a:rPr lang="zh-TW" altLang="en-US" dirty="0" smtClean="0">
                <a:ea typeface="中黑體"/>
              </a:rPr>
              <a:t>百貨公司、電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>
                <a:ea typeface="中黑體"/>
              </a:rPr>
              <a:t> </a:t>
            </a:r>
            <a:r>
              <a:rPr lang="zh-TW" altLang="en-US" dirty="0" smtClean="0">
                <a:ea typeface="中黑體"/>
              </a:rPr>
              <a:t>影院、大賣場</a:t>
            </a:r>
            <a:r>
              <a:rPr lang="en-US" altLang="zh-TW" dirty="0" smtClean="0">
                <a:ea typeface="中黑體"/>
              </a:rPr>
              <a:t>…</a:t>
            </a: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3.</a:t>
            </a:r>
            <a:r>
              <a:rPr lang="zh-TW" altLang="en-US" dirty="0" smtClean="0">
                <a:ea typeface="中黑體"/>
              </a:rPr>
              <a:t>交通工具整合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4.</a:t>
            </a:r>
            <a:r>
              <a:rPr lang="zh-TW" altLang="en-US" dirty="0" smtClean="0">
                <a:ea typeface="中黑體"/>
              </a:rPr>
              <a:t> 生育補助</a:t>
            </a:r>
            <a:endParaRPr lang="en-US" altLang="zh-TW" dirty="0" smtClean="0">
              <a:ea typeface="中黑體"/>
            </a:endParaRPr>
          </a:p>
          <a:p>
            <a:pPr algn="just">
              <a:buFont typeface="Arial" charset="0"/>
              <a:buNone/>
              <a:defRPr/>
            </a:pPr>
            <a:r>
              <a:rPr lang="en-US" altLang="zh-TW" dirty="0" smtClean="0">
                <a:ea typeface="中黑體"/>
              </a:rPr>
              <a:t>5.</a:t>
            </a:r>
            <a:r>
              <a:rPr lang="zh-TW" altLang="en-US" dirty="0" smtClean="0">
                <a:ea typeface="中黑體"/>
              </a:rPr>
              <a:t>商展、旅展</a:t>
            </a:r>
            <a:endParaRPr lang="en-US" altLang="zh-TW" dirty="0" smtClean="0">
              <a:ea typeface="中黑體"/>
            </a:endParaRP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gray">
          <a:xfrm>
            <a:off x="3282950" y="2286000"/>
            <a:ext cx="2727325" cy="273208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  <a:alpha val="27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gamma/>
                  <a:shade val="0"/>
                  <a:invGamma/>
                  <a:alpha val="27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29398" name="Picture 22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276600" y="2286000"/>
            <a:ext cx="2738438" cy="2752725"/>
          </a:xfrm>
          <a:prstGeom prst="rect">
            <a:avLst/>
          </a:prstGeom>
          <a:noFill/>
        </p:spPr>
      </p:pic>
      <p:sp>
        <p:nvSpPr>
          <p:cNvPr id="229399" name="Arc 23"/>
          <p:cNvSpPr>
            <a:spLocks/>
          </p:cNvSpPr>
          <p:nvPr/>
        </p:nvSpPr>
        <p:spPr bwMode="black">
          <a:xfrm>
            <a:off x="4656138" y="2289175"/>
            <a:ext cx="1362075" cy="1376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46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folHlink">
              <a:alpha val="5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400" name="Arc 24"/>
          <p:cNvSpPr>
            <a:spLocks/>
          </p:cNvSpPr>
          <p:nvPr/>
        </p:nvSpPr>
        <p:spPr bwMode="gray">
          <a:xfrm rot="5400000">
            <a:off x="4634706" y="3648870"/>
            <a:ext cx="1400175" cy="1370012"/>
          </a:xfrm>
          <a:custGeom>
            <a:avLst/>
            <a:gdLst>
              <a:gd name="G0" fmla="+- 411 0 0"/>
              <a:gd name="G1" fmla="+- 21600 0 0"/>
              <a:gd name="G2" fmla="+- 21600 0 0"/>
              <a:gd name="T0" fmla="*/ 0 w 22011"/>
              <a:gd name="T1" fmla="*/ 4 h 21670"/>
              <a:gd name="T2" fmla="*/ 22011 w 22011"/>
              <a:gd name="T3" fmla="*/ 21670 h 21670"/>
              <a:gd name="T4" fmla="*/ 411 w 22011"/>
              <a:gd name="T5" fmla="*/ 21600 h 2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1" h="21670" fill="none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</a:path>
              <a:path w="22011" h="21670" stroke="0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  <a:lnTo>
                  <a:pt x="411" y="21600"/>
                </a:lnTo>
                <a:close/>
              </a:path>
            </a:pathLst>
          </a:custGeom>
          <a:solidFill>
            <a:srgbClr val="93C052">
              <a:alpha val="4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229401" name="Arc 25"/>
          <p:cNvSpPr>
            <a:spLocks/>
          </p:cNvSpPr>
          <p:nvPr/>
        </p:nvSpPr>
        <p:spPr bwMode="gray">
          <a:xfrm rot="5400000" flipH="1" flipV="1">
            <a:off x="3288507" y="2294731"/>
            <a:ext cx="1371600" cy="1373187"/>
          </a:xfrm>
          <a:custGeom>
            <a:avLst/>
            <a:gdLst>
              <a:gd name="G0" fmla="+- 0 0 0"/>
              <a:gd name="G1" fmla="+- 21596 0 0"/>
              <a:gd name="G2" fmla="+- 21600 0 0"/>
              <a:gd name="T0" fmla="*/ 426 w 21600"/>
              <a:gd name="T1" fmla="*/ 0 h 21787"/>
              <a:gd name="T2" fmla="*/ 21599 w 21600"/>
              <a:gd name="T3" fmla="*/ 21787 h 21787"/>
              <a:gd name="T4" fmla="*/ 0 w 21600"/>
              <a:gd name="T5" fmla="*/ 21596 h 2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87" fill="none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</a:path>
              <a:path w="21600" h="21787" stroke="0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  <a:lnTo>
                  <a:pt x="0" y="21596"/>
                </a:lnTo>
                <a:close/>
              </a:path>
            </a:pathLst>
          </a:custGeom>
          <a:solidFill>
            <a:srgbClr val="93C052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9402" name="Arc 26"/>
          <p:cNvSpPr>
            <a:spLocks/>
          </p:cNvSpPr>
          <p:nvPr/>
        </p:nvSpPr>
        <p:spPr bwMode="black">
          <a:xfrm rot="10419033">
            <a:off x="3359150" y="3554413"/>
            <a:ext cx="1366838" cy="1550987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3 w 21600"/>
              <a:gd name="T1" fmla="*/ 0 h 24319"/>
              <a:gd name="T2" fmla="*/ 21411 w 21600"/>
              <a:gd name="T3" fmla="*/ 24319 h 24319"/>
              <a:gd name="T4" fmla="*/ 0 w 21600"/>
              <a:gd name="T5" fmla="*/ 21469 h 2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19" fill="none" extrusionOk="0">
                <a:moveTo>
                  <a:pt x="2373" y="-1"/>
                </a:moveTo>
                <a:cubicBezTo>
                  <a:pt x="13317" y="1209"/>
                  <a:pt x="21600" y="10458"/>
                  <a:pt x="21600" y="21469"/>
                </a:cubicBezTo>
                <a:cubicBezTo>
                  <a:pt x="21600" y="22422"/>
                  <a:pt x="21536" y="23374"/>
                  <a:pt x="21411" y="24319"/>
                </a:cubicBezTo>
              </a:path>
              <a:path w="21600" h="24319" stroke="0" extrusionOk="0">
                <a:moveTo>
                  <a:pt x="2373" y="-1"/>
                </a:moveTo>
                <a:cubicBezTo>
                  <a:pt x="13317" y="1209"/>
                  <a:pt x="21600" y="10458"/>
                  <a:pt x="21600" y="21469"/>
                </a:cubicBezTo>
                <a:cubicBezTo>
                  <a:pt x="21600" y="22422"/>
                  <a:pt x="21536" y="23374"/>
                  <a:pt x="21411" y="24319"/>
                </a:cubicBezTo>
                <a:lnTo>
                  <a:pt x="0" y="2146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229403" name="WordArt 27"/>
          <p:cNvSpPr>
            <a:spLocks noChangeArrowheads="1" noChangeShapeType="1" noTextEdit="1"/>
          </p:cNvSpPr>
          <p:nvPr/>
        </p:nvSpPr>
        <p:spPr bwMode="gray">
          <a:xfrm rot="40577292">
            <a:off x="3597275" y="2794000"/>
            <a:ext cx="1374775" cy="101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07352"/>
              </a:avLst>
            </a:prstTxWarp>
          </a:bodyPr>
          <a:lstStyle/>
          <a:p>
            <a:pPr algn="ctr"/>
            <a:r>
              <a:rPr lang="en-US" altLang="zh-TW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 </a:t>
            </a:r>
            <a:r>
              <a:rPr lang="zh-TW" altLang="en-US" kern="10" dirty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三</a:t>
            </a:r>
            <a:r>
              <a:rPr lang="zh-TW" altLang="en-US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級產業</a:t>
            </a:r>
            <a:endParaRPr lang="zh-TW" altLang="en-US" kern="10" dirty="0">
              <a:ln w="6350">
                <a:noFill/>
                <a:round/>
                <a:headEnd/>
                <a:tailEnd/>
              </a:ln>
              <a:solidFill>
                <a:schemeClr val="bg1"/>
              </a:solidFill>
              <a:latin typeface="Verdana"/>
            </a:endParaRPr>
          </a:p>
        </p:txBody>
      </p:sp>
      <p:sp>
        <p:nvSpPr>
          <p:cNvPr id="229404" name="WordArt 28"/>
          <p:cNvSpPr>
            <a:spLocks noChangeArrowheads="1" noChangeShapeType="1" noTextEdit="1"/>
          </p:cNvSpPr>
          <p:nvPr/>
        </p:nvSpPr>
        <p:spPr bwMode="gray">
          <a:xfrm rot="45886923">
            <a:off x="4383088" y="2813050"/>
            <a:ext cx="1371600" cy="10144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08292"/>
              </a:avLst>
            </a:prstTxWarp>
          </a:bodyPr>
          <a:lstStyle/>
          <a:p>
            <a:pPr algn="ctr"/>
            <a:endParaRPr lang="zh-TW" altLang="en-US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405" name="WordArt 29"/>
          <p:cNvSpPr>
            <a:spLocks noChangeArrowheads="1" noChangeShapeType="1" noTextEdit="1"/>
          </p:cNvSpPr>
          <p:nvPr/>
        </p:nvSpPr>
        <p:spPr bwMode="gray">
          <a:xfrm rot="24360178">
            <a:off x="3494088" y="3933825"/>
            <a:ext cx="1276350" cy="50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33814"/>
              </a:avLst>
            </a:prstTxWarp>
          </a:bodyPr>
          <a:lstStyle/>
          <a:p>
            <a:pPr algn="ctr"/>
            <a:endParaRPr lang="zh-TW" altLang="en-US" b="1" kern="10" dirty="0">
              <a:ln w="6350">
                <a:noFill/>
                <a:round/>
                <a:headEnd/>
                <a:tailEnd/>
              </a:ln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406" name="WordArt 30"/>
          <p:cNvSpPr>
            <a:spLocks noChangeArrowheads="1" noChangeShapeType="1" noTextEdit="1"/>
          </p:cNvSpPr>
          <p:nvPr/>
        </p:nvSpPr>
        <p:spPr bwMode="gray">
          <a:xfrm rot="19084014">
            <a:off x="4554538" y="3910013"/>
            <a:ext cx="1263650" cy="5111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40835"/>
              </a:avLst>
            </a:prstTxWarp>
          </a:bodyPr>
          <a:lstStyle/>
          <a:p>
            <a:pPr algn="ctr"/>
            <a:r>
              <a:rPr lang="zh-TW" altLang="en-US" kern="10" dirty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三</a:t>
            </a:r>
            <a:r>
              <a:rPr lang="zh-TW" altLang="en-US" kern="10" dirty="0" smtClean="0">
                <a:ln w="63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Verdana"/>
              </a:rPr>
              <a:t>級產業</a:t>
            </a:r>
            <a:endParaRPr lang="en-US" altLang="zh-TW" kern="10" dirty="0" smtClean="0">
              <a:ln w="6350">
                <a:noFill/>
                <a:round/>
                <a:headEnd/>
                <a:tailEnd/>
              </a:ln>
              <a:solidFill>
                <a:schemeClr val="bg1"/>
              </a:solidFill>
              <a:latin typeface="Verdana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16363" y="2913063"/>
            <a:ext cx="1465262" cy="1443037"/>
            <a:chOff x="2457" y="2000"/>
            <a:chExt cx="901" cy="888"/>
          </a:xfrm>
        </p:grpSpPr>
        <p:pic>
          <p:nvPicPr>
            <p:cNvPr id="22940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29409" name="Oval 3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9410" name="Freeform 3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9413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4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5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6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9418" name="AutoShape 4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19" name="AutoShape 4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20" name="AutoShape 4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9421" name="AutoShape 4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29422" name="Rectangle 46"/>
          <p:cNvSpPr>
            <a:spLocks noChangeArrowheads="1"/>
          </p:cNvSpPr>
          <p:nvPr/>
        </p:nvSpPr>
        <p:spPr bwMode="gray">
          <a:xfrm>
            <a:off x="4071935" y="3429000"/>
            <a:ext cx="12105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1C1C"/>
                </a:solidFill>
                <a:ea typeface="新細明體" charset="-120"/>
              </a:rPr>
              <a:t>產業翻轉</a:t>
            </a:r>
            <a:endParaRPr lang="en-US" altLang="zh-TW" sz="20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08/30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74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dirty="0" smtClean="0">
                <a:ea typeface="新細明體" charset="-120"/>
              </a:rPr>
              <a:t>3-.1.4</a:t>
            </a:r>
            <a:br>
              <a:rPr lang="en-US" altLang="zh-TW" sz="2000" dirty="0" smtClean="0">
                <a:ea typeface="新細明體" charset="-120"/>
              </a:rPr>
            </a:br>
            <a:r>
              <a:rPr lang="en-US" altLang="zh-TW" sz="2000" dirty="0" smtClean="0">
                <a:ea typeface="新細明體" charset="-120"/>
              </a:rPr>
              <a:t> </a:t>
            </a:r>
            <a:r>
              <a:rPr lang="zh-TW" altLang="en-US" sz="2000" dirty="0" smtClean="0">
                <a:ea typeface="新細明體" charset="-120"/>
              </a:rPr>
              <a:t>故宮南院所在地朴子市、太保市、六腳鄉產業發展</a:t>
            </a:r>
            <a:endParaRPr lang="en-US" altLang="zh-TW" sz="2000" dirty="0">
              <a:ea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02338" y="2643188"/>
            <a:ext cx="1770062" cy="1771650"/>
            <a:chOff x="1307" y="1048"/>
            <a:chExt cx="1088" cy="1088"/>
          </a:xfrm>
        </p:grpSpPr>
        <p:sp>
          <p:nvSpPr>
            <p:cNvPr id="268292" name="Oval 4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8293" name="Oval 5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8294" name="Oval 6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06650" y="1219200"/>
            <a:ext cx="1771650" cy="1770063"/>
            <a:chOff x="1307" y="1048"/>
            <a:chExt cx="1088" cy="1088"/>
          </a:xfrm>
        </p:grpSpPr>
        <p:sp>
          <p:nvSpPr>
            <p:cNvPr id="268296" name="Oval 8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8297" name="Oval 9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8298" name="Oval 10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27350" y="1350963"/>
            <a:ext cx="1208088" cy="1454150"/>
            <a:chOff x="1380" y="1216"/>
            <a:chExt cx="898" cy="1081"/>
          </a:xfrm>
        </p:grpSpPr>
        <p:sp>
          <p:nvSpPr>
            <p:cNvPr id="268300" name="Oval 12"/>
            <p:cNvSpPr>
              <a:spLocks noChangeArrowheads="1"/>
            </p:cNvSpPr>
            <p:nvPr/>
          </p:nvSpPr>
          <p:spPr bwMode="blackWhite">
            <a:xfrm rot="66259" flipH="1">
              <a:off x="1727" y="1216"/>
              <a:ext cx="234" cy="228"/>
            </a:xfrm>
            <a:prstGeom prst="ellipse">
              <a:avLst/>
            </a:prstGeom>
            <a:solidFill>
              <a:srgbClr val="FEE3AC"/>
            </a:solidFill>
            <a:ln w="19050"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68301" name="Freeform 13"/>
            <p:cNvSpPr>
              <a:spLocks/>
            </p:cNvSpPr>
            <p:nvPr/>
          </p:nvSpPr>
          <p:spPr bwMode="blackWhite">
            <a:xfrm rot="66259" flipH="1">
              <a:off x="1380" y="1223"/>
              <a:ext cx="898" cy="1074"/>
            </a:xfrm>
            <a:custGeom>
              <a:avLst/>
              <a:gdLst/>
              <a:ahLst/>
              <a:cxnLst>
                <a:cxn ang="0">
                  <a:pos x="1376" y="696"/>
                </a:cxn>
                <a:cxn ang="0">
                  <a:pos x="1639" y="920"/>
                </a:cxn>
                <a:cxn ang="0">
                  <a:pos x="1926" y="708"/>
                </a:cxn>
                <a:cxn ang="0">
                  <a:pos x="2940" y="66"/>
                </a:cxn>
                <a:cxn ang="0">
                  <a:pos x="3204" y="78"/>
                </a:cxn>
                <a:cxn ang="0">
                  <a:pos x="3072" y="444"/>
                </a:cxn>
                <a:cxn ang="0">
                  <a:pos x="2139" y="1081"/>
                </a:cxn>
                <a:cxn ang="0">
                  <a:pos x="2476" y="2372"/>
                </a:cxn>
                <a:cxn ang="0">
                  <a:pos x="2251" y="2435"/>
                </a:cxn>
                <a:cxn ang="0">
                  <a:pos x="2614" y="3589"/>
                </a:cxn>
                <a:cxn ang="0">
                  <a:pos x="2539" y="3925"/>
                </a:cxn>
                <a:cxn ang="0">
                  <a:pos x="2226" y="3689"/>
                </a:cxn>
                <a:cxn ang="0">
                  <a:pos x="1789" y="2534"/>
                </a:cxn>
                <a:cxn ang="0">
                  <a:pos x="1414" y="2534"/>
                </a:cxn>
                <a:cxn ang="0">
                  <a:pos x="1051" y="3689"/>
                </a:cxn>
                <a:cxn ang="0">
                  <a:pos x="789" y="3925"/>
                </a:cxn>
                <a:cxn ang="0">
                  <a:pos x="676" y="3577"/>
                </a:cxn>
                <a:cxn ang="0">
                  <a:pos x="1001" y="2459"/>
                </a:cxn>
                <a:cxn ang="0">
                  <a:pos x="751" y="2397"/>
                </a:cxn>
                <a:cxn ang="0">
                  <a:pos x="1126" y="1081"/>
                </a:cxn>
                <a:cxn ang="0">
                  <a:pos x="139" y="497"/>
                </a:cxn>
                <a:cxn ang="0">
                  <a:pos x="60" y="180"/>
                </a:cxn>
                <a:cxn ang="0">
                  <a:pos x="389" y="162"/>
                </a:cxn>
                <a:cxn ang="0">
                  <a:pos x="1376" y="696"/>
                </a:cxn>
              </a:cxnLst>
              <a:rect l="0" t="0" r="r" b="b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EE3AC"/>
            </a:solidFill>
            <a:ln w="19050" cmpd="sng"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</p:grpSp>
      <p:sp>
        <p:nvSpPr>
          <p:cNvPr id="268302" name="AutoShape 14"/>
          <p:cNvSpPr>
            <a:spLocks noChangeArrowheads="1"/>
          </p:cNvSpPr>
          <p:nvPr/>
        </p:nvSpPr>
        <p:spPr bwMode="gray">
          <a:xfrm>
            <a:off x="1109663" y="2497138"/>
            <a:ext cx="3032125" cy="2216150"/>
          </a:xfrm>
          <a:prstGeom prst="flowChartDocument">
            <a:avLst/>
          </a:prstGeom>
          <a:solidFill>
            <a:srgbClr val="D5DFCB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34175" y="2854325"/>
            <a:ext cx="1003300" cy="1428750"/>
            <a:chOff x="4876" y="1969"/>
            <a:chExt cx="746" cy="1061"/>
          </a:xfrm>
        </p:grpSpPr>
        <p:sp>
          <p:nvSpPr>
            <p:cNvPr id="268304" name="Oval 16"/>
            <p:cNvSpPr>
              <a:spLocks noChangeArrowheads="1"/>
            </p:cNvSpPr>
            <p:nvPr/>
          </p:nvSpPr>
          <p:spPr bwMode="blackWhite">
            <a:xfrm rot="381936" flipH="1">
              <a:off x="5093" y="1969"/>
              <a:ext cx="230" cy="225"/>
            </a:xfrm>
            <a:prstGeom prst="ellipse">
              <a:avLst/>
            </a:prstGeom>
            <a:solidFill>
              <a:srgbClr val="FEE3AC"/>
            </a:solidFill>
            <a:ln w="19050"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68305" name="Freeform 17"/>
            <p:cNvSpPr>
              <a:spLocks/>
            </p:cNvSpPr>
            <p:nvPr/>
          </p:nvSpPr>
          <p:spPr bwMode="blackWhite">
            <a:xfrm>
              <a:off x="4876" y="2140"/>
              <a:ext cx="746" cy="890"/>
            </a:xfrm>
            <a:custGeom>
              <a:avLst/>
              <a:gdLst/>
              <a:ahLst/>
              <a:cxnLst>
                <a:cxn ang="0">
                  <a:pos x="440" y="32"/>
                </a:cxn>
                <a:cxn ang="0">
                  <a:pos x="352" y="74"/>
                </a:cxn>
                <a:cxn ang="0">
                  <a:pos x="283" y="0"/>
                </a:cxn>
                <a:cxn ang="0">
                  <a:pos x="224" y="37"/>
                </a:cxn>
                <a:cxn ang="0">
                  <a:pos x="42" y="273"/>
                </a:cxn>
                <a:cxn ang="0">
                  <a:pos x="75" y="363"/>
                </a:cxn>
                <a:cxn ang="0">
                  <a:pos x="216" y="91"/>
                </a:cxn>
                <a:cxn ang="0">
                  <a:pos x="87" y="426"/>
                </a:cxn>
                <a:cxn ang="0">
                  <a:pos x="145" y="449"/>
                </a:cxn>
                <a:cxn ang="0">
                  <a:pos x="16" y="742"/>
                </a:cxn>
                <a:cxn ang="0">
                  <a:pos x="24" y="835"/>
                </a:cxn>
                <a:cxn ang="0">
                  <a:pos x="113" y="784"/>
                </a:cxn>
                <a:cxn ang="0">
                  <a:pos x="265" y="488"/>
                </a:cxn>
                <a:cxn ang="0">
                  <a:pos x="365" y="501"/>
                </a:cxn>
                <a:cxn ang="0">
                  <a:pos x="425" y="818"/>
                </a:cxn>
                <a:cxn ang="0">
                  <a:pos x="488" y="888"/>
                </a:cxn>
                <a:cxn ang="0">
                  <a:pos x="530" y="799"/>
                </a:cxn>
                <a:cxn ang="0">
                  <a:pos x="474" y="491"/>
                </a:cxn>
                <a:cxn ang="0">
                  <a:pos x="545" y="481"/>
                </a:cxn>
                <a:cxn ang="0">
                  <a:pos x="481" y="120"/>
                </a:cxn>
                <a:cxn ang="0">
                  <a:pos x="607" y="407"/>
                </a:cxn>
                <a:cxn ang="0">
                  <a:pos x="704" y="445"/>
                </a:cxn>
                <a:cxn ang="0">
                  <a:pos x="720" y="344"/>
                </a:cxn>
                <a:cxn ang="0">
                  <a:pos x="537" y="37"/>
                </a:cxn>
                <a:cxn ang="0">
                  <a:pos x="440" y="32"/>
                </a:cxn>
              </a:cxnLst>
              <a:rect l="0" t="0" r="r" b="b"/>
              <a:pathLst>
                <a:path w="746" h="890">
                  <a:moveTo>
                    <a:pt x="440" y="32"/>
                  </a:moveTo>
                  <a:cubicBezTo>
                    <a:pt x="429" y="59"/>
                    <a:pt x="390" y="76"/>
                    <a:pt x="352" y="74"/>
                  </a:cubicBezTo>
                  <a:cubicBezTo>
                    <a:pt x="312" y="67"/>
                    <a:pt x="291" y="25"/>
                    <a:pt x="283" y="0"/>
                  </a:cubicBezTo>
                  <a:cubicBezTo>
                    <a:pt x="283" y="0"/>
                    <a:pt x="246" y="16"/>
                    <a:pt x="224" y="37"/>
                  </a:cubicBezTo>
                  <a:cubicBezTo>
                    <a:pt x="201" y="58"/>
                    <a:pt x="58" y="243"/>
                    <a:pt x="42" y="273"/>
                  </a:cubicBezTo>
                  <a:cubicBezTo>
                    <a:pt x="36" y="305"/>
                    <a:pt x="84" y="395"/>
                    <a:pt x="75" y="363"/>
                  </a:cubicBezTo>
                  <a:cubicBezTo>
                    <a:pt x="66" y="333"/>
                    <a:pt x="215" y="82"/>
                    <a:pt x="216" y="91"/>
                  </a:cubicBezTo>
                  <a:lnTo>
                    <a:pt x="87" y="426"/>
                  </a:lnTo>
                  <a:lnTo>
                    <a:pt x="145" y="449"/>
                  </a:lnTo>
                  <a:lnTo>
                    <a:pt x="16" y="742"/>
                  </a:lnTo>
                  <a:cubicBezTo>
                    <a:pt x="1" y="787"/>
                    <a:pt x="0" y="819"/>
                    <a:pt x="24" y="835"/>
                  </a:cubicBezTo>
                  <a:cubicBezTo>
                    <a:pt x="59" y="848"/>
                    <a:pt x="91" y="826"/>
                    <a:pt x="113" y="784"/>
                  </a:cubicBezTo>
                  <a:cubicBezTo>
                    <a:pt x="154" y="720"/>
                    <a:pt x="234" y="534"/>
                    <a:pt x="265" y="488"/>
                  </a:cubicBezTo>
                  <a:lnTo>
                    <a:pt x="365" y="501"/>
                  </a:lnTo>
                  <a:cubicBezTo>
                    <a:pt x="377" y="565"/>
                    <a:pt x="407" y="754"/>
                    <a:pt x="425" y="818"/>
                  </a:cubicBezTo>
                  <a:cubicBezTo>
                    <a:pt x="434" y="855"/>
                    <a:pt x="457" y="890"/>
                    <a:pt x="488" y="888"/>
                  </a:cubicBezTo>
                  <a:cubicBezTo>
                    <a:pt x="512" y="876"/>
                    <a:pt x="536" y="867"/>
                    <a:pt x="530" y="799"/>
                  </a:cubicBezTo>
                  <a:lnTo>
                    <a:pt x="474" y="491"/>
                  </a:lnTo>
                  <a:lnTo>
                    <a:pt x="545" y="481"/>
                  </a:lnTo>
                  <a:lnTo>
                    <a:pt x="481" y="120"/>
                  </a:lnTo>
                  <a:lnTo>
                    <a:pt x="607" y="407"/>
                  </a:lnTo>
                  <a:cubicBezTo>
                    <a:pt x="643" y="460"/>
                    <a:pt x="687" y="456"/>
                    <a:pt x="704" y="445"/>
                  </a:cubicBezTo>
                  <a:cubicBezTo>
                    <a:pt x="746" y="429"/>
                    <a:pt x="731" y="390"/>
                    <a:pt x="720" y="344"/>
                  </a:cubicBezTo>
                  <a:cubicBezTo>
                    <a:pt x="698" y="307"/>
                    <a:pt x="586" y="29"/>
                    <a:pt x="537" y="37"/>
                  </a:cubicBezTo>
                  <a:lnTo>
                    <a:pt x="440" y="32"/>
                  </a:lnTo>
                  <a:close/>
                </a:path>
              </a:pathLst>
            </a:custGeom>
            <a:solidFill>
              <a:srgbClr val="FEE3AC"/>
            </a:solidFill>
            <a:ln w="19050" cmpd="sng"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</p:grpSp>
      <p:sp>
        <p:nvSpPr>
          <p:cNvPr id="268306" name="AutoShape 18"/>
          <p:cNvSpPr>
            <a:spLocks noChangeArrowheads="1"/>
          </p:cNvSpPr>
          <p:nvPr/>
        </p:nvSpPr>
        <p:spPr bwMode="gray">
          <a:xfrm>
            <a:off x="4692650" y="3990975"/>
            <a:ext cx="3008313" cy="2211388"/>
          </a:xfrm>
          <a:prstGeom prst="flowChartDocument">
            <a:avLst/>
          </a:prstGeom>
          <a:solidFill>
            <a:srgbClr val="D9C1D7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8307" name="AutoShape 19"/>
          <p:cNvSpPr>
            <a:spLocks noChangeArrowheads="1"/>
          </p:cNvSpPr>
          <p:nvPr/>
        </p:nvSpPr>
        <p:spPr bwMode="gray">
          <a:xfrm>
            <a:off x="1103313" y="2246313"/>
            <a:ext cx="3059112" cy="406400"/>
          </a:xfrm>
          <a:prstGeom prst="bevel">
            <a:avLst>
              <a:gd name="adj" fmla="val 9569"/>
            </a:avLst>
          </a:prstGeom>
          <a:solidFill>
            <a:srgbClr val="A5BB8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8308" name="AutoShape 20"/>
          <p:cNvSpPr>
            <a:spLocks noChangeArrowheads="1"/>
          </p:cNvSpPr>
          <p:nvPr/>
        </p:nvSpPr>
        <p:spPr bwMode="gray">
          <a:xfrm>
            <a:off x="4684713" y="3749675"/>
            <a:ext cx="3041650" cy="407988"/>
          </a:xfrm>
          <a:prstGeom prst="bevel">
            <a:avLst>
              <a:gd name="adj" fmla="val 9569"/>
            </a:avLst>
          </a:prstGeom>
          <a:solidFill>
            <a:srgbClr val="BB8FB8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68309" name="Picture 21" descr="worldmap_ani8"/>
          <p:cNvPicPr>
            <a:picLocks noChangeAspect="1" noChangeArrowheads="1" noCrop="1"/>
          </p:cNvPicPr>
          <p:nvPr/>
        </p:nvPicPr>
        <p:blipFill>
          <a:blip r:embed="rId2" cstate="print">
            <a:lum bright="18000" contrast="42000"/>
            <a:grayscl/>
          </a:blip>
          <a:srcRect/>
          <a:stretch>
            <a:fillRect/>
          </a:stretch>
        </p:blipFill>
        <p:spPr bwMode="gray">
          <a:xfrm>
            <a:off x="4335463" y="2579688"/>
            <a:ext cx="1030287" cy="1031875"/>
          </a:xfrm>
          <a:prstGeom prst="rect">
            <a:avLst/>
          </a:prstGeom>
          <a:noFill/>
        </p:spPr>
      </p:pic>
      <p:sp>
        <p:nvSpPr>
          <p:cNvPr id="268310" name="Text Box 22"/>
          <p:cNvSpPr txBox="1">
            <a:spLocks noChangeArrowheads="1"/>
          </p:cNvSpPr>
          <p:nvPr/>
        </p:nvSpPr>
        <p:spPr bwMode="auto">
          <a:xfrm>
            <a:off x="4735513" y="3806825"/>
            <a:ext cx="29083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660066"/>
                </a:solidFill>
                <a:ea typeface="新細明體" charset="-120"/>
              </a:rPr>
              <a:t>解決方案</a:t>
            </a:r>
            <a:endParaRPr lang="en-US" altLang="zh-TW" sz="1600" b="1" dirty="0">
              <a:solidFill>
                <a:srgbClr val="660066"/>
              </a:solidFill>
              <a:ea typeface="新細明體" charset="-120"/>
            </a:endParaRPr>
          </a:p>
        </p:txBody>
      </p:sp>
      <p:sp>
        <p:nvSpPr>
          <p:cNvPr id="268311" name="Text Box 23"/>
          <p:cNvSpPr txBox="1">
            <a:spLocks noChangeArrowheads="1"/>
          </p:cNvSpPr>
          <p:nvPr/>
        </p:nvSpPr>
        <p:spPr bwMode="auto">
          <a:xfrm>
            <a:off x="1104900" y="2284413"/>
            <a:ext cx="3030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CC3300"/>
                </a:solidFill>
                <a:ea typeface="新細明體" charset="-120"/>
              </a:rPr>
              <a:t>問題檢討</a:t>
            </a:r>
            <a:endParaRPr lang="en-US" altLang="zh-TW" sz="1600" b="1" dirty="0">
              <a:solidFill>
                <a:srgbClr val="CC3300"/>
              </a:solidFill>
              <a:ea typeface="新細明體" charset="-120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790700" y="2930525"/>
            <a:ext cx="1684338" cy="1363663"/>
            <a:chOff x="3014" y="806"/>
            <a:chExt cx="1304" cy="1104"/>
          </a:xfrm>
        </p:grpSpPr>
        <p:sp>
          <p:nvSpPr>
            <p:cNvPr id="268313" name="AutoShape 25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FFFFFF">
                  <a:alpha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8314" name="AutoShape 26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rgbClr val="FFFFFF">
                <a:alpha val="39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68315" name="Rectangle 27"/>
          <p:cNvSpPr>
            <a:spLocks noChangeArrowheads="1"/>
          </p:cNvSpPr>
          <p:nvPr/>
        </p:nvSpPr>
        <p:spPr bwMode="black">
          <a:xfrm>
            <a:off x="1071538" y="2643182"/>
            <a:ext cx="3125788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algn="l">
              <a:lnSpc>
                <a:spcPct val="80000"/>
              </a:lnSpc>
              <a:buFontTx/>
              <a:buChar char="•"/>
            </a:pPr>
            <a:r>
              <a:rPr lang="zh-TW" altLang="en-US" sz="1200" dirty="0" smtClean="0">
                <a:solidFill>
                  <a:srgbClr val="1C1C1C"/>
                </a:solidFill>
                <a:latin typeface="中黑體"/>
                <a:ea typeface="新細明體" charset="-120"/>
              </a:rPr>
              <a:t>朴子市第三級產業不足。</a:t>
            </a:r>
            <a:endParaRPr lang="en-US" altLang="zh-TW" sz="1200" dirty="0" smtClean="0">
              <a:solidFill>
                <a:srgbClr val="1C1C1C"/>
              </a:solidFill>
              <a:latin typeface="中黑體"/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endParaRPr lang="en-US" altLang="zh-TW" sz="1200" dirty="0">
              <a:solidFill>
                <a:srgbClr val="1C1C1C"/>
              </a:solidFill>
              <a:latin typeface="中黑體"/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r>
              <a:rPr lang="zh-TW" altLang="en-US" sz="1200" dirty="0" smtClean="0">
                <a:solidFill>
                  <a:srgbClr val="1C1C1C"/>
                </a:solidFill>
                <a:latin typeface="中黑體"/>
                <a:ea typeface="新細明體" charset="-120"/>
              </a:rPr>
              <a:t>太保市第二級產業不足及第三級產業有待</a:t>
            </a:r>
            <a:endParaRPr lang="en-US" altLang="zh-TW" sz="1200" dirty="0" smtClean="0">
              <a:solidFill>
                <a:srgbClr val="1C1C1C"/>
              </a:solidFill>
              <a:latin typeface="中黑體"/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endParaRPr lang="en-US" altLang="zh-TW" sz="1200" dirty="0">
              <a:solidFill>
                <a:srgbClr val="1C1C1C"/>
              </a:solidFill>
              <a:latin typeface="中黑體"/>
              <a:ea typeface="新細明體" charset="-120"/>
            </a:endParaRPr>
          </a:p>
          <a:p>
            <a:pPr algn="l">
              <a:lnSpc>
                <a:spcPct val="80000"/>
              </a:lnSpc>
            </a:pPr>
            <a:r>
              <a:rPr lang="en-US" altLang="zh-TW" sz="1200" dirty="0" smtClean="0">
                <a:solidFill>
                  <a:srgbClr val="1C1C1C"/>
                </a:solidFill>
                <a:latin typeface="中黑體"/>
                <a:ea typeface="新細明體" charset="-120"/>
              </a:rPr>
              <a:t>    </a:t>
            </a:r>
            <a:r>
              <a:rPr lang="zh-TW" altLang="en-US" sz="1200" dirty="0" smtClean="0">
                <a:solidFill>
                  <a:srgbClr val="1C1C1C"/>
                </a:solidFill>
                <a:latin typeface="中黑體"/>
                <a:ea typeface="新細明體" charset="-120"/>
              </a:rPr>
              <a:t>加強。</a:t>
            </a:r>
            <a:endParaRPr lang="en-US" altLang="zh-TW" sz="1200" dirty="0" smtClean="0">
              <a:solidFill>
                <a:srgbClr val="1C1C1C"/>
              </a:solidFill>
              <a:latin typeface="中黑體"/>
              <a:ea typeface="新細明體" charset="-120"/>
            </a:endParaRPr>
          </a:p>
          <a:p>
            <a:pPr algn="l">
              <a:lnSpc>
                <a:spcPct val="80000"/>
              </a:lnSpc>
            </a:pPr>
            <a:endParaRPr lang="en-US" altLang="zh-TW" sz="1200" dirty="0">
              <a:solidFill>
                <a:srgbClr val="1C1C1C"/>
              </a:solidFill>
              <a:latin typeface="中黑體"/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r>
              <a:rPr lang="zh-TW" altLang="en-US" sz="1200" dirty="0" smtClean="0">
                <a:solidFill>
                  <a:srgbClr val="1C1C1C"/>
                </a:solidFill>
                <a:latin typeface="中黑體"/>
                <a:ea typeface="新細明體" charset="-120"/>
              </a:rPr>
              <a:t>六腳鄉嚴重缺第二級產業及第三級產業。</a:t>
            </a:r>
            <a:endParaRPr lang="en-US" altLang="zh-TW" sz="1200" dirty="0">
              <a:solidFill>
                <a:srgbClr val="1C1C1C"/>
              </a:solidFill>
              <a:latin typeface="中黑體"/>
              <a:ea typeface="新細明體" charset="-12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 flipV="1">
            <a:off x="5349875" y="4556125"/>
            <a:ext cx="1676400" cy="1363663"/>
            <a:chOff x="3014" y="806"/>
            <a:chExt cx="1304" cy="1104"/>
          </a:xfrm>
        </p:grpSpPr>
        <p:sp>
          <p:nvSpPr>
            <p:cNvPr id="268317" name="AutoShape 29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FFFFFF">
                  <a:alpha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8318" name="AutoShape 30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rgbClr val="FFFFFF">
                <a:alpha val="39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68319" name="Rectangle 31"/>
          <p:cNvSpPr>
            <a:spLocks noChangeArrowheads="1"/>
          </p:cNvSpPr>
          <p:nvPr/>
        </p:nvSpPr>
        <p:spPr bwMode="black">
          <a:xfrm>
            <a:off x="4643438" y="4143380"/>
            <a:ext cx="30495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algn="l">
              <a:lnSpc>
                <a:spcPct val="80000"/>
              </a:lnSpc>
              <a:buFontTx/>
              <a:buChar char="•"/>
            </a:pPr>
            <a:r>
              <a:rPr lang="zh-TW" altLang="en-US" sz="1200" dirty="0" smtClean="0">
                <a:solidFill>
                  <a:srgbClr val="1C1C1C"/>
                </a:solidFill>
                <a:ea typeface="新細明體" charset="-120"/>
              </a:rPr>
              <a:t>朴子市副都心都市計畫檢討都市機能、</a:t>
            </a:r>
            <a:endParaRPr lang="en-US" altLang="zh-TW" sz="1200" dirty="0" smtClean="0">
              <a:solidFill>
                <a:srgbClr val="1C1C1C"/>
              </a:solidFill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endParaRPr lang="en-US" altLang="zh-TW" sz="1200" dirty="0">
              <a:solidFill>
                <a:srgbClr val="1C1C1C"/>
              </a:solidFill>
              <a:ea typeface="新細明體" charset="-120"/>
            </a:endParaRPr>
          </a:p>
          <a:p>
            <a:pPr algn="l">
              <a:lnSpc>
                <a:spcPct val="80000"/>
              </a:lnSpc>
            </a:pPr>
            <a:r>
              <a:rPr lang="en-US" altLang="zh-TW" sz="1200" dirty="0" smtClean="0">
                <a:solidFill>
                  <a:srgbClr val="1C1C1C"/>
                </a:solidFill>
                <a:ea typeface="新細明體" charset="-120"/>
              </a:rPr>
              <a:t>  </a:t>
            </a:r>
            <a:r>
              <a:rPr lang="zh-TW" altLang="en-US" sz="1200" dirty="0" smtClean="0">
                <a:solidFill>
                  <a:srgbClr val="1C1C1C"/>
                </a:solidFill>
                <a:ea typeface="新細明體" charset="-120"/>
              </a:rPr>
              <a:t>擴大召商特別為第三級產業旅館業、餐飲</a:t>
            </a:r>
            <a:endParaRPr lang="en-US" altLang="zh-TW" sz="1200" dirty="0" smtClean="0">
              <a:solidFill>
                <a:srgbClr val="1C1C1C"/>
              </a:solidFill>
              <a:ea typeface="新細明體" charset="-120"/>
            </a:endParaRPr>
          </a:p>
          <a:p>
            <a:pPr algn="l">
              <a:lnSpc>
                <a:spcPct val="80000"/>
              </a:lnSpc>
            </a:pPr>
            <a:endParaRPr lang="en-US" altLang="zh-TW" sz="1200" dirty="0">
              <a:solidFill>
                <a:srgbClr val="1C1C1C"/>
              </a:solidFill>
              <a:ea typeface="新細明體" charset="-120"/>
            </a:endParaRPr>
          </a:p>
          <a:p>
            <a:pPr algn="l">
              <a:lnSpc>
                <a:spcPct val="80000"/>
              </a:lnSpc>
            </a:pPr>
            <a:r>
              <a:rPr lang="en-US" altLang="zh-TW" sz="1200" dirty="0" smtClean="0">
                <a:solidFill>
                  <a:srgbClr val="1C1C1C"/>
                </a:solidFill>
                <a:ea typeface="新細明體" charset="-120"/>
              </a:rPr>
              <a:t>  </a:t>
            </a:r>
            <a:r>
              <a:rPr lang="zh-TW" altLang="en-US" sz="1200" dirty="0" smtClean="0">
                <a:solidFill>
                  <a:srgbClr val="1C1C1C"/>
                </a:solidFill>
                <a:ea typeface="新細明體" charset="-120"/>
              </a:rPr>
              <a:t>業包括大賣場、商場</a:t>
            </a:r>
            <a:r>
              <a:rPr lang="en-US" altLang="zh-TW" sz="1200" dirty="0" smtClean="0">
                <a:solidFill>
                  <a:srgbClr val="1C1C1C"/>
                </a:solidFill>
                <a:ea typeface="新細明體" charset="-120"/>
              </a:rPr>
              <a:t>(</a:t>
            </a:r>
            <a:r>
              <a:rPr lang="zh-TW" altLang="en-US" sz="1200" dirty="0" smtClean="0">
                <a:solidFill>
                  <a:srgbClr val="1C1C1C"/>
                </a:solidFill>
                <a:ea typeface="新細明體" charset="-120"/>
              </a:rPr>
              <a:t>包括百貨業</a:t>
            </a:r>
            <a:r>
              <a:rPr lang="en-US" altLang="zh-TW" sz="1200" dirty="0" smtClean="0">
                <a:solidFill>
                  <a:srgbClr val="1C1C1C"/>
                </a:solidFill>
                <a:ea typeface="新細明體" charset="-120"/>
              </a:rPr>
              <a:t>)</a:t>
            </a:r>
          </a:p>
          <a:p>
            <a:pPr algn="l">
              <a:lnSpc>
                <a:spcPct val="80000"/>
              </a:lnSpc>
            </a:pPr>
            <a:endParaRPr lang="en-US" altLang="zh-TW" sz="1200" dirty="0">
              <a:solidFill>
                <a:srgbClr val="1C1C1C"/>
              </a:solidFill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</a:pPr>
            <a:r>
              <a:rPr lang="en-US" altLang="zh-TW" sz="1200" dirty="0" smtClean="0">
                <a:solidFill>
                  <a:srgbClr val="1C1C1C"/>
                </a:solidFill>
                <a:ea typeface="新細明體" charset="-120"/>
              </a:rPr>
              <a:t>   </a:t>
            </a: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r>
              <a:rPr lang="zh-TW" altLang="en-US" sz="1200" dirty="0" smtClean="0">
                <a:solidFill>
                  <a:srgbClr val="1C1C1C"/>
                </a:solidFill>
                <a:ea typeface="新細明體" charset="-120"/>
              </a:rPr>
              <a:t>太保市及六腳鄉一級產業升級及二、三級</a:t>
            </a:r>
            <a:endParaRPr lang="en-US" altLang="zh-TW" sz="1200" dirty="0" smtClean="0">
              <a:solidFill>
                <a:srgbClr val="1C1C1C"/>
              </a:solidFill>
              <a:ea typeface="新細明體" charset="-120"/>
            </a:endParaRPr>
          </a:p>
          <a:p>
            <a:pPr marL="114300" indent="-114300" algn="l">
              <a:lnSpc>
                <a:spcPct val="80000"/>
              </a:lnSpc>
              <a:buFontTx/>
              <a:buChar char="•"/>
            </a:pPr>
            <a:endParaRPr lang="en-US" altLang="zh-TW" sz="1200" dirty="0">
              <a:solidFill>
                <a:srgbClr val="1C1C1C"/>
              </a:solidFill>
              <a:ea typeface="新細明體" charset="-120"/>
            </a:endParaRPr>
          </a:p>
          <a:p>
            <a:pPr algn="l">
              <a:lnSpc>
                <a:spcPct val="80000"/>
              </a:lnSpc>
            </a:pPr>
            <a:r>
              <a:rPr lang="zh-TW" altLang="en-US" sz="1200" dirty="0" smtClean="0">
                <a:solidFill>
                  <a:srgbClr val="1C1C1C"/>
                </a:solidFill>
                <a:ea typeface="新細明體" charset="-120"/>
              </a:rPr>
              <a:t>  產業續召商。</a:t>
            </a:r>
            <a:endParaRPr lang="en-US" altLang="zh-TW" sz="1200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gray">
          <a:xfrm>
            <a:off x="8172400" y="0"/>
            <a:ext cx="9361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9/30</a:t>
            </a:r>
            <a:endParaRPr kumimoji="0" lang="zh-TW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2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5TGp_newcity_light_ani">
  <a:themeElements>
    <a:clrScheme name="373TGp_newcity_light_ani 3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F09234"/>
      </a:accent2>
      <a:accent3>
        <a:srgbClr val="FFFFFF"/>
      </a:accent3>
      <a:accent4>
        <a:srgbClr val="404040"/>
      </a:accent4>
      <a:accent5>
        <a:srgbClr val="C4D6B2"/>
      </a:accent5>
      <a:accent6>
        <a:srgbClr val="D9842E"/>
      </a:accent6>
      <a:hlink>
        <a:srgbClr val="5983D7"/>
      </a:hlink>
      <a:folHlink>
        <a:srgbClr val="B3C1A1"/>
      </a:folHlink>
    </a:clrScheme>
    <a:fontScheme name="373TGp_newcity_light_a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73TGp_newcity_light_ani 1">
        <a:dk1>
          <a:srgbClr val="4D4D4D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40404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3TGp_newcity_light_ani 2">
        <a:dk1>
          <a:srgbClr val="000000"/>
        </a:dk1>
        <a:lt1>
          <a:srgbClr val="FFFFFF"/>
        </a:lt1>
        <a:dk2>
          <a:srgbClr val="123F68"/>
        </a:dk2>
        <a:lt2>
          <a:srgbClr val="DDDDDD"/>
        </a:lt2>
        <a:accent1>
          <a:srgbClr val="2B8BE3"/>
        </a:accent1>
        <a:accent2>
          <a:srgbClr val="3EA82C"/>
        </a:accent2>
        <a:accent3>
          <a:srgbClr val="FFFFFF"/>
        </a:accent3>
        <a:accent4>
          <a:srgbClr val="000000"/>
        </a:accent4>
        <a:accent5>
          <a:srgbClr val="ACC4EF"/>
        </a:accent5>
        <a:accent6>
          <a:srgbClr val="379827"/>
        </a:accent6>
        <a:hlink>
          <a:srgbClr val="29A6B3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3TGp_newcity_light_ani 3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F09234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D9842E"/>
        </a:accent6>
        <a:hlink>
          <a:srgbClr val="5983D7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375TGp_newcity_light_ani</Template>
  <TotalTime>1375</TotalTime>
  <Words>1213</Words>
  <Application>Microsoft Office PowerPoint</Application>
  <PresentationFormat>如螢幕大小 (4:3)</PresentationFormat>
  <Paragraphs>275</Paragraphs>
  <Slides>20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中黑體</vt:lpstr>
      <vt:lpstr>微軟正黑體</vt:lpstr>
      <vt:lpstr>新細明體</vt:lpstr>
      <vt:lpstr>標楷體</vt:lpstr>
      <vt:lpstr>Arial</vt:lpstr>
      <vt:lpstr>Arial Black</vt:lpstr>
      <vt:lpstr>Verdana</vt:lpstr>
      <vt:lpstr>Wingdings</vt:lpstr>
      <vt:lpstr>375TGp_newcity_light_ani</vt:lpstr>
      <vt:lpstr>Image</vt:lpstr>
      <vt:lpstr>再創嘉義風華 從羅浮宮朗斯分館到故宮南院</vt:lpstr>
      <vt:lpstr>目       錄</vt:lpstr>
      <vt:lpstr>壹  前言</vt:lpstr>
      <vt:lpstr>貳  現況分析</vt:lpstr>
      <vt:lpstr>參   課題與對策</vt:lpstr>
      <vt:lpstr>3.1 .1一級產業/嘉義縣</vt:lpstr>
      <vt:lpstr>3.1.2 二級產業/嘉義縣</vt:lpstr>
      <vt:lpstr>3.1.3 三級產業/嘉義縣</vt:lpstr>
      <vt:lpstr>3-.1.4  故宮南院所在地朴子市、太保市、六腳鄉產業發展</vt:lpstr>
      <vt:lpstr>3.2文化的課題</vt:lpstr>
      <vt:lpstr>3.2文化的對策</vt:lpstr>
      <vt:lpstr>3.2文化的對策</vt:lpstr>
      <vt:lpstr>3.3.1    觀光的課題與對策 結合鄉鎮特色、推動深度旅遊</vt:lpstr>
      <vt:lpstr>3.3.2    觀光的課題與對策 故宮南院周邊觀光服務設施的提供與整合</vt:lpstr>
      <vt:lpstr>3.3.3    觀光的課題與對策 結合高鐵、台鐵行銷山海平原</vt:lpstr>
      <vt:lpstr>3.3.4    觀光的課題與對策 加強縣內觀光旅遊資訊在行動裝置的服務</vt:lpstr>
      <vt:lpstr>3.4   交通的課題與對策</vt:lpstr>
      <vt:lpstr>3.5    衛生的課題與對策</vt:lpstr>
      <vt:lpstr>4    結  語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Winiori</dc:creator>
  <cp:lastModifiedBy>龔耀慶</cp:lastModifiedBy>
  <cp:revision>219</cp:revision>
  <dcterms:created xsi:type="dcterms:W3CDTF">2012-07-16T11:28:46Z</dcterms:created>
  <dcterms:modified xsi:type="dcterms:W3CDTF">2016-06-24T08:12:17Z</dcterms:modified>
</cp:coreProperties>
</file>